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2" r:id="rId4"/>
    <p:sldId id="263" r:id="rId5"/>
    <p:sldId id="264" r:id="rId6"/>
    <p:sldId id="259" r:id="rId7"/>
    <p:sldId id="260" r:id="rId8"/>
    <p:sldId id="261" r:id="rId9"/>
    <p:sldId id="265" r:id="rId10"/>
    <p:sldId id="266" r:id="rId11"/>
    <p:sldId id="267" r:id="rId12"/>
    <p:sldId id="268" r:id="rId13"/>
    <p:sldId id="269" r:id="rId14"/>
    <p:sldId id="270" r:id="rId15"/>
    <p:sldId id="272" r:id="rId16"/>
    <p:sldId id="273" r:id="rId17"/>
    <p:sldId id="274" r:id="rId18"/>
    <p:sldId id="275" r:id="rId19"/>
    <p:sldId id="276" r:id="rId20"/>
    <p:sldId id="277" r:id="rId21"/>
    <p:sldId id="278" r:id="rId22"/>
    <p:sldId id="279" r:id="rId23"/>
    <p:sldId id="28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e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diagrams/_rels/data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BA9680-71BC-4433-9E77-C07C05EE18F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fr-FR"/>
        </a:p>
      </dgm:t>
    </dgm:pt>
    <dgm:pt modelId="{BF85D278-B9DC-4E39-8EAC-B103B13C6637}">
      <dgm:prSet phldrT="[Texte]"/>
      <dgm:spPr/>
      <dgm:t>
        <a:bodyPr/>
        <a:lstStyle/>
        <a:p>
          <a:pPr rtl="1"/>
          <a:r>
            <a:rPr lang="ar-DZ" dirty="0"/>
            <a:t>مؤسسة مؤقتة: </a:t>
          </a:r>
          <a:r>
            <a:rPr lang="ar-DZ" dirty="0" err="1"/>
            <a:t>جيث</a:t>
          </a:r>
          <a:r>
            <a:rPr lang="ar-DZ" dirty="0"/>
            <a:t> أن المؤسسة الناشئة هي مرحلة فقط في حياة المؤسسة والهدف الرئيسي لصاحب المؤسسة رائد الأعمال هو الخروج من هذه المرحلة والوصول إلى مرحلة النضج والديمومة</a:t>
          </a:r>
          <a:endParaRPr lang="fr-FR" dirty="0"/>
        </a:p>
      </dgm:t>
    </dgm:pt>
    <dgm:pt modelId="{E466E05D-3F05-4D22-8E97-2141F3B3F1A1}" type="parTrans" cxnId="{76AB9915-9EF0-41C0-B6B0-13DB8BAD2E70}">
      <dgm:prSet/>
      <dgm:spPr/>
      <dgm:t>
        <a:bodyPr/>
        <a:lstStyle/>
        <a:p>
          <a:endParaRPr lang="fr-FR"/>
        </a:p>
      </dgm:t>
    </dgm:pt>
    <dgm:pt modelId="{2569A44D-6429-4A4B-9E72-34FB3EDC7D77}" type="sibTrans" cxnId="{76AB9915-9EF0-41C0-B6B0-13DB8BAD2E70}">
      <dgm:prSet/>
      <dgm:spPr/>
      <dgm:t>
        <a:bodyPr/>
        <a:lstStyle/>
        <a:p>
          <a:endParaRPr lang="fr-FR"/>
        </a:p>
      </dgm:t>
    </dgm:pt>
    <dgm:pt modelId="{803B9DE6-2346-4A42-B771-AFF735718101}">
      <dgm:prSet phldrT="[Texte]"/>
      <dgm:spPr/>
      <dgm:t>
        <a:bodyPr/>
        <a:lstStyle/>
        <a:p>
          <a:r>
            <a:rPr lang="ar-DZ" b="1" dirty="0" err="1"/>
            <a:t>الإعتماد</a:t>
          </a:r>
          <a:r>
            <a:rPr lang="ar-DZ" b="1" dirty="0"/>
            <a:t> على التكنولوجيا:</a:t>
          </a:r>
          <a:r>
            <a:rPr lang="ar-DZ" dirty="0"/>
            <a:t> تتميز المؤسسات الناشئة على أنها تقوم على أفكار رائدة و إشباع حاجات السوق بطريقة ذكية و عصرية حيث تعتمد على التكنولوجيا بشكل مهم للنمو و التقدم</a:t>
          </a:r>
          <a:endParaRPr lang="fr-FR" dirty="0"/>
        </a:p>
      </dgm:t>
    </dgm:pt>
    <dgm:pt modelId="{E775A399-B534-4E8D-A026-0607F16D0EC6}" type="parTrans" cxnId="{56F928DC-9A14-4248-90D9-2B7F873524DE}">
      <dgm:prSet/>
      <dgm:spPr/>
      <dgm:t>
        <a:bodyPr/>
        <a:lstStyle/>
        <a:p>
          <a:endParaRPr lang="fr-FR"/>
        </a:p>
      </dgm:t>
    </dgm:pt>
    <dgm:pt modelId="{47C8AFEA-37CA-4729-BC23-98608C188824}" type="sibTrans" cxnId="{56F928DC-9A14-4248-90D9-2B7F873524DE}">
      <dgm:prSet/>
      <dgm:spPr/>
      <dgm:t>
        <a:bodyPr/>
        <a:lstStyle/>
        <a:p>
          <a:endParaRPr lang="fr-FR"/>
        </a:p>
      </dgm:t>
    </dgm:pt>
    <dgm:pt modelId="{F0A55967-B243-42DC-B329-78BD990B8E6B}">
      <dgm:prSet phldrT="[Texte]" phldr="1"/>
      <dgm:spPr/>
      <dgm:t>
        <a:bodyPr/>
        <a:lstStyle/>
        <a:p>
          <a:endParaRPr lang="fr-FR"/>
        </a:p>
      </dgm:t>
    </dgm:pt>
    <dgm:pt modelId="{2F10E624-70D7-42EC-91BD-7200BCF61486}" type="parTrans" cxnId="{D3EB58EB-C285-4D0C-B6FC-0762447A92B6}">
      <dgm:prSet/>
      <dgm:spPr/>
      <dgm:t>
        <a:bodyPr/>
        <a:lstStyle/>
        <a:p>
          <a:endParaRPr lang="fr-FR"/>
        </a:p>
      </dgm:t>
    </dgm:pt>
    <dgm:pt modelId="{7540DE92-4746-47CA-90FE-81BFACBD7B19}" type="sibTrans" cxnId="{D3EB58EB-C285-4D0C-B6FC-0762447A92B6}">
      <dgm:prSet/>
      <dgm:spPr/>
      <dgm:t>
        <a:bodyPr/>
        <a:lstStyle/>
        <a:p>
          <a:endParaRPr lang="fr-FR"/>
        </a:p>
      </dgm:t>
    </dgm:pt>
    <dgm:pt modelId="{EB3672D5-8540-45B5-AAF4-726CC40B4A15}">
      <dgm:prSet/>
      <dgm:spPr/>
      <dgm:t>
        <a:bodyPr/>
        <a:lstStyle/>
        <a:p>
          <a:r>
            <a:rPr lang="ar-DZ" dirty="0"/>
            <a:t>م</a:t>
          </a:r>
          <a:r>
            <a:rPr lang="ar-DZ" b="1" dirty="0"/>
            <a:t>سرعة النمو: </a:t>
          </a:r>
          <a:r>
            <a:rPr lang="ar-DZ" dirty="0"/>
            <a:t>من أهم خصائص المؤسسات الناشئة إمكانية نموها السريع و توليد إنتاجية أسرع بكثير من التكاليف التي تتطلبها للعمل، حيث أن هذه المؤسسات تتمتع بإمكانية </a:t>
          </a:r>
          <a:r>
            <a:rPr lang="ar-DZ" dirty="0" err="1"/>
            <a:t>الإرتقاء</a:t>
          </a:r>
          <a:r>
            <a:rPr lang="ar-DZ" dirty="0"/>
            <a:t> بعملها التجاري بسرعة أي زيادة الإنتاج و المبيعات من دون زيادة التكاليف</a:t>
          </a:r>
          <a:endParaRPr lang="fr-FR" dirty="0"/>
        </a:p>
      </dgm:t>
    </dgm:pt>
    <dgm:pt modelId="{CAD880E9-5606-4ED6-93A1-1264C2627431}" type="parTrans" cxnId="{6F751444-8882-4D9A-84C1-19A3290CF5CF}">
      <dgm:prSet/>
      <dgm:spPr/>
      <dgm:t>
        <a:bodyPr/>
        <a:lstStyle/>
        <a:p>
          <a:endParaRPr lang="fr-FR"/>
        </a:p>
      </dgm:t>
    </dgm:pt>
    <dgm:pt modelId="{F76B7B65-1312-46A7-8691-1A508811AD9D}" type="sibTrans" cxnId="{6F751444-8882-4D9A-84C1-19A3290CF5CF}">
      <dgm:prSet/>
      <dgm:spPr/>
      <dgm:t>
        <a:bodyPr/>
        <a:lstStyle/>
        <a:p>
          <a:endParaRPr lang="fr-FR"/>
        </a:p>
      </dgm:t>
    </dgm:pt>
    <dgm:pt modelId="{EE1D3A94-3E3F-40B2-BD09-6526141970AF}">
      <dgm:prSet/>
      <dgm:spPr/>
      <dgm:t>
        <a:bodyPr/>
        <a:lstStyle/>
        <a:p>
          <a:pPr rtl="1"/>
          <a:r>
            <a:rPr lang="ar-DZ" dirty="0"/>
            <a:t>تعتمد على الابتكار: تقع المؤسسات الناشئة في صميم عملية الابتكار، حيث هذا النوع من المؤسسات يسعى إلى خلق منتج أو خدمة جديدة</a:t>
          </a:r>
          <a:endParaRPr lang="fr-FR" dirty="0"/>
        </a:p>
      </dgm:t>
    </dgm:pt>
    <dgm:pt modelId="{5C736214-E50B-4B91-9CFD-A01D4449820E}" type="parTrans" cxnId="{2637E2FB-15DB-416A-AF8B-9BF8B37CB2D1}">
      <dgm:prSet/>
      <dgm:spPr/>
      <dgm:t>
        <a:bodyPr/>
        <a:lstStyle/>
        <a:p>
          <a:endParaRPr lang="fr-FR"/>
        </a:p>
      </dgm:t>
    </dgm:pt>
    <dgm:pt modelId="{4463C2C2-3351-431E-B434-E85AD14AED66}" type="sibTrans" cxnId="{2637E2FB-15DB-416A-AF8B-9BF8B37CB2D1}">
      <dgm:prSet/>
      <dgm:spPr/>
      <dgm:t>
        <a:bodyPr/>
        <a:lstStyle/>
        <a:p>
          <a:endParaRPr lang="fr-FR"/>
        </a:p>
      </dgm:t>
    </dgm:pt>
    <dgm:pt modelId="{86A4697B-33A9-45F7-80B9-7B69B2A56366}">
      <dgm:prSet/>
      <dgm:spPr/>
      <dgm:t>
        <a:bodyPr/>
        <a:lstStyle/>
        <a:p>
          <a:r>
            <a:rPr lang="ar-DZ" b="1" dirty="0"/>
            <a:t>المرونة</a:t>
          </a:r>
          <a:r>
            <a:rPr lang="ar-DZ" dirty="0"/>
            <a:t>: كون هذه المؤسسات ذات حجم صغير و خبرة محدودة و موجهة للمجهول الأمر الذي يجعلها أكثر عرضة للمشاكل التي تتطلب المرونة الكافية لمواجهة هذه التحديات </a:t>
          </a:r>
          <a:endParaRPr lang="fr-FR" dirty="0"/>
        </a:p>
      </dgm:t>
    </dgm:pt>
    <dgm:pt modelId="{88C3DAF0-6FF4-499C-855A-4C4ECDA6BC23}" type="parTrans" cxnId="{F3EAC1C6-BBF2-4205-A104-50853FED5D95}">
      <dgm:prSet/>
      <dgm:spPr/>
      <dgm:t>
        <a:bodyPr/>
        <a:lstStyle/>
        <a:p>
          <a:endParaRPr lang="fr-FR"/>
        </a:p>
      </dgm:t>
    </dgm:pt>
    <dgm:pt modelId="{B7FF881B-79F2-4A91-8635-4BE83F9B98AC}" type="sibTrans" cxnId="{F3EAC1C6-BBF2-4205-A104-50853FED5D95}">
      <dgm:prSet/>
      <dgm:spPr/>
      <dgm:t>
        <a:bodyPr/>
        <a:lstStyle/>
        <a:p>
          <a:endParaRPr lang="fr-FR"/>
        </a:p>
      </dgm:t>
    </dgm:pt>
    <dgm:pt modelId="{D5819826-E039-4781-A19F-61DB9ADA6522}">
      <dgm:prSet/>
      <dgm:spPr/>
      <dgm:t>
        <a:bodyPr/>
        <a:lstStyle/>
        <a:p>
          <a:endParaRPr lang="fr-FR"/>
        </a:p>
      </dgm:t>
    </dgm:pt>
    <dgm:pt modelId="{8C09E0B4-DA21-4D05-91E7-071E5B16E1EB}" type="parTrans" cxnId="{0815EBD5-5666-4684-B13F-7AC120A87694}">
      <dgm:prSet/>
      <dgm:spPr/>
      <dgm:t>
        <a:bodyPr/>
        <a:lstStyle/>
        <a:p>
          <a:endParaRPr lang="fr-FR"/>
        </a:p>
      </dgm:t>
    </dgm:pt>
    <dgm:pt modelId="{3B19FFF5-67AE-47FE-B874-A8A1EF8566D7}" type="sibTrans" cxnId="{0815EBD5-5666-4684-B13F-7AC120A87694}">
      <dgm:prSet/>
      <dgm:spPr/>
      <dgm:t>
        <a:bodyPr/>
        <a:lstStyle/>
        <a:p>
          <a:endParaRPr lang="fr-FR"/>
        </a:p>
      </dgm:t>
    </dgm:pt>
    <dgm:pt modelId="{BAE08340-5AAD-45CE-83CF-0888A86BD2BA}">
      <dgm:prSet/>
      <dgm:spPr/>
      <dgm:t>
        <a:bodyPr/>
        <a:lstStyle/>
        <a:p>
          <a:endParaRPr lang="fr-FR"/>
        </a:p>
      </dgm:t>
    </dgm:pt>
    <dgm:pt modelId="{5CD461D0-54F0-4F2D-BBCB-5E46FBD08467}" type="parTrans" cxnId="{694AF5DB-2533-49BA-A040-350252AD317F}">
      <dgm:prSet/>
      <dgm:spPr/>
      <dgm:t>
        <a:bodyPr/>
        <a:lstStyle/>
        <a:p>
          <a:endParaRPr lang="fr-FR"/>
        </a:p>
      </dgm:t>
    </dgm:pt>
    <dgm:pt modelId="{98E8210F-C4BB-4BC1-9CB8-5FA1D07EC0BE}" type="sibTrans" cxnId="{694AF5DB-2533-49BA-A040-350252AD317F}">
      <dgm:prSet/>
      <dgm:spPr/>
      <dgm:t>
        <a:bodyPr/>
        <a:lstStyle/>
        <a:p>
          <a:endParaRPr lang="fr-FR"/>
        </a:p>
      </dgm:t>
    </dgm:pt>
    <dgm:pt modelId="{46052213-8E85-4405-8566-4C586780EEA2}" type="pres">
      <dgm:prSet presAssocID="{6ABA9680-71BC-4433-9E77-C07C05EE18FD}" presName="outerComposite" presStyleCnt="0">
        <dgm:presLayoutVars>
          <dgm:chMax val="5"/>
          <dgm:dir/>
          <dgm:resizeHandles val="exact"/>
        </dgm:presLayoutVars>
      </dgm:prSet>
      <dgm:spPr/>
    </dgm:pt>
    <dgm:pt modelId="{D2F703CC-E24F-474E-9CAF-866058C1C612}" type="pres">
      <dgm:prSet presAssocID="{6ABA9680-71BC-4433-9E77-C07C05EE18FD}" presName="dummyMaxCanvas" presStyleCnt="0">
        <dgm:presLayoutVars/>
      </dgm:prSet>
      <dgm:spPr/>
    </dgm:pt>
    <dgm:pt modelId="{238C6247-9286-46FE-83BE-FC61CB6B2EAB}" type="pres">
      <dgm:prSet presAssocID="{6ABA9680-71BC-4433-9E77-C07C05EE18FD}" presName="FiveNodes_1" presStyleLbl="node1" presStyleIdx="0" presStyleCnt="5">
        <dgm:presLayoutVars>
          <dgm:bulletEnabled val="1"/>
        </dgm:presLayoutVars>
      </dgm:prSet>
      <dgm:spPr/>
    </dgm:pt>
    <dgm:pt modelId="{5C3CFF7D-0A30-4306-8FE9-E75EBC6F5E72}" type="pres">
      <dgm:prSet presAssocID="{6ABA9680-71BC-4433-9E77-C07C05EE18FD}" presName="FiveNodes_2" presStyleLbl="node1" presStyleIdx="1" presStyleCnt="5">
        <dgm:presLayoutVars>
          <dgm:bulletEnabled val="1"/>
        </dgm:presLayoutVars>
      </dgm:prSet>
      <dgm:spPr/>
    </dgm:pt>
    <dgm:pt modelId="{14CAB331-51D6-470E-8177-A3532BB015C0}" type="pres">
      <dgm:prSet presAssocID="{6ABA9680-71BC-4433-9E77-C07C05EE18FD}" presName="FiveNodes_3" presStyleLbl="node1" presStyleIdx="2" presStyleCnt="5">
        <dgm:presLayoutVars>
          <dgm:bulletEnabled val="1"/>
        </dgm:presLayoutVars>
      </dgm:prSet>
      <dgm:spPr/>
    </dgm:pt>
    <dgm:pt modelId="{E8840AA1-BE36-436F-B15D-526ACA844678}" type="pres">
      <dgm:prSet presAssocID="{6ABA9680-71BC-4433-9E77-C07C05EE18FD}" presName="FiveNodes_4" presStyleLbl="node1" presStyleIdx="3" presStyleCnt="5">
        <dgm:presLayoutVars>
          <dgm:bulletEnabled val="1"/>
        </dgm:presLayoutVars>
      </dgm:prSet>
      <dgm:spPr/>
    </dgm:pt>
    <dgm:pt modelId="{A5ED3E98-E40A-4229-9F0A-9B17FDF492D8}" type="pres">
      <dgm:prSet presAssocID="{6ABA9680-71BC-4433-9E77-C07C05EE18FD}" presName="FiveNodes_5" presStyleLbl="node1" presStyleIdx="4" presStyleCnt="5" custLinFactNeighborX="-1461" custLinFactNeighborY="11257">
        <dgm:presLayoutVars>
          <dgm:bulletEnabled val="1"/>
        </dgm:presLayoutVars>
      </dgm:prSet>
      <dgm:spPr/>
    </dgm:pt>
    <dgm:pt modelId="{A7A26979-30C2-406B-A2F7-48C8A9B1FEF7}" type="pres">
      <dgm:prSet presAssocID="{6ABA9680-71BC-4433-9E77-C07C05EE18FD}" presName="FiveConn_1-2" presStyleLbl="fgAccFollowNode1" presStyleIdx="0" presStyleCnt="4">
        <dgm:presLayoutVars>
          <dgm:bulletEnabled val="1"/>
        </dgm:presLayoutVars>
      </dgm:prSet>
      <dgm:spPr/>
    </dgm:pt>
    <dgm:pt modelId="{8D3CDFE7-0C5E-42BD-BAB7-2C0D685A467A}" type="pres">
      <dgm:prSet presAssocID="{6ABA9680-71BC-4433-9E77-C07C05EE18FD}" presName="FiveConn_2-3" presStyleLbl="fgAccFollowNode1" presStyleIdx="1" presStyleCnt="4">
        <dgm:presLayoutVars>
          <dgm:bulletEnabled val="1"/>
        </dgm:presLayoutVars>
      </dgm:prSet>
      <dgm:spPr/>
    </dgm:pt>
    <dgm:pt modelId="{1CBB262F-96D8-41CD-B360-359A55F6DE22}" type="pres">
      <dgm:prSet presAssocID="{6ABA9680-71BC-4433-9E77-C07C05EE18FD}" presName="FiveConn_3-4" presStyleLbl="fgAccFollowNode1" presStyleIdx="2" presStyleCnt="4">
        <dgm:presLayoutVars>
          <dgm:bulletEnabled val="1"/>
        </dgm:presLayoutVars>
      </dgm:prSet>
      <dgm:spPr/>
    </dgm:pt>
    <dgm:pt modelId="{CAA5D006-BEFE-4FDE-9BC2-5FEB414E321A}" type="pres">
      <dgm:prSet presAssocID="{6ABA9680-71BC-4433-9E77-C07C05EE18FD}" presName="FiveConn_4-5" presStyleLbl="fgAccFollowNode1" presStyleIdx="3" presStyleCnt="4">
        <dgm:presLayoutVars>
          <dgm:bulletEnabled val="1"/>
        </dgm:presLayoutVars>
      </dgm:prSet>
      <dgm:spPr/>
    </dgm:pt>
    <dgm:pt modelId="{71B22905-76DB-41EB-BDBD-DD550160A57E}" type="pres">
      <dgm:prSet presAssocID="{6ABA9680-71BC-4433-9E77-C07C05EE18FD}" presName="FiveNodes_1_text" presStyleLbl="node1" presStyleIdx="4" presStyleCnt="5">
        <dgm:presLayoutVars>
          <dgm:bulletEnabled val="1"/>
        </dgm:presLayoutVars>
      </dgm:prSet>
      <dgm:spPr/>
    </dgm:pt>
    <dgm:pt modelId="{0067FFD0-836D-4644-AB49-7971E85B3218}" type="pres">
      <dgm:prSet presAssocID="{6ABA9680-71BC-4433-9E77-C07C05EE18FD}" presName="FiveNodes_2_text" presStyleLbl="node1" presStyleIdx="4" presStyleCnt="5">
        <dgm:presLayoutVars>
          <dgm:bulletEnabled val="1"/>
        </dgm:presLayoutVars>
      </dgm:prSet>
      <dgm:spPr/>
    </dgm:pt>
    <dgm:pt modelId="{7554EF43-C076-4B2A-BDF9-9032035A8FEB}" type="pres">
      <dgm:prSet presAssocID="{6ABA9680-71BC-4433-9E77-C07C05EE18FD}" presName="FiveNodes_3_text" presStyleLbl="node1" presStyleIdx="4" presStyleCnt="5">
        <dgm:presLayoutVars>
          <dgm:bulletEnabled val="1"/>
        </dgm:presLayoutVars>
      </dgm:prSet>
      <dgm:spPr/>
    </dgm:pt>
    <dgm:pt modelId="{B979D186-2B6F-49EC-85E4-36523F1B3404}" type="pres">
      <dgm:prSet presAssocID="{6ABA9680-71BC-4433-9E77-C07C05EE18FD}" presName="FiveNodes_4_text" presStyleLbl="node1" presStyleIdx="4" presStyleCnt="5">
        <dgm:presLayoutVars>
          <dgm:bulletEnabled val="1"/>
        </dgm:presLayoutVars>
      </dgm:prSet>
      <dgm:spPr/>
    </dgm:pt>
    <dgm:pt modelId="{61BBBB94-08C3-4D90-9FE6-BF0E2F7DA7A8}" type="pres">
      <dgm:prSet presAssocID="{6ABA9680-71BC-4433-9E77-C07C05EE18FD}" presName="FiveNodes_5_text" presStyleLbl="node1" presStyleIdx="4" presStyleCnt="5">
        <dgm:presLayoutVars>
          <dgm:bulletEnabled val="1"/>
        </dgm:presLayoutVars>
      </dgm:prSet>
      <dgm:spPr/>
    </dgm:pt>
  </dgm:ptLst>
  <dgm:cxnLst>
    <dgm:cxn modelId="{1706650E-0F8D-4B70-B524-F064BDDDCE78}" type="presOf" srcId="{6ABA9680-71BC-4433-9E77-C07C05EE18FD}" destId="{46052213-8E85-4405-8566-4C586780EEA2}" srcOrd="0" destOrd="0" presId="urn:microsoft.com/office/officeart/2005/8/layout/vProcess5"/>
    <dgm:cxn modelId="{5E9E7A12-883F-4813-9B10-785525A6173B}" type="presOf" srcId="{2569A44D-6429-4A4B-9E72-34FB3EDC7D77}" destId="{A7A26979-30C2-406B-A2F7-48C8A9B1FEF7}" srcOrd="0" destOrd="0" presId="urn:microsoft.com/office/officeart/2005/8/layout/vProcess5"/>
    <dgm:cxn modelId="{76AB9915-9EF0-41C0-B6B0-13DB8BAD2E70}" srcId="{6ABA9680-71BC-4433-9E77-C07C05EE18FD}" destId="{BF85D278-B9DC-4E39-8EAC-B103B13C6637}" srcOrd="0" destOrd="0" parTransId="{E466E05D-3F05-4D22-8E97-2141F3B3F1A1}" sibTransId="{2569A44D-6429-4A4B-9E72-34FB3EDC7D77}"/>
    <dgm:cxn modelId="{212F9118-C2BE-4214-8BA1-40243EF6D518}" type="presOf" srcId="{BF85D278-B9DC-4E39-8EAC-B103B13C6637}" destId="{238C6247-9286-46FE-83BE-FC61CB6B2EAB}" srcOrd="0" destOrd="0" presId="urn:microsoft.com/office/officeart/2005/8/layout/vProcess5"/>
    <dgm:cxn modelId="{628CF63D-DB7E-4DC6-A859-C4CF31623BDE}" type="presOf" srcId="{EB3672D5-8540-45B5-AAF4-726CC40B4A15}" destId="{E8840AA1-BE36-436F-B15D-526ACA844678}" srcOrd="0" destOrd="0" presId="urn:microsoft.com/office/officeart/2005/8/layout/vProcess5"/>
    <dgm:cxn modelId="{6F751444-8882-4D9A-84C1-19A3290CF5CF}" srcId="{6ABA9680-71BC-4433-9E77-C07C05EE18FD}" destId="{EB3672D5-8540-45B5-AAF4-726CC40B4A15}" srcOrd="3" destOrd="0" parTransId="{CAD880E9-5606-4ED6-93A1-1264C2627431}" sibTransId="{F76B7B65-1312-46A7-8691-1A508811AD9D}"/>
    <dgm:cxn modelId="{52086645-A464-4A6F-ACB6-2209A84682BD}" type="presOf" srcId="{B7FF881B-79F2-4A91-8635-4BE83F9B98AC}" destId="{1CBB262F-96D8-41CD-B360-359A55F6DE22}" srcOrd="0" destOrd="0" presId="urn:microsoft.com/office/officeart/2005/8/layout/vProcess5"/>
    <dgm:cxn modelId="{E58D436A-8C99-4108-93F9-3421EF22106C}" type="presOf" srcId="{EE1D3A94-3E3F-40B2-BD09-6526141970AF}" destId="{0067FFD0-836D-4644-AB49-7971E85B3218}" srcOrd="1" destOrd="0" presId="urn:microsoft.com/office/officeart/2005/8/layout/vProcess5"/>
    <dgm:cxn modelId="{21971453-D639-4C63-BD19-4738E5594BB5}" type="presOf" srcId="{4463C2C2-3351-431E-B434-E85AD14AED66}" destId="{8D3CDFE7-0C5E-42BD-BAB7-2C0D685A467A}" srcOrd="0" destOrd="0" presId="urn:microsoft.com/office/officeart/2005/8/layout/vProcess5"/>
    <dgm:cxn modelId="{F242408F-1157-4229-8E31-761657400343}" type="presOf" srcId="{EB3672D5-8540-45B5-AAF4-726CC40B4A15}" destId="{B979D186-2B6F-49EC-85E4-36523F1B3404}" srcOrd="1" destOrd="0" presId="urn:microsoft.com/office/officeart/2005/8/layout/vProcess5"/>
    <dgm:cxn modelId="{C7345B9A-8E44-4489-ACEE-247CF18F48C7}" type="presOf" srcId="{803B9DE6-2346-4A42-B771-AFF735718101}" destId="{A5ED3E98-E40A-4229-9F0A-9B17FDF492D8}" srcOrd="0" destOrd="0" presId="urn:microsoft.com/office/officeart/2005/8/layout/vProcess5"/>
    <dgm:cxn modelId="{F72170AB-ED5A-4407-AA30-BD14A4325BEA}" type="presOf" srcId="{86A4697B-33A9-45F7-80B9-7B69B2A56366}" destId="{7554EF43-C076-4B2A-BDF9-9032035A8FEB}" srcOrd="1" destOrd="0" presId="urn:microsoft.com/office/officeart/2005/8/layout/vProcess5"/>
    <dgm:cxn modelId="{5FB092AE-7181-4F71-9F22-46A5B225E865}" type="presOf" srcId="{BF85D278-B9DC-4E39-8EAC-B103B13C6637}" destId="{71B22905-76DB-41EB-BDBD-DD550160A57E}" srcOrd="1" destOrd="0" presId="urn:microsoft.com/office/officeart/2005/8/layout/vProcess5"/>
    <dgm:cxn modelId="{38983CC1-1974-4372-A882-FE4C00739427}" type="presOf" srcId="{86A4697B-33A9-45F7-80B9-7B69B2A56366}" destId="{14CAB331-51D6-470E-8177-A3532BB015C0}" srcOrd="0" destOrd="0" presId="urn:microsoft.com/office/officeart/2005/8/layout/vProcess5"/>
    <dgm:cxn modelId="{F3EAC1C6-BBF2-4205-A104-50853FED5D95}" srcId="{6ABA9680-71BC-4433-9E77-C07C05EE18FD}" destId="{86A4697B-33A9-45F7-80B9-7B69B2A56366}" srcOrd="2" destOrd="0" parTransId="{88C3DAF0-6FF4-499C-855A-4C4ECDA6BC23}" sibTransId="{B7FF881B-79F2-4A91-8635-4BE83F9B98AC}"/>
    <dgm:cxn modelId="{BEA1A7CB-9E1E-4CF6-9F76-676CA8133825}" type="presOf" srcId="{EE1D3A94-3E3F-40B2-BD09-6526141970AF}" destId="{5C3CFF7D-0A30-4306-8FE9-E75EBC6F5E72}" srcOrd="0" destOrd="0" presId="urn:microsoft.com/office/officeart/2005/8/layout/vProcess5"/>
    <dgm:cxn modelId="{0815EBD5-5666-4684-B13F-7AC120A87694}" srcId="{6ABA9680-71BC-4433-9E77-C07C05EE18FD}" destId="{D5819826-E039-4781-A19F-61DB9ADA6522}" srcOrd="6" destOrd="0" parTransId="{8C09E0B4-DA21-4D05-91E7-071E5B16E1EB}" sibTransId="{3B19FFF5-67AE-47FE-B874-A8A1EF8566D7}"/>
    <dgm:cxn modelId="{374895D9-DF76-4EFF-806C-B9A1926FD9FE}" type="presOf" srcId="{803B9DE6-2346-4A42-B771-AFF735718101}" destId="{61BBBB94-08C3-4D90-9FE6-BF0E2F7DA7A8}" srcOrd="1" destOrd="0" presId="urn:microsoft.com/office/officeart/2005/8/layout/vProcess5"/>
    <dgm:cxn modelId="{694AF5DB-2533-49BA-A040-350252AD317F}" srcId="{6ABA9680-71BC-4433-9E77-C07C05EE18FD}" destId="{BAE08340-5AAD-45CE-83CF-0888A86BD2BA}" srcOrd="5" destOrd="0" parTransId="{5CD461D0-54F0-4F2D-BBCB-5E46FBD08467}" sibTransId="{98E8210F-C4BB-4BC1-9CB8-5FA1D07EC0BE}"/>
    <dgm:cxn modelId="{56F928DC-9A14-4248-90D9-2B7F873524DE}" srcId="{6ABA9680-71BC-4433-9E77-C07C05EE18FD}" destId="{803B9DE6-2346-4A42-B771-AFF735718101}" srcOrd="4" destOrd="0" parTransId="{E775A399-B534-4E8D-A026-0607F16D0EC6}" sibTransId="{47C8AFEA-37CA-4729-BC23-98608C188824}"/>
    <dgm:cxn modelId="{155785E7-BBDE-4F93-BDFB-7379B3FF9C00}" type="presOf" srcId="{F76B7B65-1312-46A7-8691-1A508811AD9D}" destId="{CAA5D006-BEFE-4FDE-9BC2-5FEB414E321A}" srcOrd="0" destOrd="0" presId="urn:microsoft.com/office/officeart/2005/8/layout/vProcess5"/>
    <dgm:cxn modelId="{D3EB58EB-C285-4D0C-B6FC-0762447A92B6}" srcId="{6ABA9680-71BC-4433-9E77-C07C05EE18FD}" destId="{F0A55967-B243-42DC-B329-78BD990B8E6B}" srcOrd="7" destOrd="0" parTransId="{2F10E624-70D7-42EC-91BD-7200BCF61486}" sibTransId="{7540DE92-4746-47CA-90FE-81BFACBD7B19}"/>
    <dgm:cxn modelId="{2637E2FB-15DB-416A-AF8B-9BF8B37CB2D1}" srcId="{6ABA9680-71BC-4433-9E77-C07C05EE18FD}" destId="{EE1D3A94-3E3F-40B2-BD09-6526141970AF}" srcOrd="1" destOrd="0" parTransId="{5C736214-E50B-4B91-9CFD-A01D4449820E}" sibTransId="{4463C2C2-3351-431E-B434-E85AD14AED66}"/>
    <dgm:cxn modelId="{E09CE186-98F8-4ED1-913D-5AC69D5CCEBB}" type="presParOf" srcId="{46052213-8E85-4405-8566-4C586780EEA2}" destId="{D2F703CC-E24F-474E-9CAF-866058C1C612}" srcOrd="0" destOrd="0" presId="urn:microsoft.com/office/officeart/2005/8/layout/vProcess5"/>
    <dgm:cxn modelId="{64AF1ED2-04BF-4447-B4C0-42D6FFAB0ED5}" type="presParOf" srcId="{46052213-8E85-4405-8566-4C586780EEA2}" destId="{238C6247-9286-46FE-83BE-FC61CB6B2EAB}" srcOrd="1" destOrd="0" presId="urn:microsoft.com/office/officeart/2005/8/layout/vProcess5"/>
    <dgm:cxn modelId="{362B8E5A-848F-4D78-BEA0-00F7BCFCA3B4}" type="presParOf" srcId="{46052213-8E85-4405-8566-4C586780EEA2}" destId="{5C3CFF7D-0A30-4306-8FE9-E75EBC6F5E72}" srcOrd="2" destOrd="0" presId="urn:microsoft.com/office/officeart/2005/8/layout/vProcess5"/>
    <dgm:cxn modelId="{D84C92A1-8FEA-4F5A-82F7-4015AE129F70}" type="presParOf" srcId="{46052213-8E85-4405-8566-4C586780EEA2}" destId="{14CAB331-51D6-470E-8177-A3532BB015C0}" srcOrd="3" destOrd="0" presId="urn:microsoft.com/office/officeart/2005/8/layout/vProcess5"/>
    <dgm:cxn modelId="{F4F64532-F153-49D2-B14B-EA1410F7FC2A}" type="presParOf" srcId="{46052213-8E85-4405-8566-4C586780EEA2}" destId="{E8840AA1-BE36-436F-B15D-526ACA844678}" srcOrd="4" destOrd="0" presId="urn:microsoft.com/office/officeart/2005/8/layout/vProcess5"/>
    <dgm:cxn modelId="{10825D99-C161-4325-BE32-FD782F5C30D3}" type="presParOf" srcId="{46052213-8E85-4405-8566-4C586780EEA2}" destId="{A5ED3E98-E40A-4229-9F0A-9B17FDF492D8}" srcOrd="5" destOrd="0" presId="urn:microsoft.com/office/officeart/2005/8/layout/vProcess5"/>
    <dgm:cxn modelId="{2F73C0DD-A194-46B5-BEE8-F74483211DEC}" type="presParOf" srcId="{46052213-8E85-4405-8566-4C586780EEA2}" destId="{A7A26979-30C2-406B-A2F7-48C8A9B1FEF7}" srcOrd="6" destOrd="0" presId="urn:microsoft.com/office/officeart/2005/8/layout/vProcess5"/>
    <dgm:cxn modelId="{95747E8E-B29B-4EC4-9187-FAE01DD2BB65}" type="presParOf" srcId="{46052213-8E85-4405-8566-4C586780EEA2}" destId="{8D3CDFE7-0C5E-42BD-BAB7-2C0D685A467A}" srcOrd="7" destOrd="0" presId="urn:microsoft.com/office/officeart/2005/8/layout/vProcess5"/>
    <dgm:cxn modelId="{2E881B82-6952-4530-B845-9F5F6AFFB8EA}" type="presParOf" srcId="{46052213-8E85-4405-8566-4C586780EEA2}" destId="{1CBB262F-96D8-41CD-B360-359A55F6DE22}" srcOrd="8" destOrd="0" presId="urn:microsoft.com/office/officeart/2005/8/layout/vProcess5"/>
    <dgm:cxn modelId="{A5BCDC1F-7E59-4379-B6FC-682F489C644E}" type="presParOf" srcId="{46052213-8E85-4405-8566-4C586780EEA2}" destId="{CAA5D006-BEFE-4FDE-9BC2-5FEB414E321A}" srcOrd="9" destOrd="0" presId="urn:microsoft.com/office/officeart/2005/8/layout/vProcess5"/>
    <dgm:cxn modelId="{C070D9A4-ACFE-4D0E-88D3-1AE791E5216C}" type="presParOf" srcId="{46052213-8E85-4405-8566-4C586780EEA2}" destId="{71B22905-76DB-41EB-BDBD-DD550160A57E}" srcOrd="10" destOrd="0" presId="urn:microsoft.com/office/officeart/2005/8/layout/vProcess5"/>
    <dgm:cxn modelId="{114DF694-5AEC-478F-BBAB-8AD0C9BB54B7}" type="presParOf" srcId="{46052213-8E85-4405-8566-4C586780EEA2}" destId="{0067FFD0-836D-4644-AB49-7971E85B3218}" srcOrd="11" destOrd="0" presId="urn:microsoft.com/office/officeart/2005/8/layout/vProcess5"/>
    <dgm:cxn modelId="{B6C7D9A3-8C95-411A-9067-E346D9D0BCC7}" type="presParOf" srcId="{46052213-8E85-4405-8566-4C586780EEA2}" destId="{7554EF43-C076-4B2A-BDF9-9032035A8FEB}" srcOrd="12" destOrd="0" presId="urn:microsoft.com/office/officeart/2005/8/layout/vProcess5"/>
    <dgm:cxn modelId="{600C9094-5DF4-4823-8453-74D178624804}" type="presParOf" srcId="{46052213-8E85-4405-8566-4C586780EEA2}" destId="{B979D186-2B6F-49EC-85E4-36523F1B3404}" srcOrd="13" destOrd="0" presId="urn:microsoft.com/office/officeart/2005/8/layout/vProcess5"/>
    <dgm:cxn modelId="{13CB9650-7F5A-46E9-8AFC-6932ADCDFC37}" type="presParOf" srcId="{46052213-8E85-4405-8566-4C586780EEA2}" destId="{61BBBB94-08C3-4D90-9FE6-BF0E2F7DA7A8}"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136841-F7C6-46C3-88D7-72D33CB7552B}"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fr-FR"/>
        </a:p>
      </dgm:t>
    </dgm:pt>
    <dgm:pt modelId="{76CE8827-9B50-4F05-B1FA-054932311C09}">
      <dgm:prSet phldrT="[Texte]"/>
      <dgm:spPr/>
      <dgm:t>
        <a:bodyPr/>
        <a:lstStyle/>
        <a:p>
          <a:r>
            <a:rPr lang="ar-DZ" dirty="0"/>
            <a:t>الطاقات المتجددة</a:t>
          </a:r>
          <a:endParaRPr lang="fr-FR" dirty="0"/>
        </a:p>
      </dgm:t>
    </dgm:pt>
    <dgm:pt modelId="{21C75017-BD74-4489-9310-456246ADFF62}" type="parTrans" cxnId="{09219F47-4A01-4433-B5EA-790F43E67FA3}">
      <dgm:prSet/>
      <dgm:spPr/>
      <dgm:t>
        <a:bodyPr/>
        <a:lstStyle/>
        <a:p>
          <a:endParaRPr lang="fr-FR"/>
        </a:p>
      </dgm:t>
    </dgm:pt>
    <dgm:pt modelId="{421FDD78-7C4D-4397-B0CA-C6AA6DE48614}" type="sibTrans" cxnId="{09219F47-4A01-4433-B5EA-790F43E67FA3}">
      <dgm:prSet/>
      <dgm:spPr/>
      <dgm:t>
        <a:bodyPr/>
        <a:lstStyle/>
        <a:p>
          <a:endParaRPr lang="fr-FR"/>
        </a:p>
      </dgm:t>
    </dgm:pt>
    <dgm:pt modelId="{01120865-DEE7-4411-B2BA-8EBF023F9E13}">
      <dgm:prSet phldrT="[Texte]"/>
      <dgm:spPr/>
      <dgm:t>
        <a:bodyPr/>
        <a:lstStyle/>
        <a:p>
          <a:r>
            <a:rPr lang="ar-DZ" dirty="0"/>
            <a:t>تدوير مياه الصرف الصحي</a:t>
          </a:r>
          <a:endParaRPr lang="fr-FR" dirty="0"/>
        </a:p>
      </dgm:t>
    </dgm:pt>
    <dgm:pt modelId="{973C285F-0A90-41DD-AFC9-0A8D7704EE0B}" type="parTrans" cxnId="{7A762220-D987-4282-B524-CF2ABD6E7001}">
      <dgm:prSet/>
      <dgm:spPr/>
      <dgm:t>
        <a:bodyPr/>
        <a:lstStyle/>
        <a:p>
          <a:endParaRPr lang="fr-FR"/>
        </a:p>
      </dgm:t>
    </dgm:pt>
    <dgm:pt modelId="{3DCEA7B7-5CD3-4853-A85C-F861C56131DE}" type="sibTrans" cxnId="{7A762220-D987-4282-B524-CF2ABD6E7001}">
      <dgm:prSet/>
      <dgm:spPr/>
      <dgm:t>
        <a:bodyPr/>
        <a:lstStyle/>
        <a:p>
          <a:endParaRPr lang="fr-FR"/>
        </a:p>
      </dgm:t>
    </dgm:pt>
    <dgm:pt modelId="{FFFDE455-75C4-4957-ABB2-6AE91A3213A0}">
      <dgm:prSet phldrT="[Texte]"/>
      <dgm:spPr/>
      <dgm:t>
        <a:bodyPr/>
        <a:lstStyle/>
        <a:p>
          <a:r>
            <a:rPr lang="ar-DZ" dirty="0"/>
            <a:t>معالجة النفايات الطبية</a:t>
          </a:r>
          <a:endParaRPr lang="fr-FR" dirty="0"/>
        </a:p>
      </dgm:t>
    </dgm:pt>
    <dgm:pt modelId="{1D6EA094-AD82-4B38-A63A-FCD36996BC3A}" type="parTrans" cxnId="{585F0EC7-D9C3-49B8-9606-AFE304AAD8E4}">
      <dgm:prSet/>
      <dgm:spPr/>
      <dgm:t>
        <a:bodyPr/>
        <a:lstStyle/>
        <a:p>
          <a:endParaRPr lang="fr-FR"/>
        </a:p>
      </dgm:t>
    </dgm:pt>
    <dgm:pt modelId="{63043F03-3C2E-4C43-8D2B-4AC41BCF88A8}" type="sibTrans" cxnId="{585F0EC7-D9C3-49B8-9606-AFE304AAD8E4}">
      <dgm:prSet/>
      <dgm:spPr/>
      <dgm:t>
        <a:bodyPr/>
        <a:lstStyle/>
        <a:p>
          <a:endParaRPr lang="fr-FR"/>
        </a:p>
      </dgm:t>
    </dgm:pt>
    <dgm:pt modelId="{80669773-A145-4049-81E9-79E6F31437DA}">
      <dgm:prSet phldrT="[Texte]"/>
      <dgm:spPr/>
      <dgm:t>
        <a:bodyPr/>
        <a:lstStyle/>
        <a:p>
          <a:r>
            <a:rPr lang="ar-DZ" dirty="0" err="1"/>
            <a:t>معاجة</a:t>
          </a:r>
          <a:r>
            <a:rPr lang="ar-DZ" dirty="0"/>
            <a:t> النفايات وإعادة تدويرها</a:t>
          </a:r>
          <a:endParaRPr lang="fr-FR" dirty="0"/>
        </a:p>
      </dgm:t>
    </dgm:pt>
    <dgm:pt modelId="{B266882B-C913-47CF-A6B6-631E6CFE44B8}" type="parTrans" cxnId="{BF5ED4E0-BD82-4D10-8778-B2ED67E7D7F5}">
      <dgm:prSet/>
      <dgm:spPr/>
      <dgm:t>
        <a:bodyPr/>
        <a:lstStyle/>
        <a:p>
          <a:endParaRPr lang="fr-FR"/>
        </a:p>
      </dgm:t>
    </dgm:pt>
    <dgm:pt modelId="{D9407D85-8DA7-44EE-A4B9-611B5599A49A}" type="sibTrans" cxnId="{BF5ED4E0-BD82-4D10-8778-B2ED67E7D7F5}">
      <dgm:prSet/>
      <dgm:spPr/>
      <dgm:t>
        <a:bodyPr/>
        <a:lstStyle/>
        <a:p>
          <a:endParaRPr lang="fr-FR"/>
        </a:p>
      </dgm:t>
    </dgm:pt>
    <dgm:pt modelId="{CD620070-A026-4B67-9D88-A544695E80F8}" type="pres">
      <dgm:prSet presAssocID="{4F136841-F7C6-46C3-88D7-72D33CB7552B}" presName="Name0" presStyleCnt="0">
        <dgm:presLayoutVars>
          <dgm:dir/>
          <dgm:resizeHandles val="exact"/>
        </dgm:presLayoutVars>
      </dgm:prSet>
      <dgm:spPr/>
    </dgm:pt>
    <dgm:pt modelId="{8F5E508A-D4C6-4167-AE33-00BBE53DE660}" type="pres">
      <dgm:prSet presAssocID="{76CE8827-9B50-4F05-B1FA-054932311C09}" presName="compNode" presStyleCnt="0"/>
      <dgm:spPr/>
    </dgm:pt>
    <dgm:pt modelId="{8C792481-FDAE-4D08-A81F-436261395D30}" type="pres">
      <dgm:prSet presAssocID="{76CE8827-9B50-4F05-B1FA-054932311C09}" presName="pict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312832FC-8B03-4B15-BE35-F7EF3B031EDA}" type="pres">
      <dgm:prSet presAssocID="{76CE8827-9B50-4F05-B1FA-054932311C09}" presName="textRect" presStyleLbl="revTx" presStyleIdx="0" presStyleCnt="4">
        <dgm:presLayoutVars>
          <dgm:bulletEnabled val="1"/>
        </dgm:presLayoutVars>
      </dgm:prSet>
      <dgm:spPr/>
    </dgm:pt>
    <dgm:pt modelId="{F57D4B3E-C3FB-44F9-AC95-64EF3630152C}" type="pres">
      <dgm:prSet presAssocID="{421FDD78-7C4D-4397-B0CA-C6AA6DE48614}" presName="sibTrans" presStyleLbl="sibTrans2D1" presStyleIdx="0" presStyleCnt="0"/>
      <dgm:spPr/>
    </dgm:pt>
    <dgm:pt modelId="{C7BA68F9-7511-44CB-80DC-5B34978A6A57}" type="pres">
      <dgm:prSet presAssocID="{01120865-DEE7-4411-B2BA-8EBF023F9E13}" presName="compNode" presStyleCnt="0"/>
      <dgm:spPr/>
    </dgm:pt>
    <dgm:pt modelId="{F524654B-B117-4812-AA7C-E2A45288C409}" type="pres">
      <dgm:prSet presAssocID="{01120865-DEE7-4411-B2BA-8EBF023F9E13}" presName="pictRect" presStyleLbl="node1" presStyleIdx="1" presStyleCnt="4"/>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22000" r="-22000"/>
          </a:stretch>
        </a:blipFill>
      </dgm:spPr>
    </dgm:pt>
    <dgm:pt modelId="{D595B96E-8F22-453F-81F0-CBA8B00D2B65}" type="pres">
      <dgm:prSet presAssocID="{01120865-DEE7-4411-B2BA-8EBF023F9E13}" presName="textRect" presStyleLbl="revTx" presStyleIdx="1" presStyleCnt="4">
        <dgm:presLayoutVars>
          <dgm:bulletEnabled val="1"/>
        </dgm:presLayoutVars>
      </dgm:prSet>
      <dgm:spPr/>
    </dgm:pt>
    <dgm:pt modelId="{8735C851-3913-4F3A-B154-B927755208D6}" type="pres">
      <dgm:prSet presAssocID="{3DCEA7B7-5CD3-4853-A85C-F861C56131DE}" presName="sibTrans" presStyleLbl="sibTrans2D1" presStyleIdx="0" presStyleCnt="0"/>
      <dgm:spPr/>
    </dgm:pt>
    <dgm:pt modelId="{3D24DEF2-B056-4EC1-BAE0-9615A2244F0D}" type="pres">
      <dgm:prSet presAssocID="{FFFDE455-75C4-4957-ABB2-6AE91A3213A0}" presName="compNode" presStyleCnt="0"/>
      <dgm:spPr/>
    </dgm:pt>
    <dgm:pt modelId="{FD32F106-9A21-4FA9-B491-C4CD4AA68D65}" type="pres">
      <dgm:prSet presAssocID="{FFFDE455-75C4-4957-ABB2-6AE91A3213A0}" presName="pictRect" presStyleLbl="node1" presStyleIdx="2" presStyleCnt="4"/>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dgm:spPr>
    </dgm:pt>
    <dgm:pt modelId="{BF4DE1D7-8418-468D-BD9B-70DD43A93AB4}" type="pres">
      <dgm:prSet presAssocID="{FFFDE455-75C4-4957-ABB2-6AE91A3213A0}" presName="textRect" presStyleLbl="revTx" presStyleIdx="2" presStyleCnt="4">
        <dgm:presLayoutVars>
          <dgm:bulletEnabled val="1"/>
        </dgm:presLayoutVars>
      </dgm:prSet>
      <dgm:spPr/>
    </dgm:pt>
    <dgm:pt modelId="{3DF013ED-9407-4D30-A89F-6B2583BC4E32}" type="pres">
      <dgm:prSet presAssocID="{63043F03-3C2E-4C43-8D2B-4AC41BCF88A8}" presName="sibTrans" presStyleLbl="sibTrans2D1" presStyleIdx="0" presStyleCnt="0"/>
      <dgm:spPr/>
    </dgm:pt>
    <dgm:pt modelId="{38341A8D-2D39-48AC-844B-4D15A284CE26}" type="pres">
      <dgm:prSet presAssocID="{80669773-A145-4049-81E9-79E6F31437DA}" presName="compNode" presStyleCnt="0"/>
      <dgm:spPr/>
    </dgm:pt>
    <dgm:pt modelId="{E635D5E7-AAAE-4AE1-9616-3154D27A4989}" type="pres">
      <dgm:prSet presAssocID="{80669773-A145-4049-81E9-79E6F31437DA}" presName="pictRect" presStyleLbl="node1" presStyleIdx="3" presStyleCnt="4"/>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l="-19000" r="-19000"/>
          </a:stretch>
        </a:blipFill>
      </dgm:spPr>
    </dgm:pt>
    <dgm:pt modelId="{48F72CFB-D6CB-49BD-A732-4A9892461926}" type="pres">
      <dgm:prSet presAssocID="{80669773-A145-4049-81E9-79E6F31437DA}" presName="textRect" presStyleLbl="revTx" presStyleIdx="3" presStyleCnt="4">
        <dgm:presLayoutVars>
          <dgm:bulletEnabled val="1"/>
        </dgm:presLayoutVars>
      </dgm:prSet>
      <dgm:spPr/>
    </dgm:pt>
  </dgm:ptLst>
  <dgm:cxnLst>
    <dgm:cxn modelId="{300BCD13-ACAB-4BB2-84F3-7C0B68DA01F1}" type="presOf" srcId="{FFFDE455-75C4-4957-ABB2-6AE91A3213A0}" destId="{BF4DE1D7-8418-468D-BD9B-70DD43A93AB4}" srcOrd="0" destOrd="0" presId="urn:microsoft.com/office/officeart/2005/8/layout/pList1"/>
    <dgm:cxn modelId="{7A762220-D987-4282-B524-CF2ABD6E7001}" srcId="{4F136841-F7C6-46C3-88D7-72D33CB7552B}" destId="{01120865-DEE7-4411-B2BA-8EBF023F9E13}" srcOrd="1" destOrd="0" parTransId="{973C285F-0A90-41DD-AFC9-0A8D7704EE0B}" sibTransId="{3DCEA7B7-5CD3-4853-A85C-F861C56131DE}"/>
    <dgm:cxn modelId="{09219F47-4A01-4433-B5EA-790F43E67FA3}" srcId="{4F136841-F7C6-46C3-88D7-72D33CB7552B}" destId="{76CE8827-9B50-4F05-B1FA-054932311C09}" srcOrd="0" destOrd="0" parTransId="{21C75017-BD74-4489-9310-456246ADFF62}" sibTransId="{421FDD78-7C4D-4397-B0CA-C6AA6DE48614}"/>
    <dgm:cxn modelId="{03AB494B-A0FE-4BFF-AA98-7ABC6ECF7892}" type="presOf" srcId="{4F136841-F7C6-46C3-88D7-72D33CB7552B}" destId="{CD620070-A026-4B67-9D88-A544695E80F8}" srcOrd="0" destOrd="0" presId="urn:microsoft.com/office/officeart/2005/8/layout/pList1"/>
    <dgm:cxn modelId="{3D6AB14F-29A9-411B-A38D-EA07DCFCECC3}" type="presOf" srcId="{421FDD78-7C4D-4397-B0CA-C6AA6DE48614}" destId="{F57D4B3E-C3FB-44F9-AC95-64EF3630152C}" srcOrd="0" destOrd="0" presId="urn:microsoft.com/office/officeart/2005/8/layout/pList1"/>
    <dgm:cxn modelId="{EDD82775-35E7-4B07-835E-F3B0BB6085B8}" type="presOf" srcId="{63043F03-3C2E-4C43-8D2B-4AC41BCF88A8}" destId="{3DF013ED-9407-4D30-A89F-6B2583BC4E32}" srcOrd="0" destOrd="0" presId="urn:microsoft.com/office/officeart/2005/8/layout/pList1"/>
    <dgm:cxn modelId="{1352159F-CA45-4D40-9991-1976D659DB15}" type="presOf" srcId="{76CE8827-9B50-4F05-B1FA-054932311C09}" destId="{312832FC-8B03-4B15-BE35-F7EF3B031EDA}" srcOrd="0" destOrd="0" presId="urn:microsoft.com/office/officeart/2005/8/layout/pList1"/>
    <dgm:cxn modelId="{AAC0C5A1-4368-44F2-821A-134C3703D016}" type="presOf" srcId="{3DCEA7B7-5CD3-4853-A85C-F861C56131DE}" destId="{8735C851-3913-4F3A-B154-B927755208D6}" srcOrd="0" destOrd="0" presId="urn:microsoft.com/office/officeart/2005/8/layout/pList1"/>
    <dgm:cxn modelId="{585F0EC7-D9C3-49B8-9606-AFE304AAD8E4}" srcId="{4F136841-F7C6-46C3-88D7-72D33CB7552B}" destId="{FFFDE455-75C4-4957-ABB2-6AE91A3213A0}" srcOrd="2" destOrd="0" parTransId="{1D6EA094-AD82-4B38-A63A-FCD36996BC3A}" sibTransId="{63043F03-3C2E-4C43-8D2B-4AC41BCF88A8}"/>
    <dgm:cxn modelId="{BF5ED4E0-BD82-4D10-8778-B2ED67E7D7F5}" srcId="{4F136841-F7C6-46C3-88D7-72D33CB7552B}" destId="{80669773-A145-4049-81E9-79E6F31437DA}" srcOrd="3" destOrd="0" parTransId="{B266882B-C913-47CF-A6B6-631E6CFE44B8}" sibTransId="{D9407D85-8DA7-44EE-A4B9-611B5599A49A}"/>
    <dgm:cxn modelId="{31AAFEEB-97A8-4AA7-A72D-DA5A6CBF1F44}" type="presOf" srcId="{80669773-A145-4049-81E9-79E6F31437DA}" destId="{48F72CFB-D6CB-49BD-A732-4A9892461926}" srcOrd="0" destOrd="0" presId="urn:microsoft.com/office/officeart/2005/8/layout/pList1"/>
    <dgm:cxn modelId="{E36013FC-C1A9-486E-9A8A-61E6C4EC4AC9}" type="presOf" srcId="{01120865-DEE7-4411-B2BA-8EBF023F9E13}" destId="{D595B96E-8F22-453F-81F0-CBA8B00D2B65}" srcOrd="0" destOrd="0" presId="urn:microsoft.com/office/officeart/2005/8/layout/pList1"/>
    <dgm:cxn modelId="{3B7EE170-5BBE-45F7-94AF-1ECF4C7578E9}" type="presParOf" srcId="{CD620070-A026-4B67-9D88-A544695E80F8}" destId="{8F5E508A-D4C6-4167-AE33-00BBE53DE660}" srcOrd="0" destOrd="0" presId="urn:microsoft.com/office/officeart/2005/8/layout/pList1"/>
    <dgm:cxn modelId="{F95247D8-39FF-47A7-BC1A-7D5DFEA6384F}" type="presParOf" srcId="{8F5E508A-D4C6-4167-AE33-00BBE53DE660}" destId="{8C792481-FDAE-4D08-A81F-436261395D30}" srcOrd="0" destOrd="0" presId="urn:microsoft.com/office/officeart/2005/8/layout/pList1"/>
    <dgm:cxn modelId="{E4553CDF-3D43-46CA-AA1D-18A40ABF4D05}" type="presParOf" srcId="{8F5E508A-D4C6-4167-AE33-00BBE53DE660}" destId="{312832FC-8B03-4B15-BE35-F7EF3B031EDA}" srcOrd="1" destOrd="0" presId="urn:microsoft.com/office/officeart/2005/8/layout/pList1"/>
    <dgm:cxn modelId="{B519FAFC-BA80-41FE-9885-8D5C20409D68}" type="presParOf" srcId="{CD620070-A026-4B67-9D88-A544695E80F8}" destId="{F57D4B3E-C3FB-44F9-AC95-64EF3630152C}" srcOrd="1" destOrd="0" presId="urn:microsoft.com/office/officeart/2005/8/layout/pList1"/>
    <dgm:cxn modelId="{0EF1B3EB-13C7-42E0-9383-7DCCC2B5EBF2}" type="presParOf" srcId="{CD620070-A026-4B67-9D88-A544695E80F8}" destId="{C7BA68F9-7511-44CB-80DC-5B34978A6A57}" srcOrd="2" destOrd="0" presId="urn:microsoft.com/office/officeart/2005/8/layout/pList1"/>
    <dgm:cxn modelId="{A1B01569-2BDE-4984-99B3-00D156F80660}" type="presParOf" srcId="{C7BA68F9-7511-44CB-80DC-5B34978A6A57}" destId="{F524654B-B117-4812-AA7C-E2A45288C409}" srcOrd="0" destOrd="0" presId="urn:microsoft.com/office/officeart/2005/8/layout/pList1"/>
    <dgm:cxn modelId="{D5D4D44D-501C-4EB2-8DAC-70C82943B8AD}" type="presParOf" srcId="{C7BA68F9-7511-44CB-80DC-5B34978A6A57}" destId="{D595B96E-8F22-453F-81F0-CBA8B00D2B65}" srcOrd="1" destOrd="0" presId="urn:microsoft.com/office/officeart/2005/8/layout/pList1"/>
    <dgm:cxn modelId="{5251C3C8-5AC2-4700-A489-258DFB57E875}" type="presParOf" srcId="{CD620070-A026-4B67-9D88-A544695E80F8}" destId="{8735C851-3913-4F3A-B154-B927755208D6}" srcOrd="3" destOrd="0" presId="urn:microsoft.com/office/officeart/2005/8/layout/pList1"/>
    <dgm:cxn modelId="{78FA61EE-DBF4-4E10-BDA5-BE032F3F2112}" type="presParOf" srcId="{CD620070-A026-4B67-9D88-A544695E80F8}" destId="{3D24DEF2-B056-4EC1-BAE0-9615A2244F0D}" srcOrd="4" destOrd="0" presId="urn:microsoft.com/office/officeart/2005/8/layout/pList1"/>
    <dgm:cxn modelId="{EC690A02-B31E-418D-96A9-7AF568B16BDD}" type="presParOf" srcId="{3D24DEF2-B056-4EC1-BAE0-9615A2244F0D}" destId="{FD32F106-9A21-4FA9-B491-C4CD4AA68D65}" srcOrd="0" destOrd="0" presId="urn:microsoft.com/office/officeart/2005/8/layout/pList1"/>
    <dgm:cxn modelId="{9EFB36BF-1E0C-4503-845A-2EDA0D4BF1E0}" type="presParOf" srcId="{3D24DEF2-B056-4EC1-BAE0-9615A2244F0D}" destId="{BF4DE1D7-8418-468D-BD9B-70DD43A93AB4}" srcOrd="1" destOrd="0" presId="urn:microsoft.com/office/officeart/2005/8/layout/pList1"/>
    <dgm:cxn modelId="{BC9CE8BE-9D21-42D8-ADB8-C013DEE3418E}" type="presParOf" srcId="{CD620070-A026-4B67-9D88-A544695E80F8}" destId="{3DF013ED-9407-4D30-A89F-6B2583BC4E32}" srcOrd="5" destOrd="0" presId="urn:microsoft.com/office/officeart/2005/8/layout/pList1"/>
    <dgm:cxn modelId="{DC3B5084-44F6-4E8F-9049-90D9C54E4A7E}" type="presParOf" srcId="{CD620070-A026-4B67-9D88-A544695E80F8}" destId="{38341A8D-2D39-48AC-844B-4D15A284CE26}" srcOrd="6" destOrd="0" presId="urn:microsoft.com/office/officeart/2005/8/layout/pList1"/>
    <dgm:cxn modelId="{3A814555-52FE-4C86-848D-7C566F7587E9}" type="presParOf" srcId="{38341A8D-2D39-48AC-844B-4D15A284CE26}" destId="{E635D5E7-AAAE-4AE1-9616-3154D27A4989}" srcOrd="0" destOrd="0" presId="urn:microsoft.com/office/officeart/2005/8/layout/pList1"/>
    <dgm:cxn modelId="{E89CF9A3-8662-4D49-8410-FF45BB0DAE4E}" type="presParOf" srcId="{38341A8D-2D39-48AC-844B-4D15A284CE26}" destId="{48F72CFB-D6CB-49BD-A732-4A9892461926}"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62313A-0637-4C2B-B272-91A563BDA8E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F827FCDE-C39A-468F-86EE-ECE63AB3E7B9}">
      <dgm:prSet phldrT="[Texte]"/>
      <dgm:spPr/>
      <dgm:t>
        <a:bodyPr/>
        <a:lstStyle/>
        <a:p>
          <a:pPr rtl="1"/>
          <a:r>
            <a:rPr lang="ar-DZ" dirty="0"/>
            <a:t>بيئية</a:t>
          </a:r>
          <a:endParaRPr lang="fr-FR" dirty="0"/>
        </a:p>
      </dgm:t>
    </dgm:pt>
    <dgm:pt modelId="{E95C6C70-6AA0-4C93-B375-D3603D78EC75}" type="parTrans" cxnId="{4876DD10-D224-4AB9-A89C-2EA88C4B9636}">
      <dgm:prSet/>
      <dgm:spPr/>
      <dgm:t>
        <a:bodyPr/>
        <a:lstStyle/>
        <a:p>
          <a:endParaRPr lang="fr-FR"/>
        </a:p>
      </dgm:t>
    </dgm:pt>
    <dgm:pt modelId="{E2CDC860-5114-41A7-8562-61EF1426ED32}" type="sibTrans" cxnId="{4876DD10-D224-4AB9-A89C-2EA88C4B9636}">
      <dgm:prSet/>
      <dgm:spPr/>
      <dgm:t>
        <a:bodyPr/>
        <a:lstStyle/>
        <a:p>
          <a:endParaRPr lang="fr-FR"/>
        </a:p>
      </dgm:t>
    </dgm:pt>
    <dgm:pt modelId="{AFC7C988-C053-43F2-9B33-402109480115}">
      <dgm:prSet phldrT="[Texte]"/>
      <dgm:spPr/>
      <dgm:t>
        <a:bodyPr/>
        <a:lstStyle/>
        <a:p>
          <a:pPr rtl="1"/>
          <a:r>
            <a:rPr lang="ar-DZ" dirty="0"/>
            <a:t>رفع الوعي البيئي للمجتمع الجزائري من خلال احتواء برامج تدريبية تقوم بتدريب العمال على المسؤولة البيئية</a:t>
          </a:r>
          <a:endParaRPr lang="fr-FR" dirty="0"/>
        </a:p>
      </dgm:t>
    </dgm:pt>
    <dgm:pt modelId="{85617FEA-9DFA-43EE-943C-8DA55743A20E}" type="parTrans" cxnId="{FD195ED9-93D3-4E8B-A3BD-8B388CC79D30}">
      <dgm:prSet/>
      <dgm:spPr/>
      <dgm:t>
        <a:bodyPr/>
        <a:lstStyle/>
        <a:p>
          <a:endParaRPr lang="fr-FR"/>
        </a:p>
      </dgm:t>
    </dgm:pt>
    <dgm:pt modelId="{554153FF-7210-4CE1-BAE1-5F02D214FBAB}" type="sibTrans" cxnId="{FD195ED9-93D3-4E8B-A3BD-8B388CC79D30}">
      <dgm:prSet/>
      <dgm:spPr/>
      <dgm:t>
        <a:bodyPr/>
        <a:lstStyle/>
        <a:p>
          <a:endParaRPr lang="fr-FR"/>
        </a:p>
      </dgm:t>
    </dgm:pt>
    <dgm:pt modelId="{7E4793DC-FE69-4E21-BFA2-1400F2C78A05}">
      <dgm:prSet phldrT="[Texte]"/>
      <dgm:spPr/>
      <dgm:t>
        <a:bodyPr/>
        <a:lstStyle/>
        <a:p>
          <a:pPr rtl="1"/>
          <a:r>
            <a:rPr lang="ar-DZ" dirty="0"/>
            <a:t>عملية جمع وتدوير النفايات والقمامة والمخلفات أمر سهل مقارنة بالمؤسسات الكبيرة</a:t>
          </a:r>
          <a:endParaRPr lang="fr-FR" dirty="0"/>
        </a:p>
      </dgm:t>
    </dgm:pt>
    <dgm:pt modelId="{6786098A-681F-4901-AAB0-29F8DBB6E30B}" type="parTrans" cxnId="{D1D67B7F-9322-4BB2-966B-C0AC06DEF46B}">
      <dgm:prSet/>
      <dgm:spPr/>
      <dgm:t>
        <a:bodyPr/>
        <a:lstStyle/>
        <a:p>
          <a:endParaRPr lang="fr-FR"/>
        </a:p>
      </dgm:t>
    </dgm:pt>
    <dgm:pt modelId="{0D0406D3-C2BB-4189-ABFA-AD08C4FA3E93}" type="sibTrans" cxnId="{D1D67B7F-9322-4BB2-966B-C0AC06DEF46B}">
      <dgm:prSet/>
      <dgm:spPr/>
      <dgm:t>
        <a:bodyPr/>
        <a:lstStyle/>
        <a:p>
          <a:endParaRPr lang="fr-FR"/>
        </a:p>
      </dgm:t>
    </dgm:pt>
    <dgm:pt modelId="{E4C6482C-037E-48C2-8813-779E03B1FDC4}">
      <dgm:prSet phldrT="[Texte]"/>
      <dgm:spPr/>
      <dgm:t>
        <a:bodyPr/>
        <a:lstStyle/>
        <a:p>
          <a:pPr rtl="1"/>
          <a:r>
            <a:rPr lang="ar-DZ" dirty="0"/>
            <a:t>اجتماعية</a:t>
          </a:r>
          <a:endParaRPr lang="fr-FR" dirty="0"/>
        </a:p>
      </dgm:t>
    </dgm:pt>
    <dgm:pt modelId="{0B767EE4-2524-414E-A0FA-DAEFBC86AD48}" type="parTrans" cxnId="{E7E25A43-4761-46AF-B086-C35BC835C186}">
      <dgm:prSet/>
      <dgm:spPr/>
      <dgm:t>
        <a:bodyPr/>
        <a:lstStyle/>
        <a:p>
          <a:endParaRPr lang="fr-FR"/>
        </a:p>
      </dgm:t>
    </dgm:pt>
    <dgm:pt modelId="{B0F7FBAD-9FAA-44FB-A309-C89974D0B9E7}" type="sibTrans" cxnId="{E7E25A43-4761-46AF-B086-C35BC835C186}">
      <dgm:prSet/>
      <dgm:spPr/>
      <dgm:t>
        <a:bodyPr/>
        <a:lstStyle/>
        <a:p>
          <a:endParaRPr lang="fr-FR"/>
        </a:p>
      </dgm:t>
    </dgm:pt>
    <dgm:pt modelId="{2CBA7AB9-B7A6-44BB-A0E1-B1EF6B65B0EF}">
      <dgm:prSet phldrT="[Texte]"/>
      <dgm:spPr/>
      <dgm:t>
        <a:bodyPr/>
        <a:lstStyle/>
        <a:p>
          <a:pPr rtl="1"/>
          <a:r>
            <a:rPr lang="ar-DZ" dirty="0"/>
            <a:t>تحتوي مشاكل المجتمع مثل البطالة والتهميش والفراغ وما يترتب عليه من آفات اجتماعية</a:t>
          </a:r>
          <a:endParaRPr lang="fr-FR" dirty="0"/>
        </a:p>
      </dgm:t>
    </dgm:pt>
    <dgm:pt modelId="{777BDAA0-5D30-4131-96CD-B43D3B34F8C6}" type="parTrans" cxnId="{2D3486D1-EF43-4807-911D-A7894A093D6C}">
      <dgm:prSet/>
      <dgm:spPr/>
      <dgm:t>
        <a:bodyPr/>
        <a:lstStyle/>
        <a:p>
          <a:endParaRPr lang="fr-FR"/>
        </a:p>
      </dgm:t>
    </dgm:pt>
    <dgm:pt modelId="{5A6E674E-57D2-4578-A2D5-9210FB5E448F}" type="sibTrans" cxnId="{2D3486D1-EF43-4807-911D-A7894A093D6C}">
      <dgm:prSet/>
      <dgm:spPr/>
      <dgm:t>
        <a:bodyPr/>
        <a:lstStyle/>
        <a:p>
          <a:endParaRPr lang="fr-FR"/>
        </a:p>
      </dgm:t>
    </dgm:pt>
    <dgm:pt modelId="{29A19012-66FF-4954-981E-8D231A7BB3CE}">
      <dgm:prSet phldrT="[Texte]"/>
      <dgm:spPr/>
      <dgm:t>
        <a:bodyPr/>
        <a:lstStyle/>
        <a:p>
          <a:pPr rtl="1"/>
          <a:r>
            <a:rPr lang="ar-DZ" dirty="0"/>
            <a:t>خلق فرص ومعارف ومهارات لأفراد بالمناطق الريفية والبلدان الصغيرة</a:t>
          </a:r>
          <a:endParaRPr lang="fr-FR" dirty="0"/>
        </a:p>
      </dgm:t>
    </dgm:pt>
    <dgm:pt modelId="{85093DFC-46B5-4972-924A-83D02BE7A439}" type="parTrans" cxnId="{44D27F1E-31CD-409F-9491-7718FE5A22C4}">
      <dgm:prSet/>
      <dgm:spPr/>
      <dgm:t>
        <a:bodyPr/>
        <a:lstStyle/>
        <a:p>
          <a:endParaRPr lang="fr-FR"/>
        </a:p>
      </dgm:t>
    </dgm:pt>
    <dgm:pt modelId="{5389C5AD-5DE6-4F5A-9149-E531F4E0ED51}" type="sibTrans" cxnId="{44D27F1E-31CD-409F-9491-7718FE5A22C4}">
      <dgm:prSet/>
      <dgm:spPr/>
      <dgm:t>
        <a:bodyPr/>
        <a:lstStyle/>
        <a:p>
          <a:endParaRPr lang="fr-FR"/>
        </a:p>
      </dgm:t>
    </dgm:pt>
    <dgm:pt modelId="{6225E46C-5E23-408A-A441-E9393B727E6B}">
      <dgm:prSet phldrT="[Texte]"/>
      <dgm:spPr/>
      <dgm:t>
        <a:bodyPr/>
        <a:lstStyle/>
        <a:p>
          <a:pPr rtl="1"/>
          <a:r>
            <a:rPr lang="ar-DZ" dirty="0"/>
            <a:t>اقتصادية</a:t>
          </a:r>
          <a:endParaRPr lang="fr-FR" dirty="0"/>
        </a:p>
      </dgm:t>
    </dgm:pt>
    <dgm:pt modelId="{E1BF71AC-97AB-4EFA-9BBF-3CA90A48C054}" type="parTrans" cxnId="{500C09EB-4FDD-4628-AA2D-01880F427D18}">
      <dgm:prSet/>
      <dgm:spPr/>
      <dgm:t>
        <a:bodyPr/>
        <a:lstStyle/>
        <a:p>
          <a:endParaRPr lang="fr-FR"/>
        </a:p>
      </dgm:t>
    </dgm:pt>
    <dgm:pt modelId="{E82D0CF2-D1C5-4084-87F0-3F4F0DA3C90C}" type="sibTrans" cxnId="{500C09EB-4FDD-4628-AA2D-01880F427D18}">
      <dgm:prSet/>
      <dgm:spPr/>
      <dgm:t>
        <a:bodyPr/>
        <a:lstStyle/>
        <a:p>
          <a:endParaRPr lang="fr-FR"/>
        </a:p>
      </dgm:t>
    </dgm:pt>
    <dgm:pt modelId="{765D33BF-7695-4933-A9FE-9DB5FE325088}">
      <dgm:prSet phldrT="[Texte]"/>
      <dgm:spPr/>
      <dgm:t>
        <a:bodyPr/>
        <a:lstStyle/>
        <a:p>
          <a:pPr rtl="1"/>
          <a:r>
            <a:rPr lang="ar-DZ" dirty="0"/>
            <a:t>مساهمتها في زيادة الناتج المحلي الإجمالي</a:t>
          </a:r>
          <a:endParaRPr lang="fr-FR" dirty="0"/>
        </a:p>
      </dgm:t>
    </dgm:pt>
    <dgm:pt modelId="{BF96357C-AC68-4C87-A69C-31A7BB1C8F10}" type="parTrans" cxnId="{06646B2F-7E83-4507-B190-AF6D3F91AF56}">
      <dgm:prSet/>
      <dgm:spPr/>
      <dgm:t>
        <a:bodyPr/>
        <a:lstStyle/>
        <a:p>
          <a:endParaRPr lang="fr-FR"/>
        </a:p>
      </dgm:t>
    </dgm:pt>
    <dgm:pt modelId="{3E7A4E2B-3968-4DDD-8376-5DA3F9AF5BA9}" type="sibTrans" cxnId="{06646B2F-7E83-4507-B190-AF6D3F91AF56}">
      <dgm:prSet/>
      <dgm:spPr/>
      <dgm:t>
        <a:bodyPr/>
        <a:lstStyle/>
        <a:p>
          <a:endParaRPr lang="fr-FR"/>
        </a:p>
      </dgm:t>
    </dgm:pt>
    <dgm:pt modelId="{CF1DECEE-E114-409B-BDE7-D88178F9B2C4}">
      <dgm:prSet phldrT="[Texte]"/>
      <dgm:spPr/>
      <dgm:t>
        <a:bodyPr/>
        <a:lstStyle/>
        <a:p>
          <a:pPr rtl="1"/>
          <a:r>
            <a:rPr lang="ar-DZ" dirty="0"/>
            <a:t>احداث قيمة مضافة باستغلال عناصر الإنتاج المحدودة وتلك التي تتميز بالندرة النسبية</a:t>
          </a:r>
          <a:endParaRPr lang="fr-FR" dirty="0"/>
        </a:p>
      </dgm:t>
    </dgm:pt>
    <dgm:pt modelId="{63700E7C-B191-4689-9C77-184EF725BEC6}" type="parTrans" cxnId="{75B7AA6C-4D0F-4120-BD7D-F1497F41D7F6}">
      <dgm:prSet/>
      <dgm:spPr/>
      <dgm:t>
        <a:bodyPr/>
        <a:lstStyle/>
        <a:p>
          <a:endParaRPr lang="fr-FR"/>
        </a:p>
      </dgm:t>
    </dgm:pt>
    <dgm:pt modelId="{49AC37EB-0A17-40F9-9B03-EC527EDA860F}" type="sibTrans" cxnId="{75B7AA6C-4D0F-4120-BD7D-F1497F41D7F6}">
      <dgm:prSet/>
      <dgm:spPr/>
      <dgm:t>
        <a:bodyPr/>
        <a:lstStyle/>
        <a:p>
          <a:endParaRPr lang="fr-FR"/>
        </a:p>
      </dgm:t>
    </dgm:pt>
    <dgm:pt modelId="{63C1B915-58DF-4FCF-B6CA-D986B6D6098C}">
      <dgm:prSet phldrT="[Texte]"/>
      <dgm:spPr/>
      <dgm:t>
        <a:bodyPr/>
        <a:lstStyle/>
        <a:p>
          <a:pPr rtl="1"/>
          <a:r>
            <a:rPr lang="ar-DZ" dirty="0"/>
            <a:t>بإنتاج سلع وخدمات مبتكرة معرفة احتياجات عملائها ومحاولة تقديم الجديد ومواكبة التجديد</a:t>
          </a:r>
          <a:endParaRPr lang="fr-FR" dirty="0"/>
        </a:p>
      </dgm:t>
    </dgm:pt>
    <dgm:pt modelId="{226274DB-3786-4D10-9FBB-54DE23BFCB5B}" type="parTrans" cxnId="{91F1E5AF-8B18-4F76-8706-F9EB491E63F0}">
      <dgm:prSet/>
      <dgm:spPr/>
      <dgm:t>
        <a:bodyPr/>
        <a:lstStyle/>
        <a:p>
          <a:endParaRPr lang="fr-FR"/>
        </a:p>
      </dgm:t>
    </dgm:pt>
    <dgm:pt modelId="{9FCCAF53-48FB-4CD3-BC1A-0197B4B9F21F}" type="sibTrans" cxnId="{91F1E5AF-8B18-4F76-8706-F9EB491E63F0}">
      <dgm:prSet/>
      <dgm:spPr/>
      <dgm:t>
        <a:bodyPr/>
        <a:lstStyle/>
        <a:p>
          <a:endParaRPr lang="fr-FR"/>
        </a:p>
      </dgm:t>
    </dgm:pt>
    <dgm:pt modelId="{EA3D2B30-916D-40C8-9894-D15C37BD0CB8}">
      <dgm:prSet phldrT="[Texte]"/>
      <dgm:spPr/>
      <dgm:t>
        <a:bodyPr/>
        <a:lstStyle/>
        <a:p>
          <a:pPr rtl="1"/>
          <a:r>
            <a:rPr lang="ar-DZ" dirty="0"/>
            <a:t>رفع المستوى المعيشي بشكل عام</a:t>
          </a:r>
          <a:endParaRPr lang="fr-FR" dirty="0"/>
        </a:p>
      </dgm:t>
    </dgm:pt>
    <dgm:pt modelId="{15184D61-1D07-4CA2-B0A6-DB1EB4C833E2}" type="parTrans" cxnId="{96BB0609-3E06-42EC-AA14-778458FAE967}">
      <dgm:prSet/>
      <dgm:spPr/>
      <dgm:t>
        <a:bodyPr/>
        <a:lstStyle/>
        <a:p>
          <a:endParaRPr lang="fr-FR"/>
        </a:p>
      </dgm:t>
    </dgm:pt>
    <dgm:pt modelId="{981C0F8E-1702-47B7-A884-9D7A68D9D52D}" type="sibTrans" cxnId="{96BB0609-3E06-42EC-AA14-778458FAE967}">
      <dgm:prSet/>
      <dgm:spPr/>
      <dgm:t>
        <a:bodyPr/>
        <a:lstStyle/>
        <a:p>
          <a:endParaRPr lang="fr-FR"/>
        </a:p>
      </dgm:t>
    </dgm:pt>
    <dgm:pt modelId="{410B8187-9066-4D62-AEBA-1A642D4B9220}">
      <dgm:prSet phldrT="[Texte]"/>
      <dgm:spPr/>
      <dgm:t>
        <a:bodyPr/>
        <a:lstStyle/>
        <a:p>
          <a:pPr rtl="1"/>
          <a:r>
            <a:rPr lang="ar-DZ" dirty="0"/>
            <a:t>وتشجع على التطور المهني الإيجابي للحرف والمهن المهمة</a:t>
          </a:r>
          <a:endParaRPr lang="fr-FR" dirty="0"/>
        </a:p>
      </dgm:t>
    </dgm:pt>
    <dgm:pt modelId="{953F2244-9D66-4C95-A177-3F04E905542B}" type="parTrans" cxnId="{C395B408-B720-4E91-A833-C168AC12CE03}">
      <dgm:prSet/>
      <dgm:spPr/>
      <dgm:t>
        <a:bodyPr/>
        <a:lstStyle/>
        <a:p>
          <a:endParaRPr lang="fr-FR"/>
        </a:p>
      </dgm:t>
    </dgm:pt>
    <dgm:pt modelId="{8D0F137C-DB69-4F90-8E2D-894AF2F553D2}" type="sibTrans" cxnId="{C395B408-B720-4E91-A833-C168AC12CE03}">
      <dgm:prSet/>
      <dgm:spPr/>
      <dgm:t>
        <a:bodyPr/>
        <a:lstStyle/>
        <a:p>
          <a:endParaRPr lang="fr-FR"/>
        </a:p>
      </dgm:t>
    </dgm:pt>
    <dgm:pt modelId="{CDB81CE0-FD4A-4AFE-BE55-37D80030BED5}">
      <dgm:prSet phldrT="[Texte]"/>
      <dgm:spPr/>
      <dgm:t>
        <a:bodyPr/>
        <a:lstStyle/>
        <a:p>
          <a:pPr rtl="1"/>
          <a:r>
            <a:rPr lang="ar-DZ" dirty="0"/>
            <a:t>لنشر المفاهيم والقيم الصناعية الحديثة مثل: إدارة الوقت، الجودة العالية، الابداع والابتكار، الكفاءة، الفعالية بسبب إمكانية التواصل بين أعضائها وسهولة تداول المعلومة</a:t>
          </a:r>
          <a:endParaRPr lang="fr-FR" dirty="0"/>
        </a:p>
      </dgm:t>
    </dgm:pt>
    <dgm:pt modelId="{10B01776-77CF-4B4F-BAC2-D3E77233FCB3}" type="parTrans" cxnId="{AFCB38B2-0926-4F53-AC84-F48B98B4A53B}">
      <dgm:prSet/>
      <dgm:spPr/>
      <dgm:t>
        <a:bodyPr/>
        <a:lstStyle/>
        <a:p>
          <a:endParaRPr lang="fr-FR"/>
        </a:p>
      </dgm:t>
    </dgm:pt>
    <dgm:pt modelId="{5195FD56-1FB2-46C2-844B-A948030F3501}" type="sibTrans" cxnId="{AFCB38B2-0926-4F53-AC84-F48B98B4A53B}">
      <dgm:prSet/>
      <dgm:spPr/>
      <dgm:t>
        <a:bodyPr/>
        <a:lstStyle/>
        <a:p>
          <a:endParaRPr lang="fr-FR"/>
        </a:p>
      </dgm:t>
    </dgm:pt>
    <dgm:pt modelId="{66B196D9-E46B-4B09-A12B-E037A16F33F4}">
      <dgm:prSet phldrT="[Texte]"/>
      <dgm:spPr/>
      <dgm:t>
        <a:bodyPr/>
        <a:lstStyle/>
        <a:p>
          <a:r>
            <a:rPr lang="ar-DZ" dirty="0"/>
            <a:t>تنشيط ودعم الصناعات والمؤسسات ذات الطبيعة المرتبطة بالبيئة المحلية</a:t>
          </a:r>
          <a:endParaRPr lang="fr-FR" dirty="0"/>
        </a:p>
      </dgm:t>
    </dgm:pt>
    <dgm:pt modelId="{881E01A3-5A94-47B7-B129-E4A7B9D4819E}" type="parTrans" cxnId="{6DE90D94-3A85-4B3E-BF42-AED761070225}">
      <dgm:prSet/>
      <dgm:spPr/>
      <dgm:t>
        <a:bodyPr/>
        <a:lstStyle/>
        <a:p>
          <a:endParaRPr lang="fr-FR"/>
        </a:p>
      </dgm:t>
    </dgm:pt>
    <dgm:pt modelId="{3392B8E9-32E7-43A9-9F50-645B57B2111B}" type="sibTrans" cxnId="{6DE90D94-3A85-4B3E-BF42-AED761070225}">
      <dgm:prSet/>
      <dgm:spPr/>
      <dgm:t>
        <a:bodyPr/>
        <a:lstStyle/>
        <a:p>
          <a:endParaRPr lang="fr-FR"/>
        </a:p>
      </dgm:t>
    </dgm:pt>
    <dgm:pt modelId="{68668A5E-73A4-4D55-9FCA-DA2C987B8977}" type="pres">
      <dgm:prSet presAssocID="{4F62313A-0637-4C2B-B272-91A563BDA8E0}" presName="Name0" presStyleCnt="0">
        <dgm:presLayoutVars>
          <dgm:dir/>
          <dgm:animLvl val="lvl"/>
          <dgm:resizeHandles val="exact"/>
        </dgm:presLayoutVars>
      </dgm:prSet>
      <dgm:spPr/>
    </dgm:pt>
    <dgm:pt modelId="{43AB7A67-624C-4627-A12B-BE145572CC0E}" type="pres">
      <dgm:prSet presAssocID="{F827FCDE-C39A-468F-86EE-ECE63AB3E7B9}" presName="composite" presStyleCnt="0"/>
      <dgm:spPr/>
    </dgm:pt>
    <dgm:pt modelId="{DE29BCEA-5851-4A01-879A-0810402CDBF0}" type="pres">
      <dgm:prSet presAssocID="{F827FCDE-C39A-468F-86EE-ECE63AB3E7B9}" presName="parTx" presStyleLbl="alignNode1" presStyleIdx="0" presStyleCnt="3">
        <dgm:presLayoutVars>
          <dgm:chMax val="0"/>
          <dgm:chPref val="0"/>
          <dgm:bulletEnabled val="1"/>
        </dgm:presLayoutVars>
      </dgm:prSet>
      <dgm:spPr/>
    </dgm:pt>
    <dgm:pt modelId="{FF3626E4-8290-4643-8D9E-957028030799}" type="pres">
      <dgm:prSet presAssocID="{F827FCDE-C39A-468F-86EE-ECE63AB3E7B9}" presName="desTx" presStyleLbl="alignAccFollowNode1" presStyleIdx="0" presStyleCnt="3">
        <dgm:presLayoutVars>
          <dgm:bulletEnabled val="1"/>
        </dgm:presLayoutVars>
      </dgm:prSet>
      <dgm:spPr/>
    </dgm:pt>
    <dgm:pt modelId="{808B7E46-B67E-4498-953A-D99C2A228119}" type="pres">
      <dgm:prSet presAssocID="{E2CDC860-5114-41A7-8562-61EF1426ED32}" presName="space" presStyleCnt="0"/>
      <dgm:spPr/>
    </dgm:pt>
    <dgm:pt modelId="{40AB89A3-654E-4B29-A7B9-75A61F7A8818}" type="pres">
      <dgm:prSet presAssocID="{E4C6482C-037E-48C2-8813-779E03B1FDC4}" presName="composite" presStyleCnt="0"/>
      <dgm:spPr/>
    </dgm:pt>
    <dgm:pt modelId="{0B07AC3C-64E1-444E-B204-9DA77E6627D5}" type="pres">
      <dgm:prSet presAssocID="{E4C6482C-037E-48C2-8813-779E03B1FDC4}" presName="parTx" presStyleLbl="alignNode1" presStyleIdx="1" presStyleCnt="3">
        <dgm:presLayoutVars>
          <dgm:chMax val="0"/>
          <dgm:chPref val="0"/>
          <dgm:bulletEnabled val="1"/>
        </dgm:presLayoutVars>
      </dgm:prSet>
      <dgm:spPr/>
    </dgm:pt>
    <dgm:pt modelId="{FB7C50E2-78B9-45F5-B306-6C0EAD4589D2}" type="pres">
      <dgm:prSet presAssocID="{E4C6482C-037E-48C2-8813-779E03B1FDC4}" presName="desTx" presStyleLbl="alignAccFollowNode1" presStyleIdx="1" presStyleCnt="3">
        <dgm:presLayoutVars>
          <dgm:bulletEnabled val="1"/>
        </dgm:presLayoutVars>
      </dgm:prSet>
      <dgm:spPr/>
    </dgm:pt>
    <dgm:pt modelId="{8324BBF9-A4E7-4019-9551-2F564076BD8B}" type="pres">
      <dgm:prSet presAssocID="{B0F7FBAD-9FAA-44FB-A309-C89974D0B9E7}" presName="space" presStyleCnt="0"/>
      <dgm:spPr/>
    </dgm:pt>
    <dgm:pt modelId="{34574F20-417F-4B1E-B783-D04700162781}" type="pres">
      <dgm:prSet presAssocID="{6225E46C-5E23-408A-A441-E9393B727E6B}" presName="composite" presStyleCnt="0"/>
      <dgm:spPr/>
    </dgm:pt>
    <dgm:pt modelId="{405373B8-673E-4528-A8F9-705E5C1A8CDC}" type="pres">
      <dgm:prSet presAssocID="{6225E46C-5E23-408A-A441-E9393B727E6B}" presName="parTx" presStyleLbl="alignNode1" presStyleIdx="2" presStyleCnt="3">
        <dgm:presLayoutVars>
          <dgm:chMax val="0"/>
          <dgm:chPref val="0"/>
          <dgm:bulletEnabled val="1"/>
        </dgm:presLayoutVars>
      </dgm:prSet>
      <dgm:spPr/>
    </dgm:pt>
    <dgm:pt modelId="{28DB5E3B-71E4-4D9D-817F-7677BCA2B639}" type="pres">
      <dgm:prSet presAssocID="{6225E46C-5E23-408A-A441-E9393B727E6B}" presName="desTx" presStyleLbl="alignAccFollowNode1" presStyleIdx="2" presStyleCnt="3">
        <dgm:presLayoutVars>
          <dgm:bulletEnabled val="1"/>
        </dgm:presLayoutVars>
      </dgm:prSet>
      <dgm:spPr/>
    </dgm:pt>
  </dgm:ptLst>
  <dgm:cxnLst>
    <dgm:cxn modelId="{29904800-2C58-46A5-9F78-E5B7B0C89E1A}" type="presOf" srcId="{AFC7C988-C053-43F2-9B33-402109480115}" destId="{FF3626E4-8290-4643-8D9E-957028030799}" srcOrd="0" destOrd="0" presId="urn:microsoft.com/office/officeart/2005/8/layout/hList1"/>
    <dgm:cxn modelId="{B9983403-C3BD-4ACB-BC0C-42F3790F184B}" type="presOf" srcId="{CDB81CE0-FD4A-4AFE-BE55-37D80030BED5}" destId="{FF3626E4-8290-4643-8D9E-957028030799}" srcOrd="0" destOrd="2" presId="urn:microsoft.com/office/officeart/2005/8/layout/hList1"/>
    <dgm:cxn modelId="{C395B408-B720-4E91-A833-C168AC12CE03}" srcId="{E4C6482C-037E-48C2-8813-779E03B1FDC4}" destId="{410B8187-9066-4D62-AEBA-1A642D4B9220}" srcOrd="3" destOrd="0" parTransId="{953F2244-9D66-4C95-A177-3F04E905542B}" sibTransId="{8D0F137C-DB69-4F90-8E2D-894AF2F553D2}"/>
    <dgm:cxn modelId="{96BB0609-3E06-42EC-AA14-778458FAE967}" srcId="{E4C6482C-037E-48C2-8813-779E03B1FDC4}" destId="{EA3D2B30-916D-40C8-9894-D15C37BD0CB8}" srcOrd="2" destOrd="0" parTransId="{15184D61-1D07-4CA2-B0A6-DB1EB4C833E2}" sibTransId="{981C0F8E-1702-47B7-A884-9D7A68D9D52D}"/>
    <dgm:cxn modelId="{D583040B-E74B-4830-A2EB-DB70441E0F5F}" type="presOf" srcId="{29A19012-66FF-4954-981E-8D231A7BB3CE}" destId="{FB7C50E2-78B9-45F5-B306-6C0EAD4589D2}" srcOrd="0" destOrd="1" presId="urn:microsoft.com/office/officeart/2005/8/layout/hList1"/>
    <dgm:cxn modelId="{4876DD10-D224-4AB9-A89C-2EA88C4B9636}" srcId="{4F62313A-0637-4C2B-B272-91A563BDA8E0}" destId="{F827FCDE-C39A-468F-86EE-ECE63AB3E7B9}" srcOrd="0" destOrd="0" parTransId="{E95C6C70-6AA0-4C93-B375-D3603D78EC75}" sibTransId="{E2CDC860-5114-41A7-8562-61EF1426ED32}"/>
    <dgm:cxn modelId="{44D27F1E-31CD-409F-9491-7718FE5A22C4}" srcId="{E4C6482C-037E-48C2-8813-779E03B1FDC4}" destId="{29A19012-66FF-4954-981E-8D231A7BB3CE}" srcOrd="1" destOrd="0" parTransId="{85093DFC-46B5-4972-924A-83D02BE7A439}" sibTransId="{5389C5AD-5DE6-4F5A-9149-E531F4E0ED51}"/>
    <dgm:cxn modelId="{30681920-BC64-4D96-9517-733A78453DA2}" type="presOf" srcId="{63C1B915-58DF-4FCF-B6CA-D986B6D6098C}" destId="{28DB5E3B-71E4-4D9D-817F-7677BCA2B639}" srcOrd="0" destOrd="2" presId="urn:microsoft.com/office/officeart/2005/8/layout/hList1"/>
    <dgm:cxn modelId="{06646B2F-7E83-4507-B190-AF6D3F91AF56}" srcId="{6225E46C-5E23-408A-A441-E9393B727E6B}" destId="{765D33BF-7695-4933-A9FE-9DB5FE325088}" srcOrd="0" destOrd="0" parTransId="{BF96357C-AC68-4C87-A69C-31A7BB1C8F10}" sibTransId="{3E7A4E2B-3968-4DDD-8376-5DA3F9AF5BA9}"/>
    <dgm:cxn modelId="{82CCD339-F1A2-4C3D-97D5-4A2510BA39F6}" type="presOf" srcId="{66B196D9-E46B-4B09-A12B-E037A16F33F4}" destId="{FF3626E4-8290-4643-8D9E-957028030799}" srcOrd="0" destOrd="3" presId="urn:microsoft.com/office/officeart/2005/8/layout/hList1"/>
    <dgm:cxn modelId="{E7E25A43-4761-46AF-B086-C35BC835C186}" srcId="{4F62313A-0637-4C2B-B272-91A563BDA8E0}" destId="{E4C6482C-037E-48C2-8813-779E03B1FDC4}" srcOrd="1" destOrd="0" parTransId="{0B767EE4-2524-414E-A0FA-DAEFBC86AD48}" sibTransId="{B0F7FBAD-9FAA-44FB-A309-C89974D0B9E7}"/>
    <dgm:cxn modelId="{75B7AA6C-4D0F-4120-BD7D-F1497F41D7F6}" srcId="{6225E46C-5E23-408A-A441-E9393B727E6B}" destId="{CF1DECEE-E114-409B-BDE7-D88178F9B2C4}" srcOrd="1" destOrd="0" parTransId="{63700E7C-B191-4689-9C77-184EF725BEC6}" sibTransId="{49AC37EB-0A17-40F9-9B03-EC527EDA860F}"/>
    <dgm:cxn modelId="{1D40EB6C-FC8F-499C-B213-BC87D6B62E2A}" type="presOf" srcId="{7E4793DC-FE69-4E21-BFA2-1400F2C78A05}" destId="{FF3626E4-8290-4643-8D9E-957028030799}" srcOrd="0" destOrd="1" presId="urn:microsoft.com/office/officeart/2005/8/layout/hList1"/>
    <dgm:cxn modelId="{D1D67B7F-9322-4BB2-966B-C0AC06DEF46B}" srcId="{F827FCDE-C39A-468F-86EE-ECE63AB3E7B9}" destId="{7E4793DC-FE69-4E21-BFA2-1400F2C78A05}" srcOrd="1" destOrd="0" parTransId="{6786098A-681F-4901-AAB0-29F8DBB6E30B}" sibTransId="{0D0406D3-C2BB-4189-ABFA-AD08C4FA3E93}"/>
    <dgm:cxn modelId="{9A66D78B-F198-4C5E-A099-6C2E320C9D32}" type="presOf" srcId="{410B8187-9066-4D62-AEBA-1A642D4B9220}" destId="{FB7C50E2-78B9-45F5-B306-6C0EAD4589D2}" srcOrd="0" destOrd="3" presId="urn:microsoft.com/office/officeart/2005/8/layout/hList1"/>
    <dgm:cxn modelId="{6DE90D94-3A85-4B3E-BF42-AED761070225}" srcId="{F827FCDE-C39A-468F-86EE-ECE63AB3E7B9}" destId="{66B196D9-E46B-4B09-A12B-E037A16F33F4}" srcOrd="3" destOrd="0" parTransId="{881E01A3-5A94-47B7-B129-E4A7B9D4819E}" sibTransId="{3392B8E9-32E7-43A9-9F50-645B57B2111B}"/>
    <dgm:cxn modelId="{886F9894-7EDC-416E-BE82-487E259E67D4}" type="presOf" srcId="{E4C6482C-037E-48C2-8813-779E03B1FDC4}" destId="{0B07AC3C-64E1-444E-B204-9DA77E6627D5}" srcOrd="0" destOrd="0" presId="urn:microsoft.com/office/officeart/2005/8/layout/hList1"/>
    <dgm:cxn modelId="{E7CBEEA2-EFD9-4C2D-B5F6-E88F0334793E}" type="presOf" srcId="{CF1DECEE-E114-409B-BDE7-D88178F9B2C4}" destId="{28DB5E3B-71E4-4D9D-817F-7677BCA2B639}" srcOrd="0" destOrd="1" presId="urn:microsoft.com/office/officeart/2005/8/layout/hList1"/>
    <dgm:cxn modelId="{2E0BACAE-3827-499B-9BB0-96E8A175BB3A}" type="presOf" srcId="{6225E46C-5E23-408A-A441-E9393B727E6B}" destId="{405373B8-673E-4528-A8F9-705E5C1A8CDC}" srcOrd="0" destOrd="0" presId="urn:microsoft.com/office/officeart/2005/8/layout/hList1"/>
    <dgm:cxn modelId="{91F1E5AF-8B18-4F76-8706-F9EB491E63F0}" srcId="{6225E46C-5E23-408A-A441-E9393B727E6B}" destId="{63C1B915-58DF-4FCF-B6CA-D986B6D6098C}" srcOrd="2" destOrd="0" parTransId="{226274DB-3786-4D10-9FBB-54DE23BFCB5B}" sibTransId="{9FCCAF53-48FB-4CD3-BC1A-0197B4B9F21F}"/>
    <dgm:cxn modelId="{AFCB38B2-0926-4F53-AC84-F48B98B4A53B}" srcId="{F827FCDE-C39A-468F-86EE-ECE63AB3E7B9}" destId="{CDB81CE0-FD4A-4AFE-BE55-37D80030BED5}" srcOrd="2" destOrd="0" parTransId="{10B01776-77CF-4B4F-BAC2-D3E77233FCB3}" sibTransId="{5195FD56-1FB2-46C2-844B-A948030F3501}"/>
    <dgm:cxn modelId="{50EADEC0-1E5B-4576-B48C-BDD0941936B2}" type="presOf" srcId="{F827FCDE-C39A-468F-86EE-ECE63AB3E7B9}" destId="{DE29BCEA-5851-4A01-879A-0810402CDBF0}" srcOrd="0" destOrd="0" presId="urn:microsoft.com/office/officeart/2005/8/layout/hList1"/>
    <dgm:cxn modelId="{26CCEBC1-04F9-41C8-97B7-41F515757D80}" type="presOf" srcId="{2CBA7AB9-B7A6-44BB-A0E1-B1EF6B65B0EF}" destId="{FB7C50E2-78B9-45F5-B306-6C0EAD4589D2}" srcOrd="0" destOrd="0" presId="urn:microsoft.com/office/officeart/2005/8/layout/hList1"/>
    <dgm:cxn modelId="{DDE200CC-CBA8-49B1-B084-828F85B11F75}" type="presOf" srcId="{EA3D2B30-916D-40C8-9894-D15C37BD0CB8}" destId="{FB7C50E2-78B9-45F5-B306-6C0EAD4589D2}" srcOrd="0" destOrd="2" presId="urn:microsoft.com/office/officeart/2005/8/layout/hList1"/>
    <dgm:cxn modelId="{2D3486D1-EF43-4807-911D-A7894A093D6C}" srcId="{E4C6482C-037E-48C2-8813-779E03B1FDC4}" destId="{2CBA7AB9-B7A6-44BB-A0E1-B1EF6B65B0EF}" srcOrd="0" destOrd="0" parTransId="{777BDAA0-5D30-4131-96CD-B43D3B34F8C6}" sibTransId="{5A6E674E-57D2-4578-A2D5-9210FB5E448F}"/>
    <dgm:cxn modelId="{FD195ED9-93D3-4E8B-A3BD-8B388CC79D30}" srcId="{F827FCDE-C39A-468F-86EE-ECE63AB3E7B9}" destId="{AFC7C988-C053-43F2-9B33-402109480115}" srcOrd="0" destOrd="0" parTransId="{85617FEA-9DFA-43EE-943C-8DA55743A20E}" sibTransId="{554153FF-7210-4CE1-BAE1-5F02D214FBAB}"/>
    <dgm:cxn modelId="{B49D99E9-1B60-4070-89DF-8A62957E3795}" type="presOf" srcId="{4F62313A-0637-4C2B-B272-91A563BDA8E0}" destId="{68668A5E-73A4-4D55-9FCA-DA2C987B8977}" srcOrd="0" destOrd="0" presId="urn:microsoft.com/office/officeart/2005/8/layout/hList1"/>
    <dgm:cxn modelId="{EFE5E3E9-D957-45D9-8DFB-6E4BC537A5E0}" type="presOf" srcId="{765D33BF-7695-4933-A9FE-9DB5FE325088}" destId="{28DB5E3B-71E4-4D9D-817F-7677BCA2B639}" srcOrd="0" destOrd="0" presId="urn:microsoft.com/office/officeart/2005/8/layout/hList1"/>
    <dgm:cxn modelId="{500C09EB-4FDD-4628-AA2D-01880F427D18}" srcId="{4F62313A-0637-4C2B-B272-91A563BDA8E0}" destId="{6225E46C-5E23-408A-A441-E9393B727E6B}" srcOrd="2" destOrd="0" parTransId="{E1BF71AC-97AB-4EFA-9BBF-3CA90A48C054}" sibTransId="{E82D0CF2-D1C5-4084-87F0-3F4F0DA3C90C}"/>
    <dgm:cxn modelId="{E54900BB-5D6A-4FCE-8148-DA76E69072C6}" type="presParOf" srcId="{68668A5E-73A4-4D55-9FCA-DA2C987B8977}" destId="{43AB7A67-624C-4627-A12B-BE145572CC0E}" srcOrd="0" destOrd="0" presId="urn:microsoft.com/office/officeart/2005/8/layout/hList1"/>
    <dgm:cxn modelId="{DED76C17-3E84-4BB1-8754-1FB3529D9531}" type="presParOf" srcId="{43AB7A67-624C-4627-A12B-BE145572CC0E}" destId="{DE29BCEA-5851-4A01-879A-0810402CDBF0}" srcOrd="0" destOrd="0" presId="urn:microsoft.com/office/officeart/2005/8/layout/hList1"/>
    <dgm:cxn modelId="{F88E0784-65B4-48F0-AC3E-A9B830C08E34}" type="presParOf" srcId="{43AB7A67-624C-4627-A12B-BE145572CC0E}" destId="{FF3626E4-8290-4643-8D9E-957028030799}" srcOrd="1" destOrd="0" presId="urn:microsoft.com/office/officeart/2005/8/layout/hList1"/>
    <dgm:cxn modelId="{33FC47FD-4E81-458D-B5F3-86911E6B4E17}" type="presParOf" srcId="{68668A5E-73A4-4D55-9FCA-DA2C987B8977}" destId="{808B7E46-B67E-4498-953A-D99C2A228119}" srcOrd="1" destOrd="0" presId="urn:microsoft.com/office/officeart/2005/8/layout/hList1"/>
    <dgm:cxn modelId="{5240EB32-43A6-4F74-9CF5-0AA4DE75F50A}" type="presParOf" srcId="{68668A5E-73A4-4D55-9FCA-DA2C987B8977}" destId="{40AB89A3-654E-4B29-A7B9-75A61F7A8818}" srcOrd="2" destOrd="0" presId="urn:microsoft.com/office/officeart/2005/8/layout/hList1"/>
    <dgm:cxn modelId="{50B56153-1BA9-4782-B28C-BE3F81207809}" type="presParOf" srcId="{40AB89A3-654E-4B29-A7B9-75A61F7A8818}" destId="{0B07AC3C-64E1-444E-B204-9DA77E6627D5}" srcOrd="0" destOrd="0" presId="urn:microsoft.com/office/officeart/2005/8/layout/hList1"/>
    <dgm:cxn modelId="{268CE102-8424-4B94-88A7-28470ECC4113}" type="presParOf" srcId="{40AB89A3-654E-4B29-A7B9-75A61F7A8818}" destId="{FB7C50E2-78B9-45F5-B306-6C0EAD4589D2}" srcOrd="1" destOrd="0" presId="urn:microsoft.com/office/officeart/2005/8/layout/hList1"/>
    <dgm:cxn modelId="{4B01FB13-68DA-4F43-928A-56371B14B0E3}" type="presParOf" srcId="{68668A5E-73A4-4D55-9FCA-DA2C987B8977}" destId="{8324BBF9-A4E7-4019-9551-2F564076BD8B}" srcOrd="3" destOrd="0" presId="urn:microsoft.com/office/officeart/2005/8/layout/hList1"/>
    <dgm:cxn modelId="{E40CAF74-F0B5-4D96-A457-988AA6D4634D}" type="presParOf" srcId="{68668A5E-73A4-4D55-9FCA-DA2C987B8977}" destId="{34574F20-417F-4B1E-B783-D04700162781}" srcOrd="4" destOrd="0" presId="urn:microsoft.com/office/officeart/2005/8/layout/hList1"/>
    <dgm:cxn modelId="{33017526-7D14-499A-AE4F-5F1DE2128F73}" type="presParOf" srcId="{34574F20-417F-4B1E-B783-D04700162781}" destId="{405373B8-673E-4528-A8F9-705E5C1A8CDC}" srcOrd="0" destOrd="0" presId="urn:microsoft.com/office/officeart/2005/8/layout/hList1"/>
    <dgm:cxn modelId="{1A3A0EC8-ADD5-4D04-AF1E-BD9299332F25}" type="presParOf" srcId="{34574F20-417F-4B1E-B783-D04700162781}" destId="{28DB5E3B-71E4-4D9D-817F-7677BCA2B63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12ED3F-A508-41B5-A1CB-755D995D38D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fr-FR"/>
        </a:p>
      </dgm:t>
    </dgm:pt>
    <dgm:pt modelId="{FE570576-D5D3-4AEC-BC4A-6EE199409157}">
      <dgm:prSet/>
      <dgm:spPr/>
      <dgm:t>
        <a:bodyPr/>
        <a:lstStyle/>
        <a:p>
          <a:pPr rtl="1"/>
          <a:r>
            <a:rPr lang="ar-DZ" dirty="0"/>
            <a:t>حداثة ومحدودية كل من فكرة حاضنات الأعمال والشركات الناشئة في الجزائر</a:t>
          </a:r>
          <a:endParaRPr lang="fr-FR" dirty="0"/>
        </a:p>
      </dgm:t>
    </dgm:pt>
    <dgm:pt modelId="{177E2D42-7019-490F-B4F9-9570ED9D94CD}" type="parTrans" cxnId="{46DB9513-5F69-44E5-855D-39207E479D11}">
      <dgm:prSet/>
      <dgm:spPr/>
      <dgm:t>
        <a:bodyPr/>
        <a:lstStyle/>
        <a:p>
          <a:endParaRPr lang="fr-FR"/>
        </a:p>
      </dgm:t>
    </dgm:pt>
    <dgm:pt modelId="{53289B66-C267-429F-B900-89A8507A4DFA}" type="sibTrans" cxnId="{46DB9513-5F69-44E5-855D-39207E479D11}">
      <dgm:prSet/>
      <dgm:spPr/>
      <dgm:t>
        <a:bodyPr/>
        <a:lstStyle/>
        <a:p>
          <a:endParaRPr lang="fr-FR"/>
        </a:p>
      </dgm:t>
    </dgm:pt>
    <dgm:pt modelId="{A1F8DC98-151F-438E-B1F8-B70A53F4E7F3}">
      <dgm:prSet/>
      <dgm:spPr/>
      <dgm:t>
        <a:bodyPr/>
        <a:lstStyle/>
        <a:p>
          <a:r>
            <a:rPr lang="ar-DZ"/>
            <a:t>ضعف المورد البشري وعدم تأهيله، وافتقاره لخلفية كافية حول المقاولاتية خاصة فيما يتعلق بنقص الأفكار الإبداعية والمبتكرة</a:t>
          </a:r>
          <a:endParaRPr lang="fr-FR"/>
        </a:p>
      </dgm:t>
    </dgm:pt>
    <dgm:pt modelId="{22D7D03C-831E-4D26-ABFD-B829A986EC99}" type="parTrans" cxnId="{C0AF955E-6749-4AB9-A950-7CABD632BEC6}">
      <dgm:prSet/>
      <dgm:spPr/>
      <dgm:t>
        <a:bodyPr/>
        <a:lstStyle/>
        <a:p>
          <a:endParaRPr lang="fr-FR"/>
        </a:p>
      </dgm:t>
    </dgm:pt>
    <dgm:pt modelId="{A3EF7D9F-E4A1-48D7-8EBF-3D3C4FF69401}" type="sibTrans" cxnId="{C0AF955E-6749-4AB9-A950-7CABD632BEC6}">
      <dgm:prSet/>
      <dgm:spPr/>
      <dgm:t>
        <a:bodyPr/>
        <a:lstStyle/>
        <a:p>
          <a:endParaRPr lang="fr-FR"/>
        </a:p>
      </dgm:t>
    </dgm:pt>
    <dgm:pt modelId="{AD8EA60E-4DD0-43C5-8ADE-A05D90201CD0}">
      <dgm:prSet/>
      <dgm:spPr/>
      <dgm:t>
        <a:bodyPr/>
        <a:lstStyle/>
        <a:p>
          <a:pPr>
            <a:buFont typeface="Arial" panose="020B0604020202020204" pitchFamily="34" charset="0"/>
            <a:buChar char="-"/>
          </a:pPr>
          <a:r>
            <a:rPr lang="ar-DZ" dirty="0"/>
            <a:t>ضعف التمويل ونقص رأس المال المغامر للاستثمار.</a:t>
          </a:r>
          <a:endParaRPr lang="fr-FR" dirty="0"/>
        </a:p>
      </dgm:t>
    </dgm:pt>
    <dgm:pt modelId="{438CF959-7847-4799-AB44-76D735AF2301}" type="parTrans" cxnId="{C726B13F-5103-41D8-AE5D-FE67C0518F13}">
      <dgm:prSet/>
      <dgm:spPr/>
      <dgm:t>
        <a:bodyPr/>
        <a:lstStyle/>
        <a:p>
          <a:endParaRPr lang="fr-FR"/>
        </a:p>
      </dgm:t>
    </dgm:pt>
    <dgm:pt modelId="{A3770753-1C55-40A6-AB9C-EC72F26970D2}" type="sibTrans" cxnId="{C726B13F-5103-41D8-AE5D-FE67C0518F13}">
      <dgm:prSet/>
      <dgm:spPr/>
      <dgm:t>
        <a:bodyPr/>
        <a:lstStyle/>
        <a:p>
          <a:endParaRPr lang="fr-FR"/>
        </a:p>
      </dgm:t>
    </dgm:pt>
    <dgm:pt modelId="{CDBD8241-317B-44D4-BC85-189C67FFA00B}">
      <dgm:prSet/>
      <dgm:spPr/>
      <dgm:t>
        <a:bodyPr/>
        <a:lstStyle/>
        <a:p>
          <a:pPr>
            <a:buFont typeface="Arial" panose="020B0604020202020204" pitchFamily="34" charset="0"/>
            <a:buChar char="-"/>
          </a:pPr>
          <a:r>
            <a:rPr lang="ar-DZ" dirty="0"/>
            <a:t>الإجراءات البيروقراطية، وعدم مواكبة التشريعات والقوانين.</a:t>
          </a:r>
          <a:endParaRPr lang="fr-FR" dirty="0"/>
        </a:p>
      </dgm:t>
    </dgm:pt>
    <dgm:pt modelId="{BDE38FAE-9444-4C20-8CBC-CB3BC3CF8F68}" type="parTrans" cxnId="{1401E5B1-86B1-45D7-841C-97135B832A36}">
      <dgm:prSet/>
      <dgm:spPr/>
      <dgm:t>
        <a:bodyPr/>
        <a:lstStyle/>
        <a:p>
          <a:endParaRPr lang="fr-FR"/>
        </a:p>
      </dgm:t>
    </dgm:pt>
    <dgm:pt modelId="{6BFD94FE-ECF5-471B-8E19-2CB889092415}" type="sibTrans" cxnId="{1401E5B1-86B1-45D7-841C-97135B832A36}">
      <dgm:prSet/>
      <dgm:spPr/>
      <dgm:t>
        <a:bodyPr/>
        <a:lstStyle/>
        <a:p>
          <a:endParaRPr lang="fr-FR"/>
        </a:p>
      </dgm:t>
    </dgm:pt>
    <dgm:pt modelId="{D88E7785-921F-41D1-A827-8F5145D77F65}">
      <dgm:prSet/>
      <dgm:spPr/>
      <dgm:t>
        <a:bodyPr/>
        <a:lstStyle/>
        <a:p>
          <a:r>
            <a:rPr lang="ar-DZ"/>
            <a:t>تخلف الإنتاجية وعدم مطابقة المعايير الدولية، مما يجعل من المنتج الجزائري عاجزا عن دخول أسواق كبرى نظرا لضعف منافسته</a:t>
          </a:r>
          <a:endParaRPr lang="fr-FR"/>
        </a:p>
      </dgm:t>
    </dgm:pt>
    <dgm:pt modelId="{F63C9C6F-ED55-4128-BD08-1E9AAEEBF048}" type="parTrans" cxnId="{789866F2-90BD-45D5-8015-092B2E984A3B}">
      <dgm:prSet/>
      <dgm:spPr/>
      <dgm:t>
        <a:bodyPr/>
        <a:lstStyle/>
        <a:p>
          <a:endParaRPr lang="fr-FR"/>
        </a:p>
      </dgm:t>
    </dgm:pt>
    <dgm:pt modelId="{E95C3658-A285-4E04-98F0-DE7E2AC56996}" type="sibTrans" cxnId="{789866F2-90BD-45D5-8015-092B2E984A3B}">
      <dgm:prSet/>
      <dgm:spPr/>
      <dgm:t>
        <a:bodyPr/>
        <a:lstStyle/>
        <a:p>
          <a:endParaRPr lang="fr-FR"/>
        </a:p>
      </dgm:t>
    </dgm:pt>
    <dgm:pt modelId="{1763388E-5405-4025-9C04-83EA9D470834}">
      <dgm:prSet/>
      <dgm:spPr/>
      <dgm:t>
        <a:bodyPr/>
        <a:lstStyle/>
        <a:p>
          <a:r>
            <a:rPr lang="ar-DZ"/>
            <a:t>ضعف الانفاق الحكومي على البحث العلمي، وانفصال الجامعة ومراكز البحث العلمي عن أرض الواقع</a:t>
          </a:r>
          <a:endParaRPr lang="fr-FR"/>
        </a:p>
      </dgm:t>
    </dgm:pt>
    <dgm:pt modelId="{DD723135-392A-4A2E-A23F-5D961029D87D}" type="parTrans" cxnId="{615AC6B8-05E0-491C-BD03-F365DEB016EC}">
      <dgm:prSet/>
      <dgm:spPr/>
      <dgm:t>
        <a:bodyPr/>
        <a:lstStyle/>
        <a:p>
          <a:endParaRPr lang="fr-FR"/>
        </a:p>
      </dgm:t>
    </dgm:pt>
    <dgm:pt modelId="{138A9106-8DCC-43EA-A818-0CE01637786B}" type="sibTrans" cxnId="{615AC6B8-05E0-491C-BD03-F365DEB016EC}">
      <dgm:prSet/>
      <dgm:spPr/>
      <dgm:t>
        <a:bodyPr/>
        <a:lstStyle/>
        <a:p>
          <a:endParaRPr lang="fr-FR"/>
        </a:p>
      </dgm:t>
    </dgm:pt>
    <dgm:pt modelId="{30ECDBAA-D2F1-4204-9E48-DB098E1467A4}">
      <dgm:prSet/>
      <dgm:spPr/>
      <dgm:t>
        <a:bodyPr/>
        <a:lstStyle/>
        <a:p>
          <a:r>
            <a:rPr lang="ar-DZ"/>
            <a:t>التخلف التقني، وعدم مواكبة التطورات الحاصلة في بيئة الأعمال العالمية (الدفع الالكتروني، والتجارة الالكترونية</a:t>
          </a:r>
          <a:endParaRPr lang="fr-FR"/>
        </a:p>
      </dgm:t>
    </dgm:pt>
    <dgm:pt modelId="{605B474C-A6FA-4A4F-847C-547C753E2892}" type="parTrans" cxnId="{A2C37785-163E-467F-A260-EBCB85AC5FC1}">
      <dgm:prSet/>
      <dgm:spPr/>
      <dgm:t>
        <a:bodyPr/>
        <a:lstStyle/>
        <a:p>
          <a:endParaRPr lang="fr-FR"/>
        </a:p>
      </dgm:t>
    </dgm:pt>
    <dgm:pt modelId="{28FDB5B9-4586-4B90-8823-E4F203006645}" type="sibTrans" cxnId="{A2C37785-163E-467F-A260-EBCB85AC5FC1}">
      <dgm:prSet/>
      <dgm:spPr/>
      <dgm:t>
        <a:bodyPr/>
        <a:lstStyle/>
        <a:p>
          <a:endParaRPr lang="fr-FR"/>
        </a:p>
      </dgm:t>
    </dgm:pt>
    <dgm:pt modelId="{B362E3FA-87FA-4E1E-B9D2-79E91BC3FC91}" type="pres">
      <dgm:prSet presAssocID="{3912ED3F-A508-41B5-A1CB-755D995D38D6}" presName="Name0" presStyleCnt="0">
        <dgm:presLayoutVars>
          <dgm:dir/>
          <dgm:resizeHandles val="exact"/>
        </dgm:presLayoutVars>
      </dgm:prSet>
      <dgm:spPr/>
    </dgm:pt>
    <dgm:pt modelId="{4720F0C5-FBC9-4718-8585-19E617B4E38A}" type="pres">
      <dgm:prSet presAssocID="{1763388E-5405-4025-9C04-83EA9D470834}" presName="composite" presStyleCnt="0"/>
      <dgm:spPr/>
    </dgm:pt>
    <dgm:pt modelId="{5D7F6F44-9D87-4606-B102-B7FE86B794AB}" type="pres">
      <dgm:prSet presAssocID="{1763388E-5405-4025-9C04-83EA9D470834}" presName="rect1" presStyleLbl="trAlignAcc1" presStyleIdx="0" presStyleCnt="7">
        <dgm:presLayoutVars>
          <dgm:bulletEnabled val="1"/>
        </dgm:presLayoutVars>
      </dgm:prSet>
      <dgm:spPr/>
    </dgm:pt>
    <dgm:pt modelId="{4DC06607-8F31-4C92-80B0-7483E47C480C}" type="pres">
      <dgm:prSet presAssocID="{1763388E-5405-4025-9C04-83EA9D470834}" presName="rect2" presStyleLbl="fgImgPlace1" presStyleIdx="0" presStyleCnt="7"/>
      <dgm:spPr>
        <a:blipFill rotWithShape="1">
          <a:blip xmlns:r="http://schemas.openxmlformats.org/officeDocument/2006/relationships" r:embed="rId1"/>
          <a:srcRect/>
          <a:stretch>
            <a:fillRect l="-108000" r="-108000"/>
          </a:stretch>
        </a:blipFill>
      </dgm:spPr>
    </dgm:pt>
    <dgm:pt modelId="{D86716FE-51F0-46D7-A3B2-51F8CC1BFC92}" type="pres">
      <dgm:prSet presAssocID="{138A9106-8DCC-43EA-A818-0CE01637786B}" presName="sibTrans" presStyleCnt="0"/>
      <dgm:spPr/>
    </dgm:pt>
    <dgm:pt modelId="{C60247D1-FBCE-4A90-8519-3644BE17CFFB}" type="pres">
      <dgm:prSet presAssocID="{D88E7785-921F-41D1-A827-8F5145D77F65}" presName="composite" presStyleCnt="0"/>
      <dgm:spPr/>
    </dgm:pt>
    <dgm:pt modelId="{54B9C822-1AC2-4973-8BDF-3B91BAAAC788}" type="pres">
      <dgm:prSet presAssocID="{D88E7785-921F-41D1-A827-8F5145D77F65}" presName="rect1" presStyleLbl="trAlignAcc1" presStyleIdx="1" presStyleCnt="7">
        <dgm:presLayoutVars>
          <dgm:bulletEnabled val="1"/>
        </dgm:presLayoutVars>
      </dgm:prSet>
      <dgm:spPr/>
    </dgm:pt>
    <dgm:pt modelId="{0B78E77C-85FD-41D4-8F3F-517767AF8503}" type="pres">
      <dgm:prSet presAssocID="{D88E7785-921F-41D1-A827-8F5145D77F65}" presName="rect2" presStyleLbl="fgImgPlace1" presStyleIdx="1" presStyleCnt="7"/>
      <dgm:spPr>
        <a:blipFill rotWithShape="1">
          <a:blip xmlns:r="http://schemas.openxmlformats.org/officeDocument/2006/relationships" r:embed="rId2"/>
          <a:srcRect/>
          <a:stretch>
            <a:fillRect l="-108000" r="-108000"/>
          </a:stretch>
        </a:blipFill>
      </dgm:spPr>
    </dgm:pt>
    <dgm:pt modelId="{9888D29C-52F9-4843-840C-F86D3042AE12}" type="pres">
      <dgm:prSet presAssocID="{E95C3658-A285-4E04-98F0-DE7E2AC56996}" presName="sibTrans" presStyleCnt="0"/>
      <dgm:spPr/>
    </dgm:pt>
    <dgm:pt modelId="{43BC5325-C8A7-41AB-B7A0-70CC79B237AC}" type="pres">
      <dgm:prSet presAssocID="{CDBD8241-317B-44D4-BC85-189C67FFA00B}" presName="composite" presStyleCnt="0"/>
      <dgm:spPr/>
    </dgm:pt>
    <dgm:pt modelId="{3926AB4A-1978-481B-929D-0D37F5D8AEA4}" type="pres">
      <dgm:prSet presAssocID="{CDBD8241-317B-44D4-BC85-189C67FFA00B}" presName="rect1" presStyleLbl="trAlignAcc1" presStyleIdx="2" presStyleCnt="7">
        <dgm:presLayoutVars>
          <dgm:bulletEnabled val="1"/>
        </dgm:presLayoutVars>
      </dgm:prSet>
      <dgm:spPr/>
    </dgm:pt>
    <dgm:pt modelId="{09145EAB-3A4C-4E01-BABE-64779E4CD0C7}" type="pres">
      <dgm:prSet presAssocID="{CDBD8241-317B-44D4-BC85-189C67FFA00B}" presName="rect2" presStyleLbl="fgImgPlace1" presStyleIdx="2" presStyleCnt="7"/>
      <dgm:spPr>
        <a:blipFill rotWithShape="1">
          <a:blip xmlns:r="http://schemas.openxmlformats.org/officeDocument/2006/relationships" r:embed="rId3"/>
          <a:srcRect/>
          <a:stretch>
            <a:fillRect l="-108000" r="-108000"/>
          </a:stretch>
        </a:blipFill>
      </dgm:spPr>
    </dgm:pt>
    <dgm:pt modelId="{395F24AE-A353-4D00-B9DB-4009DD2D1F35}" type="pres">
      <dgm:prSet presAssocID="{6BFD94FE-ECF5-471B-8E19-2CB889092415}" presName="sibTrans" presStyleCnt="0"/>
      <dgm:spPr/>
    </dgm:pt>
    <dgm:pt modelId="{087A5FF5-A3B3-4689-A471-D005E64D9F9A}" type="pres">
      <dgm:prSet presAssocID="{FE570576-D5D3-4AEC-BC4A-6EE199409157}" presName="composite" presStyleCnt="0"/>
      <dgm:spPr/>
    </dgm:pt>
    <dgm:pt modelId="{1DE80DFF-CBDD-41FE-BD07-FB6CACF33F7C}" type="pres">
      <dgm:prSet presAssocID="{FE570576-D5D3-4AEC-BC4A-6EE199409157}" presName="rect1" presStyleLbl="trAlignAcc1" presStyleIdx="3" presStyleCnt="7">
        <dgm:presLayoutVars>
          <dgm:bulletEnabled val="1"/>
        </dgm:presLayoutVars>
      </dgm:prSet>
      <dgm:spPr/>
    </dgm:pt>
    <dgm:pt modelId="{A937C831-38FC-4CA7-89B3-C1E506D19547}" type="pres">
      <dgm:prSet presAssocID="{FE570576-D5D3-4AEC-BC4A-6EE199409157}" presName="rect2" presStyleLbl="fgImgPlace1" presStyleIdx="3" presStyleCnt="7"/>
      <dgm:spPr>
        <a:blipFill rotWithShape="1">
          <a:blip xmlns:r="http://schemas.openxmlformats.org/officeDocument/2006/relationships" r:embed="rId4"/>
          <a:srcRect/>
          <a:stretch>
            <a:fillRect l="-63000" r="-63000"/>
          </a:stretch>
        </a:blipFill>
      </dgm:spPr>
    </dgm:pt>
    <dgm:pt modelId="{0C952662-6C0F-4C9E-8D67-D3AB260EF39C}" type="pres">
      <dgm:prSet presAssocID="{53289B66-C267-429F-B900-89A8507A4DFA}" presName="sibTrans" presStyleCnt="0"/>
      <dgm:spPr/>
    </dgm:pt>
    <dgm:pt modelId="{4F71A5FC-3602-4818-86F7-D5CE4B0DEF29}" type="pres">
      <dgm:prSet presAssocID="{AD8EA60E-4DD0-43C5-8ADE-A05D90201CD0}" presName="composite" presStyleCnt="0"/>
      <dgm:spPr/>
    </dgm:pt>
    <dgm:pt modelId="{C0F84AA5-0DC1-40C8-BE04-ED7ECF9D3B30}" type="pres">
      <dgm:prSet presAssocID="{AD8EA60E-4DD0-43C5-8ADE-A05D90201CD0}" presName="rect1" presStyleLbl="trAlignAcc1" presStyleIdx="4" presStyleCnt="7">
        <dgm:presLayoutVars>
          <dgm:bulletEnabled val="1"/>
        </dgm:presLayoutVars>
      </dgm:prSet>
      <dgm:spPr/>
    </dgm:pt>
    <dgm:pt modelId="{8C07D740-D31C-441C-AF12-2E7D4F17ABD6}" type="pres">
      <dgm:prSet presAssocID="{AD8EA60E-4DD0-43C5-8ADE-A05D90201CD0}" presName="rect2" presStyleLbl="fgImgPlace1" presStyleIdx="4" presStyleCnt="7"/>
      <dgm:spPr>
        <a:blipFill rotWithShape="1">
          <a:blip xmlns:r="http://schemas.openxmlformats.org/officeDocument/2006/relationships" r:embed="rId5"/>
          <a:srcRect/>
          <a:stretch>
            <a:fillRect l="-84000" r="-84000"/>
          </a:stretch>
        </a:blipFill>
      </dgm:spPr>
    </dgm:pt>
    <dgm:pt modelId="{60D4B357-4059-4202-902C-5D346C6AB4E9}" type="pres">
      <dgm:prSet presAssocID="{A3770753-1C55-40A6-AB9C-EC72F26970D2}" presName="sibTrans" presStyleCnt="0"/>
      <dgm:spPr/>
    </dgm:pt>
    <dgm:pt modelId="{B9E34309-16C9-432D-A291-D882492B521C}" type="pres">
      <dgm:prSet presAssocID="{30ECDBAA-D2F1-4204-9E48-DB098E1467A4}" presName="composite" presStyleCnt="0"/>
      <dgm:spPr/>
    </dgm:pt>
    <dgm:pt modelId="{4368FF9B-9CB8-4B9B-A2F6-7CE87AA80D47}" type="pres">
      <dgm:prSet presAssocID="{30ECDBAA-D2F1-4204-9E48-DB098E1467A4}" presName="rect1" presStyleLbl="trAlignAcc1" presStyleIdx="5" presStyleCnt="7">
        <dgm:presLayoutVars>
          <dgm:bulletEnabled val="1"/>
        </dgm:presLayoutVars>
      </dgm:prSet>
      <dgm:spPr/>
    </dgm:pt>
    <dgm:pt modelId="{E9ED5684-F2BC-42E5-BECE-721A7505D6D8}" type="pres">
      <dgm:prSet presAssocID="{30ECDBAA-D2F1-4204-9E48-DB098E1467A4}" presName="rect2" presStyleLbl="fgImgPlace1" presStyleIdx="5" presStyleCnt="7"/>
      <dgm:spPr>
        <a:blipFill rotWithShape="1">
          <a:blip xmlns:r="http://schemas.openxmlformats.org/officeDocument/2006/relationships" r:embed="rId6"/>
          <a:srcRect/>
          <a:stretch>
            <a:fillRect l="-122000" r="-122000"/>
          </a:stretch>
        </a:blipFill>
      </dgm:spPr>
    </dgm:pt>
    <dgm:pt modelId="{93C48398-337A-4D9B-B4F2-F34538CCF734}" type="pres">
      <dgm:prSet presAssocID="{28FDB5B9-4586-4B90-8823-E4F203006645}" presName="sibTrans" presStyleCnt="0"/>
      <dgm:spPr/>
    </dgm:pt>
    <dgm:pt modelId="{68C26909-99A9-49CD-927C-1E887709EDBD}" type="pres">
      <dgm:prSet presAssocID="{A1F8DC98-151F-438E-B1F8-B70A53F4E7F3}" presName="composite" presStyleCnt="0"/>
      <dgm:spPr/>
    </dgm:pt>
    <dgm:pt modelId="{4EF5AC57-ED17-4D08-A8F9-35DB896FB543}" type="pres">
      <dgm:prSet presAssocID="{A1F8DC98-151F-438E-B1F8-B70A53F4E7F3}" presName="rect1" presStyleLbl="trAlignAcc1" presStyleIdx="6" presStyleCnt="7">
        <dgm:presLayoutVars>
          <dgm:bulletEnabled val="1"/>
        </dgm:presLayoutVars>
      </dgm:prSet>
      <dgm:spPr/>
    </dgm:pt>
    <dgm:pt modelId="{E4B28404-F2B2-40FA-9219-2A7C0F7919D0}" type="pres">
      <dgm:prSet presAssocID="{A1F8DC98-151F-438E-B1F8-B70A53F4E7F3}" presName="rect2" presStyleLbl="fgImgPlace1" presStyleIdx="6" presStyleCnt="7"/>
      <dgm:spPr>
        <a:blipFill rotWithShape="1">
          <a:blip xmlns:r="http://schemas.openxmlformats.org/officeDocument/2006/relationships" r:embed="rId7"/>
          <a:srcRect/>
          <a:stretch>
            <a:fillRect l="-108000" r="-108000"/>
          </a:stretch>
        </a:blipFill>
      </dgm:spPr>
    </dgm:pt>
  </dgm:ptLst>
  <dgm:cxnLst>
    <dgm:cxn modelId="{46DB9513-5F69-44E5-855D-39207E479D11}" srcId="{3912ED3F-A508-41B5-A1CB-755D995D38D6}" destId="{FE570576-D5D3-4AEC-BC4A-6EE199409157}" srcOrd="3" destOrd="0" parTransId="{177E2D42-7019-490F-B4F9-9570ED9D94CD}" sibTransId="{53289B66-C267-429F-B900-89A8507A4DFA}"/>
    <dgm:cxn modelId="{FB2E5930-EA18-4F3E-9F39-E3A8FE3D06A7}" type="presOf" srcId="{AD8EA60E-4DD0-43C5-8ADE-A05D90201CD0}" destId="{C0F84AA5-0DC1-40C8-BE04-ED7ECF9D3B30}" srcOrd="0" destOrd="0" presId="urn:microsoft.com/office/officeart/2008/layout/PictureStrips"/>
    <dgm:cxn modelId="{573C9033-45CC-46C7-902D-6F60FD8ACDC6}" type="presOf" srcId="{D88E7785-921F-41D1-A827-8F5145D77F65}" destId="{54B9C822-1AC2-4973-8BDF-3B91BAAAC788}" srcOrd="0" destOrd="0" presId="urn:microsoft.com/office/officeart/2008/layout/PictureStrips"/>
    <dgm:cxn modelId="{C726B13F-5103-41D8-AE5D-FE67C0518F13}" srcId="{3912ED3F-A508-41B5-A1CB-755D995D38D6}" destId="{AD8EA60E-4DD0-43C5-8ADE-A05D90201CD0}" srcOrd="4" destOrd="0" parTransId="{438CF959-7847-4799-AB44-76D735AF2301}" sibTransId="{A3770753-1C55-40A6-AB9C-EC72F26970D2}"/>
    <dgm:cxn modelId="{C0AF955E-6749-4AB9-A950-7CABD632BEC6}" srcId="{3912ED3F-A508-41B5-A1CB-755D995D38D6}" destId="{A1F8DC98-151F-438E-B1F8-B70A53F4E7F3}" srcOrd="6" destOrd="0" parTransId="{22D7D03C-831E-4D26-ABFD-B829A986EC99}" sibTransId="{A3EF7D9F-E4A1-48D7-8EBF-3D3C4FF69401}"/>
    <dgm:cxn modelId="{62A2BE53-9DAA-4EB0-975D-280F4FA047B6}" type="presOf" srcId="{1763388E-5405-4025-9C04-83EA9D470834}" destId="{5D7F6F44-9D87-4606-B102-B7FE86B794AB}" srcOrd="0" destOrd="0" presId="urn:microsoft.com/office/officeart/2008/layout/PictureStrips"/>
    <dgm:cxn modelId="{6593A77B-7E3B-42AF-A534-A2E82D192244}" type="presOf" srcId="{30ECDBAA-D2F1-4204-9E48-DB098E1467A4}" destId="{4368FF9B-9CB8-4B9B-A2F6-7CE87AA80D47}" srcOrd="0" destOrd="0" presId="urn:microsoft.com/office/officeart/2008/layout/PictureStrips"/>
    <dgm:cxn modelId="{A2C37785-163E-467F-A260-EBCB85AC5FC1}" srcId="{3912ED3F-A508-41B5-A1CB-755D995D38D6}" destId="{30ECDBAA-D2F1-4204-9E48-DB098E1467A4}" srcOrd="5" destOrd="0" parTransId="{605B474C-A6FA-4A4F-847C-547C753E2892}" sibTransId="{28FDB5B9-4586-4B90-8823-E4F203006645}"/>
    <dgm:cxn modelId="{1401E5B1-86B1-45D7-841C-97135B832A36}" srcId="{3912ED3F-A508-41B5-A1CB-755D995D38D6}" destId="{CDBD8241-317B-44D4-BC85-189C67FFA00B}" srcOrd="2" destOrd="0" parTransId="{BDE38FAE-9444-4C20-8CBC-CB3BC3CF8F68}" sibTransId="{6BFD94FE-ECF5-471B-8E19-2CB889092415}"/>
    <dgm:cxn modelId="{615AC6B8-05E0-491C-BD03-F365DEB016EC}" srcId="{3912ED3F-A508-41B5-A1CB-755D995D38D6}" destId="{1763388E-5405-4025-9C04-83EA9D470834}" srcOrd="0" destOrd="0" parTransId="{DD723135-392A-4A2E-A23F-5D961029D87D}" sibTransId="{138A9106-8DCC-43EA-A818-0CE01637786B}"/>
    <dgm:cxn modelId="{E4141AC7-54DE-4B5F-A782-198A532FCEAA}" type="presOf" srcId="{FE570576-D5D3-4AEC-BC4A-6EE199409157}" destId="{1DE80DFF-CBDD-41FE-BD07-FB6CACF33F7C}" srcOrd="0" destOrd="0" presId="urn:microsoft.com/office/officeart/2008/layout/PictureStrips"/>
    <dgm:cxn modelId="{E9F8CDD6-61C1-4085-B50C-AAD057A2190F}" type="presOf" srcId="{3912ED3F-A508-41B5-A1CB-755D995D38D6}" destId="{B362E3FA-87FA-4E1E-B9D2-79E91BC3FC91}" srcOrd="0" destOrd="0" presId="urn:microsoft.com/office/officeart/2008/layout/PictureStrips"/>
    <dgm:cxn modelId="{F71557DC-1B29-4B46-95D8-544E5DE447AF}" type="presOf" srcId="{CDBD8241-317B-44D4-BC85-189C67FFA00B}" destId="{3926AB4A-1978-481B-929D-0D37F5D8AEA4}" srcOrd="0" destOrd="0" presId="urn:microsoft.com/office/officeart/2008/layout/PictureStrips"/>
    <dgm:cxn modelId="{789866F2-90BD-45D5-8015-092B2E984A3B}" srcId="{3912ED3F-A508-41B5-A1CB-755D995D38D6}" destId="{D88E7785-921F-41D1-A827-8F5145D77F65}" srcOrd="1" destOrd="0" parTransId="{F63C9C6F-ED55-4128-BD08-1E9AAEEBF048}" sibTransId="{E95C3658-A285-4E04-98F0-DE7E2AC56996}"/>
    <dgm:cxn modelId="{8C9A75FE-458B-475A-B322-1851A35DBECA}" type="presOf" srcId="{A1F8DC98-151F-438E-B1F8-B70A53F4E7F3}" destId="{4EF5AC57-ED17-4D08-A8F9-35DB896FB543}" srcOrd="0" destOrd="0" presId="urn:microsoft.com/office/officeart/2008/layout/PictureStrips"/>
    <dgm:cxn modelId="{5127AC22-5828-4C4C-8E12-AAB71B282837}" type="presParOf" srcId="{B362E3FA-87FA-4E1E-B9D2-79E91BC3FC91}" destId="{4720F0C5-FBC9-4718-8585-19E617B4E38A}" srcOrd="0" destOrd="0" presId="urn:microsoft.com/office/officeart/2008/layout/PictureStrips"/>
    <dgm:cxn modelId="{0FCF239C-0A70-4E6E-84E2-C2DA3CAD51EF}" type="presParOf" srcId="{4720F0C5-FBC9-4718-8585-19E617B4E38A}" destId="{5D7F6F44-9D87-4606-B102-B7FE86B794AB}" srcOrd="0" destOrd="0" presId="urn:microsoft.com/office/officeart/2008/layout/PictureStrips"/>
    <dgm:cxn modelId="{8A27EB7A-58FE-47BF-A0C2-F152E64F5C3D}" type="presParOf" srcId="{4720F0C5-FBC9-4718-8585-19E617B4E38A}" destId="{4DC06607-8F31-4C92-80B0-7483E47C480C}" srcOrd="1" destOrd="0" presId="urn:microsoft.com/office/officeart/2008/layout/PictureStrips"/>
    <dgm:cxn modelId="{991785F8-6CF9-4D69-BD0A-BFB8D5FF5987}" type="presParOf" srcId="{B362E3FA-87FA-4E1E-B9D2-79E91BC3FC91}" destId="{D86716FE-51F0-46D7-A3B2-51F8CC1BFC92}" srcOrd="1" destOrd="0" presId="urn:microsoft.com/office/officeart/2008/layout/PictureStrips"/>
    <dgm:cxn modelId="{5208AC69-0320-4F9E-AA49-9BB2D139C844}" type="presParOf" srcId="{B362E3FA-87FA-4E1E-B9D2-79E91BC3FC91}" destId="{C60247D1-FBCE-4A90-8519-3644BE17CFFB}" srcOrd="2" destOrd="0" presId="urn:microsoft.com/office/officeart/2008/layout/PictureStrips"/>
    <dgm:cxn modelId="{0727662A-0174-494D-94B8-B21CEEC21777}" type="presParOf" srcId="{C60247D1-FBCE-4A90-8519-3644BE17CFFB}" destId="{54B9C822-1AC2-4973-8BDF-3B91BAAAC788}" srcOrd="0" destOrd="0" presId="urn:microsoft.com/office/officeart/2008/layout/PictureStrips"/>
    <dgm:cxn modelId="{D8102E55-C1D1-48EB-95A3-285C147D1010}" type="presParOf" srcId="{C60247D1-FBCE-4A90-8519-3644BE17CFFB}" destId="{0B78E77C-85FD-41D4-8F3F-517767AF8503}" srcOrd="1" destOrd="0" presId="urn:microsoft.com/office/officeart/2008/layout/PictureStrips"/>
    <dgm:cxn modelId="{7568726F-3D14-4CE5-A029-6329EE8753B3}" type="presParOf" srcId="{B362E3FA-87FA-4E1E-B9D2-79E91BC3FC91}" destId="{9888D29C-52F9-4843-840C-F86D3042AE12}" srcOrd="3" destOrd="0" presId="urn:microsoft.com/office/officeart/2008/layout/PictureStrips"/>
    <dgm:cxn modelId="{29EDE750-4DA9-4BFA-A112-34E51C0E13C8}" type="presParOf" srcId="{B362E3FA-87FA-4E1E-B9D2-79E91BC3FC91}" destId="{43BC5325-C8A7-41AB-B7A0-70CC79B237AC}" srcOrd="4" destOrd="0" presId="urn:microsoft.com/office/officeart/2008/layout/PictureStrips"/>
    <dgm:cxn modelId="{0A331103-FF6A-466F-8AD7-8ACD47FA8E5C}" type="presParOf" srcId="{43BC5325-C8A7-41AB-B7A0-70CC79B237AC}" destId="{3926AB4A-1978-481B-929D-0D37F5D8AEA4}" srcOrd="0" destOrd="0" presId="urn:microsoft.com/office/officeart/2008/layout/PictureStrips"/>
    <dgm:cxn modelId="{4031C023-9567-4B36-9890-0D3A2AD6A261}" type="presParOf" srcId="{43BC5325-C8A7-41AB-B7A0-70CC79B237AC}" destId="{09145EAB-3A4C-4E01-BABE-64779E4CD0C7}" srcOrd="1" destOrd="0" presId="urn:microsoft.com/office/officeart/2008/layout/PictureStrips"/>
    <dgm:cxn modelId="{48251272-BCB2-4101-AA5D-8A4D842442A2}" type="presParOf" srcId="{B362E3FA-87FA-4E1E-B9D2-79E91BC3FC91}" destId="{395F24AE-A353-4D00-B9DB-4009DD2D1F35}" srcOrd="5" destOrd="0" presId="urn:microsoft.com/office/officeart/2008/layout/PictureStrips"/>
    <dgm:cxn modelId="{BAEC6783-2BAF-4088-80DD-79FF23B03EC7}" type="presParOf" srcId="{B362E3FA-87FA-4E1E-B9D2-79E91BC3FC91}" destId="{087A5FF5-A3B3-4689-A471-D005E64D9F9A}" srcOrd="6" destOrd="0" presId="urn:microsoft.com/office/officeart/2008/layout/PictureStrips"/>
    <dgm:cxn modelId="{F4E31837-9222-4A29-BDD7-62873AC88D17}" type="presParOf" srcId="{087A5FF5-A3B3-4689-A471-D005E64D9F9A}" destId="{1DE80DFF-CBDD-41FE-BD07-FB6CACF33F7C}" srcOrd="0" destOrd="0" presId="urn:microsoft.com/office/officeart/2008/layout/PictureStrips"/>
    <dgm:cxn modelId="{61BB2B59-19F4-44C2-AA37-5F726B55B868}" type="presParOf" srcId="{087A5FF5-A3B3-4689-A471-D005E64D9F9A}" destId="{A937C831-38FC-4CA7-89B3-C1E506D19547}" srcOrd="1" destOrd="0" presId="urn:microsoft.com/office/officeart/2008/layout/PictureStrips"/>
    <dgm:cxn modelId="{19A3B01C-66F4-4C88-881E-3D7630CECD83}" type="presParOf" srcId="{B362E3FA-87FA-4E1E-B9D2-79E91BC3FC91}" destId="{0C952662-6C0F-4C9E-8D67-D3AB260EF39C}" srcOrd="7" destOrd="0" presId="urn:microsoft.com/office/officeart/2008/layout/PictureStrips"/>
    <dgm:cxn modelId="{EA20D27E-464A-4947-8A12-02B23C9D285A}" type="presParOf" srcId="{B362E3FA-87FA-4E1E-B9D2-79E91BC3FC91}" destId="{4F71A5FC-3602-4818-86F7-D5CE4B0DEF29}" srcOrd="8" destOrd="0" presId="urn:microsoft.com/office/officeart/2008/layout/PictureStrips"/>
    <dgm:cxn modelId="{D3AAB90F-8969-488E-AFCB-F21BD6686F60}" type="presParOf" srcId="{4F71A5FC-3602-4818-86F7-D5CE4B0DEF29}" destId="{C0F84AA5-0DC1-40C8-BE04-ED7ECF9D3B30}" srcOrd="0" destOrd="0" presId="urn:microsoft.com/office/officeart/2008/layout/PictureStrips"/>
    <dgm:cxn modelId="{159EDE2A-F439-4A4E-8EC5-2E08F7888D63}" type="presParOf" srcId="{4F71A5FC-3602-4818-86F7-D5CE4B0DEF29}" destId="{8C07D740-D31C-441C-AF12-2E7D4F17ABD6}" srcOrd="1" destOrd="0" presId="urn:microsoft.com/office/officeart/2008/layout/PictureStrips"/>
    <dgm:cxn modelId="{30BC7A0E-EFD1-437F-A7A1-0AFA642A55F1}" type="presParOf" srcId="{B362E3FA-87FA-4E1E-B9D2-79E91BC3FC91}" destId="{60D4B357-4059-4202-902C-5D346C6AB4E9}" srcOrd="9" destOrd="0" presId="urn:microsoft.com/office/officeart/2008/layout/PictureStrips"/>
    <dgm:cxn modelId="{82BB79BE-82C1-45C6-8AC4-92EE5E12BA16}" type="presParOf" srcId="{B362E3FA-87FA-4E1E-B9D2-79E91BC3FC91}" destId="{B9E34309-16C9-432D-A291-D882492B521C}" srcOrd="10" destOrd="0" presId="urn:microsoft.com/office/officeart/2008/layout/PictureStrips"/>
    <dgm:cxn modelId="{5663411E-2259-467E-9A7C-6C36FBC1620C}" type="presParOf" srcId="{B9E34309-16C9-432D-A291-D882492B521C}" destId="{4368FF9B-9CB8-4B9B-A2F6-7CE87AA80D47}" srcOrd="0" destOrd="0" presId="urn:microsoft.com/office/officeart/2008/layout/PictureStrips"/>
    <dgm:cxn modelId="{EE66061D-B782-448E-96EE-B6D2460DC28C}" type="presParOf" srcId="{B9E34309-16C9-432D-A291-D882492B521C}" destId="{E9ED5684-F2BC-42E5-BECE-721A7505D6D8}" srcOrd="1" destOrd="0" presId="urn:microsoft.com/office/officeart/2008/layout/PictureStrips"/>
    <dgm:cxn modelId="{8C0D33A4-C32F-4F4E-9CE0-2083E2AB7AD3}" type="presParOf" srcId="{B362E3FA-87FA-4E1E-B9D2-79E91BC3FC91}" destId="{93C48398-337A-4D9B-B4F2-F34538CCF734}" srcOrd="11" destOrd="0" presId="urn:microsoft.com/office/officeart/2008/layout/PictureStrips"/>
    <dgm:cxn modelId="{14CF5874-DE8D-416D-9E65-148F05438C9A}" type="presParOf" srcId="{B362E3FA-87FA-4E1E-B9D2-79E91BC3FC91}" destId="{68C26909-99A9-49CD-927C-1E887709EDBD}" srcOrd="12" destOrd="0" presId="urn:microsoft.com/office/officeart/2008/layout/PictureStrips"/>
    <dgm:cxn modelId="{A38B4438-1B7A-4B1A-A148-2132B05B7AD2}" type="presParOf" srcId="{68C26909-99A9-49CD-927C-1E887709EDBD}" destId="{4EF5AC57-ED17-4D08-A8F9-35DB896FB543}" srcOrd="0" destOrd="0" presId="urn:microsoft.com/office/officeart/2008/layout/PictureStrips"/>
    <dgm:cxn modelId="{70FA9CAB-57FC-4A64-9865-F5DFD77C2AB2}" type="presParOf" srcId="{68C26909-99A9-49CD-927C-1E887709EDBD}" destId="{E4B28404-F2B2-40FA-9219-2A7C0F7919D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0F31C1-7A8D-44FD-A058-D2B908F84E7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fr-FR"/>
        </a:p>
      </dgm:t>
    </dgm:pt>
    <dgm:pt modelId="{8F49C8F0-4056-4E8A-89BA-19932121A2F1}">
      <dgm:prSet phldrT="[Texte]"/>
      <dgm:spPr/>
      <dgm:t>
        <a:bodyPr/>
        <a:lstStyle/>
        <a:p>
          <a:pPr rtl="1"/>
          <a:r>
            <a:rPr lang="ar-DZ" dirty="0"/>
            <a:t>في مجال التسميد</a:t>
          </a:r>
          <a:endParaRPr lang="fr-FR" dirty="0"/>
        </a:p>
      </dgm:t>
    </dgm:pt>
    <dgm:pt modelId="{D11B9D1E-AABB-4D6A-B820-19C27A5C4EE7}" type="parTrans" cxnId="{A7CA56C9-578E-4277-8EE5-ECEB23787E88}">
      <dgm:prSet/>
      <dgm:spPr/>
      <dgm:t>
        <a:bodyPr/>
        <a:lstStyle/>
        <a:p>
          <a:endParaRPr lang="fr-FR"/>
        </a:p>
      </dgm:t>
    </dgm:pt>
    <dgm:pt modelId="{5E9B0D9B-EA48-4D2E-9F41-1C3D72254DA0}" type="sibTrans" cxnId="{A7CA56C9-578E-4277-8EE5-ECEB23787E88}">
      <dgm:prSet/>
      <dgm:spPr/>
      <dgm:t>
        <a:bodyPr/>
        <a:lstStyle/>
        <a:p>
          <a:endParaRPr lang="fr-FR"/>
        </a:p>
      </dgm:t>
    </dgm:pt>
    <dgm:pt modelId="{CBD78341-12B2-47D9-9F0E-6D67939CDDD5}">
      <dgm:prSet phldrT="[Texte]"/>
      <dgm:spPr/>
      <dgm:t>
        <a:bodyPr/>
        <a:lstStyle/>
        <a:p>
          <a:pPr rtl="1"/>
          <a:r>
            <a:rPr lang="ar-DZ" dirty="0"/>
            <a:t>حاليا يوجد متعامل اقتصادي واحد يعمل في هذا المجال على مستوى ولاية البليدة. ويجري الآن استكمال ثلاث وحدات للتسميد العضوي في ثلاث ولايات: معسكر، سيدي بلعباس، ومستغانم</a:t>
          </a:r>
          <a:endParaRPr lang="fr-FR" dirty="0"/>
        </a:p>
      </dgm:t>
    </dgm:pt>
    <dgm:pt modelId="{CC821CAE-B63A-4996-8EBB-4F309D6FF576}" type="parTrans" cxnId="{94404DB3-9F4F-4509-9174-EFE40F23C172}">
      <dgm:prSet/>
      <dgm:spPr/>
      <dgm:t>
        <a:bodyPr/>
        <a:lstStyle/>
        <a:p>
          <a:endParaRPr lang="fr-FR"/>
        </a:p>
      </dgm:t>
    </dgm:pt>
    <dgm:pt modelId="{D7CA4116-46BA-43FE-BE72-508AFD75DFC6}" type="sibTrans" cxnId="{94404DB3-9F4F-4509-9174-EFE40F23C172}">
      <dgm:prSet/>
      <dgm:spPr/>
      <dgm:t>
        <a:bodyPr/>
        <a:lstStyle/>
        <a:p>
          <a:endParaRPr lang="fr-FR"/>
        </a:p>
      </dgm:t>
    </dgm:pt>
    <dgm:pt modelId="{7FB33722-0505-458E-9DF2-7378D63C48DE}">
      <dgm:prSet phldrT="[Texte]"/>
      <dgm:spPr/>
      <dgm:t>
        <a:bodyPr/>
        <a:lstStyle/>
        <a:p>
          <a:pPr rtl="1">
            <a:buFont typeface="Times New Roman" panose="02020603050405020304" pitchFamily="18" charset="0"/>
            <a:buChar char="-"/>
          </a:pPr>
          <a:r>
            <a:rPr lang="ar-DZ" dirty="0"/>
            <a:t>انتاج الأسمدة العضوية ( السماد) لتعديل وتحسين مردودية الأراضي الزراعية، وبالتالي خفض فاتورة الاستيراد.</a:t>
          </a:r>
          <a:endParaRPr lang="fr-FR" dirty="0"/>
        </a:p>
      </dgm:t>
    </dgm:pt>
    <dgm:pt modelId="{EFD3F12E-748E-45EF-9C13-BBFFB335F304}" type="parTrans" cxnId="{D3D64297-1C9F-435A-815F-74F3AF2FE7F9}">
      <dgm:prSet/>
      <dgm:spPr/>
      <dgm:t>
        <a:bodyPr/>
        <a:lstStyle/>
        <a:p>
          <a:endParaRPr lang="fr-FR"/>
        </a:p>
      </dgm:t>
    </dgm:pt>
    <dgm:pt modelId="{CEB30570-B522-4212-B844-7CD540B35E47}" type="sibTrans" cxnId="{D3D64297-1C9F-435A-815F-74F3AF2FE7F9}">
      <dgm:prSet/>
      <dgm:spPr/>
      <dgm:t>
        <a:bodyPr/>
        <a:lstStyle/>
        <a:p>
          <a:endParaRPr lang="fr-FR"/>
        </a:p>
      </dgm:t>
    </dgm:pt>
    <dgm:pt modelId="{0E58CC99-DD25-4D30-8A46-1510F6FE82E4}">
      <dgm:prSet phldrT="[Texte]"/>
      <dgm:spPr/>
      <dgm:t>
        <a:bodyPr/>
        <a:lstStyle/>
        <a:p>
          <a:pPr rtl="1"/>
          <a:r>
            <a:rPr lang="ar-DZ" dirty="0"/>
            <a:t>نفايات المعدات الكهربائية والالكترونية</a:t>
          </a:r>
          <a:endParaRPr lang="fr-FR" dirty="0"/>
        </a:p>
      </dgm:t>
    </dgm:pt>
    <dgm:pt modelId="{691C1129-9DBA-4E6F-902E-F1533739ACBF}" type="parTrans" cxnId="{4413DE86-E885-4372-94F1-DEAA9F4BF9AE}">
      <dgm:prSet/>
      <dgm:spPr/>
      <dgm:t>
        <a:bodyPr/>
        <a:lstStyle/>
        <a:p>
          <a:endParaRPr lang="fr-FR"/>
        </a:p>
      </dgm:t>
    </dgm:pt>
    <dgm:pt modelId="{299E1FCF-2B42-4BD5-B8D3-8EC12668E67C}" type="sibTrans" cxnId="{4413DE86-E885-4372-94F1-DEAA9F4BF9AE}">
      <dgm:prSet/>
      <dgm:spPr/>
      <dgm:t>
        <a:bodyPr/>
        <a:lstStyle/>
        <a:p>
          <a:endParaRPr lang="fr-FR"/>
        </a:p>
      </dgm:t>
    </dgm:pt>
    <dgm:pt modelId="{DDCD41E0-2BC8-4A11-8E8B-852182C0DEA8}">
      <dgm:prSet phldrT="[Texte]"/>
      <dgm:spPr/>
      <dgm:t>
        <a:bodyPr/>
        <a:lstStyle/>
        <a:p>
          <a:pPr rtl="1"/>
          <a:r>
            <a:rPr lang="ar-DZ" dirty="0"/>
            <a:t>في ضوء المؤشرات الاقتصادية الملائمة لأي استثمار في هذا المجال، فإن تبني سياسة التشجيع على المستوى المحلي لمروجي المشاريع المتعلقة بتحويل هذه النفايات إلى مواد أولية ومنتجات تامة الصنع سيكون أحد وسائل تكوين الثروة وتوفير مناصب الشغل</a:t>
          </a:r>
          <a:endParaRPr lang="fr-FR" dirty="0"/>
        </a:p>
      </dgm:t>
    </dgm:pt>
    <dgm:pt modelId="{1B2F1D43-0310-40F0-8A04-08125399F049}" type="parTrans" cxnId="{2E2BBA64-624D-4387-AF56-A6E245DB7D9C}">
      <dgm:prSet/>
      <dgm:spPr/>
      <dgm:t>
        <a:bodyPr/>
        <a:lstStyle/>
        <a:p>
          <a:endParaRPr lang="fr-FR"/>
        </a:p>
      </dgm:t>
    </dgm:pt>
    <dgm:pt modelId="{D8C54031-C84A-4AA2-9F1C-18C5EB74DAA3}" type="sibTrans" cxnId="{2E2BBA64-624D-4387-AF56-A6E245DB7D9C}">
      <dgm:prSet/>
      <dgm:spPr/>
      <dgm:t>
        <a:bodyPr/>
        <a:lstStyle/>
        <a:p>
          <a:endParaRPr lang="fr-FR"/>
        </a:p>
      </dgm:t>
    </dgm:pt>
    <dgm:pt modelId="{37BDEC64-63AE-487B-8F01-EECE477B7DFC}">
      <dgm:prSet phldrT="[Texte]"/>
      <dgm:spPr/>
      <dgm:t>
        <a:bodyPr/>
        <a:lstStyle/>
        <a:p>
          <a:pPr rtl="1"/>
          <a:r>
            <a:rPr lang="ar-DZ" dirty="0"/>
            <a:t>النفايات الهامدة:</a:t>
          </a:r>
          <a:endParaRPr lang="fr-FR" dirty="0"/>
        </a:p>
      </dgm:t>
    </dgm:pt>
    <dgm:pt modelId="{C676F39A-ECCE-4447-A452-67BDD41BE3F0}" type="parTrans" cxnId="{817E2408-C2D7-412E-B5FB-849C3A318ACB}">
      <dgm:prSet/>
      <dgm:spPr/>
      <dgm:t>
        <a:bodyPr/>
        <a:lstStyle/>
        <a:p>
          <a:endParaRPr lang="fr-FR"/>
        </a:p>
      </dgm:t>
    </dgm:pt>
    <dgm:pt modelId="{E0202303-333E-48C4-A111-2AA60021988C}" type="sibTrans" cxnId="{817E2408-C2D7-412E-B5FB-849C3A318ACB}">
      <dgm:prSet/>
      <dgm:spPr/>
      <dgm:t>
        <a:bodyPr/>
        <a:lstStyle/>
        <a:p>
          <a:endParaRPr lang="fr-FR"/>
        </a:p>
      </dgm:t>
    </dgm:pt>
    <dgm:pt modelId="{A24C98D2-CD68-468A-A9E7-0BB68BABFE18}">
      <dgm:prSet phldrT="[Texte]"/>
      <dgm:spPr/>
      <dgm:t>
        <a:bodyPr/>
        <a:lstStyle/>
        <a:p>
          <a:pPr rtl="1"/>
          <a:r>
            <a:rPr lang="ar-DZ" dirty="0"/>
            <a:t>النفايات الهامدة شأنها شأن النفايات المنزلية تعتبر مصدرا ذا إمكانات اقتصادية كبيرة، من المتوقع أن يزداد معدل تثمين النفايات الهامدة بشكل ملحوظ بحلول عام 2035، حيث أنه من الممكن أن يصل تثمين نفايات البناء إلى 60٪ هذا ما صرحت به الاستراتيجية الوطنية </a:t>
          </a:r>
          <a:r>
            <a:rPr lang="ar-DZ" dirty="0" err="1"/>
            <a:t>لانتاج</a:t>
          </a:r>
          <a:r>
            <a:rPr lang="ar-DZ" dirty="0"/>
            <a:t> الأنقاض المعاد تدويرها. بع الفرز والسحق</a:t>
          </a:r>
          <a:endParaRPr lang="fr-FR" dirty="0"/>
        </a:p>
      </dgm:t>
    </dgm:pt>
    <dgm:pt modelId="{43ED9A0C-8219-4876-86C3-A4CAC6559D3D}" type="parTrans" cxnId="{730C1B6A-CF90-4332-A09A-279B7AD0D41C}">
      <dgm:prSet/>
      <dgm:spPr/>
      <dgm:t>
        <a:bodyPr/>
        <a:lstStyle/>
        <a:p>
          <a:endParaRPr lang="fr-FR"/>
        </a:p>
      </dgm:t>
    </dgm:pt>
    <dgm:pt modelId="{515BC35E-10B3-4973-AF94-F61B99344806}" type="sibTrans" cxnId="{730C1B6A-CF90-4332-A09A-279B7AD0D41C}">
      <dgm:prSet/>
      <dgm:spPr/>
      <dgm:t>
        <a:bodyPr/>
        <a:lstStyle/>
        <a:p>
          <a:endParaRPr lang="fr-FR"/>
        </a:p>
      </dgm:t>
    </dgm:pt>
    <dgm:pt modelId="{4547029A-D847-40A3-BE02-3FF62B115928}">
      <dgm:prSet/>
      <dgm:spPr/>
      <dgm:t>
        <a:bodyPr/>
        <a:lstStyle/>
        <a:p>
          <a:pPr rtl="1"/>
          <a:r>
            <a:rPr lang="ar-DZ" dirty="0"/>
            <a:t>خلق فرص عمل جديدة</a:t>
          </a:r>
          <a:endParaRPr lang="fr-FR" dirty="0"/>
        </a:p>
      </dgm:t>
    </dgm:pt>
    <dgm:pt modelId="{430B2E1E-F9C9-498C-B615-3C5A66D6624D}" type="parTrans" cxnId="{769C05BC-7189-4E3C-B452-1918CF265F2D}">
      <dgm:prSet/>
      <dgm:spPr/>
      <dgm:t>
        <a:bodyPr/>
        <a:lstStyle/>
        <a:p>
          <a:endParaRPr lang="fr-FR"/>
        </a:p>
      </dgm:t>
    </dgm:pt>
    <dgm:pt modelId="{61E8191D-A40F-458A-AF0F-3C2A85F7C1FF}" type="sibTrans" cxnId="{769C05BC-7189-4E3C-B452-1918CF265F2D}">
      <dgm:prSet/>
      <dgm:spPr/>
      <dgm:t>
        <a:bodyPr/>
        <a:lstStyle/>
        <a:p>
          <a:endParaRPr lang="fr-FR"/>
        </a:p>
      </dgm:t>
    </dgm:pt>
    <dgm:pt modelId="{220708E9-D251-46BB-86BA-619F655DC3CC}" type="pres">
      <dgm:prSet presAssocID="{440F31C1-7A8D-44FD-A058-D2B908F84E79}" presName="linear" presStyleCnt="0">
        <dgm:presLayoutVars>
          <dgm:dir/>
          <dgm:resizeHandles val="exact"/>
        </dgm:presLayoutVars>
      </dgm:prSet>
      <dgm:spPr/>
    </dgm:pt>
    <dgm:pt modelId="{E3868B4B-DAF7-442E-AAC0-E1189728A449}" type="pres">
      <dgm:prSet presAssocID="{8F49C8F0-4056-4E8A-89BA-19932121A2F1}" presName="comp" presStyleCnt="0"/>
      <dgm:spPr/>
    </dgm:pt>
    <dgm:pt modelId="{A795F5FD-C41A-40D3-A6A7-EE9851BD9B53}" type="pres">
      <dgm:prSet presAssocID="{8F49C8F0-4056-4E8A-89BA-19932121A2F1}" presName="box" presStyleLbl="node1" presStyleIdx="0" presStyleCnt="3"/>
      <dgm:spPr/>
    </dgm:pt>
    <dgm:pt modelId="{AA1FFA6C-F81E-416E-AC32-F7AE316347D6}" type="pres">
      <dgm:prSet presAssocID="{8F49C8F0-4056-4E8A-89BA-19932121A2F1}" presName="img" presStyleLbl="fgImgPlace1" presStyleIdx="0" presStyleCnt="3"/>
      <dgm:spPr>
        <a:blipFill rotWithShape="1">
          <a:blip xmlns:r="http://schemas.openxmlformats.org/officeDocument/2006/relationships" r:embed="rId1"/>
          <a:srcRect/>
          <a:stretch>
            <a:fillRect t="-21000" b="-21000"/>
          </a:stretch>
        </a:blipFill>
      </dgm:spPr>
    </dgm:pt>
    <dgm:pt modelId="{91573F02-8EF6-479A-A12E-777A6A914166}" type="pres">
      <dgm:prSet presAssocID="{8F49C8F0-4056-4E8A-89BA-19932121A2F1}" presName="text" presStyleLbl="node1" presStyleIdx="0" presStyleCnt="3">
        <dgm:presLayoutVars>
          <dgm:bulletEnabled val="1"/>
        </dgm:presLayoutVars>
      </dgm:prSet>
      <dgm:spPr/>
    </dgm:pt>
    <dgm:pt modelId="{07851EE1-03BC-4812-8AE3-0E7E24E3FFF4}" type="pres">
      <dgm:prSet presAssocID="{5E9B0D9B-EA48-4D2E-9F41-1C3D72254DA0}" presName="spacer" presStyleCnt="0"/>
      <dgm:spPr/>
    </dgm:pt>
    <dgm:pt modelId="{4D146993-D7C1-48CD-9512-52BA00B5DA36}" type="pres">
      <dgm:prSet presAssocID="{0E58CC99-DD25-4D30-8A46-1510F6FE82E4}" presName="comp" presStyleCnt="0"/>
      <dgm:spPr/>
    </dgm:pt>
    <dgm:pt modelId="{FBFDF4D7-90FB-4546-B6AF-95628E35F094}" type="pres">
      <dgm:prSet presAssocID="{0E58CC99-DD25-4D30-8A46-1510F6FE82E4}" presName="box" presStyleLbl="node1" presStyleIdx="1" presStyleCnt="3"/>
      <dgm:spPr/>
    </dgm:pt>
    <dgm:pt modelId="{E63A7CEB-F286-4836-9C0E-1C423A5A767B}" type="pres">
      <dgm:prSet presAssocID="{0E58CC99-DD25-4D30-8A46-1510F6FE82E4}" presName="img" presStyleLbl="fgImgPlace1" presStyleIdx="1" presStyleCnt="3"/>
      <dgm:spPr>
        <a:blipFill rotWithShape="1">
          <a:blip xmlns:r="http://schemas.openxmlformats.org/officeDocument/2006/relationships" r:embed="rId2"/>
          <a:srcRect/>
          <a:stretch>
            <a:fillRect t="-6000" b="-6000"/>
          </a:stretch>
        </a:blipFill>
      </dgm:spPr>
    </dgm:pt>
    <dgm:pt modelId="{8E30E429-1929-49FD-A889-4F2B3C51CC2C}" type="pres">
      <dgm:prSet presAssocID="{0E58CC99-DD25-4D30-8A46-1510F6FE82E4}" presName="text" presStyleLbl="node1" presStyleIdx="1" presStyleCnt="3">
        <dgm:presLayoutVars>
          <dgm:bulletEnabled val="1"/>
        </dgm:presLayoutVars>
      </dgm:prSet>
      <dgm:spPr/>
    </dgm:pt>
    <dgm:pt modelId="{E71DF611-9188-4C80-96E4-A067BBD026F9}" type="pres">
      <dgm:prSet presAssocID="{299E1FCF-2B42-4BD5-B8D3-8EC12668E67C}" presName="spacer" presStyleCnt="0"/>
      <dgm:spPr/>
    </dgm:pt>
    <dgm:pt modelId="{22B4E4D6-4FDE-4C19-A77E-7D776681A8A5}" type="pres">
      <dgm:prSet presAssocID="{37BDEC64-63AE-487B-8F01-EECE477B7DFC}" presName="comp" presStyleCnt="0"/>
      <dgm:spPr/>
    </dgm:pt>
    <dgm:pt modelId="{F0AF1616-8548-4969-A17B-6C712A28E4D4}" type="pres">
      <dgm:prSet presAssocID="{37BDEC64-63AE-487B-8F01-EECE477B7DFC}" presName="box" presStyleLbl="node1" presStyleIdx="2" presStyleCnt="3"/>
      <dgm:spPr/>
    </dgm:pt>
    <dgm:pt modelId="{3F1D568A-EEA9-45F4-AF7F-57566B3F3EE6}" type="pres">
      <dgm:prSet presAssocID="{37BDEC64-63AE-487B-8F01-EECE477B7DFC}" presName="img" presStyleLbl="fgImgPlace1" presStyleIdx="2" presStyleCnt="3"/>
      <dgm:spPr>
        <a:blipFill rotWithShape="1">
          <a:blip xmlns:r="http://schemas.openxmlformats.org/officeDocument/2006/relationships" r:embed="rId3"/>
          <a:srcRect/>
          <a:stretch>
            <a:fillRect t="-15000" b="-15000"/>
          </a:stretch>
        </a:blipFill>
      </dgm:spPr>
    </dgm:pt>
    <dgm:pt modelId="{40D2318D-B8AB-414A-B067-DD6763E94739}" type="pres">
      <dgm:prSet presAssocID="{37BDEC64-63AE-487B-8F01-EECE477B7DFC}" presName="text" presStyleLbl="node1" presStyleIdx="2" presStyleCnt="3">
        <dgm:presLayoutVars>
          <dgm:bulletEnabled val="1"/>
        </dgm:presLayoutVars>
      </dgm:prSet>
      <dgm:spPr/>
    </dgm:pt>
  </dgm:ptLst>
  <dgm:cxnLst>
    <dgm:cxn modelId="{3C8FAB02-1AD4-4E57-A3E7-406B6001FC47}" type="presOf" srcId="{0E58CC99-DD25-4D30-8A46-1510F6FE82E4}" destId="{FBFDF4D7-90FB-4546-B6AF-95628E35F094}" srcOrd="0" destOrd="0" presId="urn:microsoft.com/office/officeart/2005/8/layout/vList4"/>
    <dgm:cxn modelId="{B99E8D05-F064-4FD8-A045-3573D2B9BF0C}" type="presOf" srcId="{DDCD41E0-2BC8-4A11-8E8B-852182C0DEA8}" destId="{8E30E429-1929-49FD-A889-4F2B3C51CC2C}" srcOrd="1" destOrd="1" presId="urn:microsoft.com/office/officeart/2005/8/layout/vList4"/>
    <dgm:cxn modelId="{817E2408-C2D7-412E-B5FB-849C3A318ACB}" srcId="{440F31C1-7A8D-44FD-A058-D2B908F84E79}" destId="{37BDEC64-63AE-487B-8F01-EECE477B7DFC}" srcOrd="2" destOrd="0" parTransId="{C676F39A-ECCE-4447-A452-67BDD41BE3F0}" sibTransId="{E0202303-333E-48C4-A111-2AA60021988C}"/>
    <dgm:cxn modelId="{1CB2420D-B90C-4CEA-9C50-1BF55FA0C657}" type="presOf" srcId="{4547029A-D847-40A3-BE02-3FF62B115928}" destId="{91573F02-8EF6-479A-A12E-777A6A914166}" srcOrd="1" destOrd="3" presId="urn:microsoft.com/office/officeart/2005/8/layout/vList4"/>
    <dgm:cxn modelId="{A0109924-F451-4442-BC40-9F2C8CB2178D}" type="presOf" srcId="{A24C98D2-CD68-468A-A9E7-0BB68BABFE18}" destId="{40D2318D-B8AB-414A-B067-DD6763E94739}" srcOrd="1" destOrd="1" presId="urn:microsoft.com/office/officeart/2005/8/layout/vList4"/>
    <dgm:cxn modelId="{2E2BBA64-624D-4387-AF56-A6E245DB7D9C}" srcId="{0E58CC99-DD25-4D30-8A46-1510F6FE82E4}" destId="{DDCD41E0-2BC8-4A11-8E8B-852182C0DEA8}" srcOrd="0" destOrd="0" parTransId="{1B2F1D43-0310-40F0-8A04-08125399F049}" sibTransId="{D8C54031-C84A-4AA2-9F1C-18C5EB74DAA3}"/>
    <dgm:cxn modelId="{C6585A66-C314-4A99-91E7-4E970FC02E22}" type="presOf" srcId="{DDCD41E0-2BC8-4A11-8E8B-852182C0DEA8}" destId="{FBFDF4D7-90FB-4546-B6AF-95628E35F094}" srcOrd="0" destOrd="1" presId="urn:microsoft.com/office/officeart/2005/8/layout/vList4"/>
    <dgm:cxn modelId="{730C1B6A-CF90-4332-A09A-279B7AD0D41C}" srcId="{37BDEC64-63AE-487B-8F01-EECE477B7DFC}" destId="{A24C98D2-CD68-468A-A9E7-0BB68BABFE18}" srcOrd="0" destOrd="0" parTransId="{43ED9A0C-8219-4876-86C3-A4CAC6559D3D}" sibTransId="{515BC35E-10B3-4973-AF94-F61B99344806}"/>
    <dgm:cxn modelId="{DCD94552-6ED3-4EDE-9067-50437527A2D1}" type="presOf" srcId="{7FB33722-0505-458E-9DF2-7378D63C48DE}" destId="{A795F5FD-C41A-40D3-A6A7-EE9851BD9B53}" srcOrd="0" destOrd="2" presId="urn:microsoft.com/office/officeart/2005/8/layout/vList4"/>
    <dgm:cxn modelId="{4413DE86-E885-4372-94F1-DEAA9F4BF9AE}" srcId="{440F31C1-7A8D-44FD-A058-D2B908F84E79}" destId="{0E58CC99-DD25-4D30-8A46-1510F6FE82E4}" srcOrd="1" destOrd="0" parTransId="{691C1129-9DBA-4E6F-902E-F1533739ACBF}" sibTransId="{299E1FCF-2B42-4BD5-B8D3-8EC12668E67C}"/>
    <dgm:cxn modelId="{1B16668D-D3C8-40DF-A6F1-239F27F774C4}" type="presOf" srcId="{440F31C1-7A8D-44FD-A058-D2B908F84E79}" destId="{220708E9-D251-46BB-86BA-619F655DC3CC}" srcOrd="0" destOrd="0" presId="urn:microsoft.com/office/officeart/2005/8/layout/vList4"/>
    <dgm:cxn modelId="{D3D64297-1C9F-435A-815F-74F3AF2FE7F9}" srcId="{8F49C8F0-4056-4E8A-89BA-19932121A2F1}" destId="{7FB33722-0505-458E-9DF2-7378D63C48DE}" srcOrd="1" destOrd="0" parTransId="{EFD3F12E-748E-45EF-9C13-BBFFB335F304}" sibTransId="{CEB30570-B522-4212-B844-7CD540B35E47}"/>
    <dgm:cxn modelId="{9BC69597-E229-40EC-A256-A5E469C01F7E}" type="presOf" srcId="{A24C98D2-CD68-468A-A9E7-0BB68BABFE18}" destId="{F0AF1616-8548-4969-A17B-6C712A28E4D4}" srcOrd="0" destOrd="1" presId="urn:microsoft.com/office/officeart/2005/8/layout/vList4"/>
    <dgm:cxn modelId="{AE76E697-28D0-4621-88CF-13030516365D}" type="presOf" srcId="{37BDEC64-63AE-487B-8F01-EECE477B7DFC}" destId="{F0AF1616-8548-4969-A17B-6C712A28E4D4}" srcOrd="0" destOrd="0" presId="urn:microsoft.com/office/officeart/2005/8/layout/vList4"/>
    <dgm:cxn modelId="{1CE52FA9-D93A-4C89-984C-47C0CE0253EE}" type="presOf" srcId="{CBD78341-12B2-47D9-9F0E-6D67939CDDD5}" destId="{91573F02-8EF6-479A-A12E-777A6A914166}" srcOrd="1" destOrd="1" presId="urn:microsoft.com/office/officeart/2005/8/layout/vList4"/>
    <dgm:cxn modelId="{94404DB3-9F4F-4509-9174-EFE40F23C172}" srcId="{8F49C8F0-4056-4E8A-89BA-19932121A2F1}" destId="{CBD78341-12B2-47D9-9F0E-6D67939CDDD5}" srcOrd="0" destOrd="0" parTransId="{CC821CAE-B63A-4996-8EBB-4F309D6FF576}" sibTransId="{D7CA4116-46BA-43FE-BE72-508AFD75DFC6}"/>
    <dgm:cxn modelId="{769C05BC-7189-4E3C-B452-1918CF265F2D}" srcId="{8F49C8F0-4056-4E8A-89BA-19932121A2F1}" destId="{4547029A-D847-40A3-BE02-3FF62B115928}" srcOrd="2" destOrd="0" parTransId="{430B2E1E-F9C9-498C-B615-3C5A66D6624D}" sibTransId="{61E8191D-A40F-458A-AF0F-3C2A85F7C1FF}"/>
    <dgm:cxn modelId="{F01B06C0-6A9B-48DE-A232-645A6E27542D}" type="presOf" srcId="{CBD78341-12B2-47D9-9F0E-6D67939CDDD5}" destId="{A795F5FD-C41A-40D3-A6A7-EE9851BD9B53}" srcOrd="0" destOrd="1" presId="urn:microsoft.com/office/officeart/2005/8/layout/vList4"/>
    <dgm:cxn modelId="{BC6D87C0-194B-4E26-AED5-0A64AE6A0A3F}" type="presOf" srcId="{4547029A-D847-40A3-BE02-3FF62B115928}" destId="{A795F5FD-C41A-40D3-A6A7-EE9851BD9B53}" srcOrd="0" destOrd="3" presId="urn:microsoft.com/office/officeart/2005/8/layout/vList4"/>
    <dgm:cxn modelId="{A7CA56C9-578E-4277-8EE5-ECEB23787E88}" srcId="{440F31C1-7A8D-44FD-A058-D2B908F84E79}" destId="{8F49C8F0-4056-4E8A-89BA-19932121A2F1}" srcOrd="0" destOrd="0" parTransId="{D11B9D1E-AABB-4D6A-B820-19C27A5C4EE7}" sibTransId="{5E9B0D9B-EA48-4D2E-9F41-1C3D72254DA0}"/>
    <dgm:cxn modelId="{8D01D7CA-09B7-46AE-9644-D5BD08635B7C}" type="presOf" srcId="{7FB33722-0505-458E-9DF2-7378D63C48DE}" destId="{91573F02-8EF6-479A-A12E-777A6A914166}" srcOrd="1" destOrd="2" presId="urn:microsoft.com/office/officeart/2005/8/layout/vList4"/>
    <dgm:cxn modelId="{812968D5-3C6D-40AC-BEDB-1A46DF5604AB}" type="presOf" srcId="{37BDEC64-63AE-487B-8F01-EECE477B7DFC}" destId="{40D2318D-B8AB-414A-B067-DD6763E94739}" srcOrd="1" destOrd="0" presId="urn:microsoft.com/office/officeart/2005/8/layout/vList4"/>
    <dgm:cxn modelId="{9B4523E8-B0CA-4ECB-ADED-475727BE8729}" type="presOf" srcId="{0E58CC99-DD25-4D30-8A46-1510F6FE82E4}" destId="{8E30E429-1929-49FD-A889-4F2B3C51CC2C}" srcOrd="1" destOrd="0" presId="urn:microsoft.com/office/officeart/2005/8/layout/vList4"/>
    <dgm:cxn modelId="{35ECDFED-0A34-4AD5-8649-8F2E80B23C85}" type="presOf" srcId="{8F49C8F0-4056-4E8A-89BA-19932121A2F1}" destId="{91573F02-8EF6-479A-A12E-777A6A914166}" srcOrd="1" destOrd="0" presId="urn:microsoft.com/office/officeart/2005/8/layout/vList4"/>
    <dgm:cxn modelId="{0C9CDBF6-F68E-49B2-9B72-008965F019D3}" type="presOf" srcId="{8F49C8F0-4056-4E8A-89BA-19932121A2F1}" destId="{A795F5FD-C41A-40D3-A6A7-EE9851BD9B53}" srcOrd="0" destOrd="0" presId="urn:microsoft.com/office/officeart/2005/8/layout/vList4"/>
    <dgm:cxn modelId="{C79CB572-1142-4D4A-8AD9-F697EBE038FD}" type="presParOf" srcId="{220708E9-D251-46BB-86BA-619F655DC3CC}" destId="{E3868B4B-DAF7-442E-AAC0-E1189728A449}" srcOrd="0" destOrd="0" presId="urn:microsoft.com/office/officeart/2005/8/layout/vList4"/>
    <dgm:cxn modelId="{0DD802AF-1F0D-435B-9E66-9258F34954B0}" type="presParOf" srcId="{E3868B4B-DAF7-442E-AAC0-E1189728A449}" destId="{A795F5FD-C41A-40D3-A6A7-EE9851BD9B53}" srcOrd="0" destOrd="0" presId="urn:microsoft.com/office/officeart/2005/8/layout/vList4"/>
    <dgm:cxn modelId="{F7E636F8-463A-4161-822A-5FEF5E12E692}" type="presParOf" srcId="{E3868B4B-DAF7-442E-AAC0-E1189728A449}" destId="{AA1FFA6C-F81E-416E-AC32-F7AE316347D6}" srcOrd="1" destOrd="0" presId="urn:microsoft.com/office/officeart/2005/8/layout/vList4"/>
    <dgm:cxn modelId="{4B33D795-E968-4520-9C99-51359CAC0648}" type="presParOf" srcId="{E3868B4B-DAF7-442E-AAC0-E1189728A449}" destId="{91573F02-8EF6-479A-A12E-777A6A914166}" srcOrd="2" destOrd="0" presId="urn:microsoft.com/office/officeart/2005/8/layout/vList4"/>
    <dgm:cxn modelId="{174D84A4-712B-4269-9538-9118E5B2AC5F}" type="presParOf" srcId="{220708E9-D251-46BB-86BA-619F655DC3CC}" destId="{07851EE1-03BC-4812-8AE3-0E7E24E3FFF4}" srcOrd="1" destOrd="0" presId="urn:microsoft.com/office/officeart/2005/8/layout/vList4"/>
    <dgm:cxn modelId="{42B9EBC9-D1D4-4984-A382-E0CF9F2720FF}" type="presParOf" srcId="{220708E9-D251-46BB-86BA-619F655DC3CC}" destId="{4D146993-D7C1-48CD-9512-52BA00B5DA36}" srcOrd="2" destOrd="0" presId="urn:microsoft.com/office/officeart/2005/8/layout/vList4"/>
    <dgm:cxn modelId="{DED56A33-9EF4-4083-B221-D68E8EF35D62}" type="presParOf" srcId="{4D146993-D7C1-48CD-9512-52BA00B5DA36}" destId="{FBFDF4D7-90FB-4546-B6AF-95628E35F094}" srcOrd="0" destOrd="0" presId="urn:microsoft.com/office/officeart/2005/8/layout/vList4"/>
    <dgm:cxn modelId="{2A332C17-F31B-4B01-90E2-8B881F9279A3}" type="presParOf" srcId="{4D146993-D7C1-48CD-9512-52BA00B5DA36}" destId="{E63A7CEB-F286-4836-9C0E-1C423A5A767B}" srcOrd="1" destOrd="0" presId="urn:microsoft.com/office/officeart/2005/8/layout/vList4"/>
    <dgm:cxn modelId="{57D553D1-6A85-402A-9797-E071694335EF}" type="presParOf" srcId="{4D146993-D7C1-48CD-9512-52BA00B5DA36}" destId="{8E30E429-1929-49FD-A889-4F2B3C51CC2C}" srcOrd="2" destOrd="0" presId="urn:microsoft.com/office/officeart/2005/8/layout/vList4"/>
    <dgm:cxn modelId="{FF7FA3D1-AB25-414C-A734-7AFE773EE32E}" type="presParOf" srcId="{220708E9-D251-46BB-86BA-619F655DC3CC}" destId="{E71DF611-9188-4C80-96E4-A067BBD026F9}" srcOrd="3" destOrd="0" presId="urn:microsoft.com/office/officeart/2005/8/layout/vList4"/>
    <dgm:cxn modelId="{0800C3C2-BFBE-4A97-8DA7-6842D6FE2E0F}" type="presParOf" srcId="{220708E9-D251-46BB-86BA-619F655DC3CC}" destId="{22B4E4D6-4FDE-4C19-A77E-7D776681A8A5}" srcOrd="4" destOrd="0" presId="urn:microsoft.com/office/officeart/2005/8/layout/vList4"/>
    <dgm:cxn modelId="{EC3F0EA1-DC96-4062-9992-01949B80E224}" type="presParOf" srcId="{22B4E4D6-4FDE-4C19-A77E-7D776681A8A5}" destId="{F0AF1616-8548-4969-A17B-6C712A28E4D4}" srcOrd="0" destOrd="0" presId="urn:microsoft.com/office/officeart/2005/8/layout/vList4"/>
    <dgm:cxn modelId="{077A948E-3B8B-40C4-B030-A850230628F9}" type="presParOf" srcId="{22B4E4D6-4FDE-4C19-A77E-7D776681A8A5}" destId="{3F1D568A-EEA9-45F4-AF7F-57566B3F3EE6}" srcOrd="1" destOrd="0" presId="urn:microsoft.com/office/officeart/2005/8/layout/vList4"/>
    <dgm:cxn modelId="{896976D8-BF5F-43C7-BD04-431E5844436B}" type="presParOf" srcId="{22B4E4D6-4FDE-4C19-A77E-7D776681A8A5}" destId="{40D2318D-B8AB-414A-B067-DD6763E9473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C6247-9286-46FE-83BE-FC61CB6B2EAB}">
      <dsp:nvSpPr>
        <dsp:cNvPr id="0" name=""/>
        <dsp:cNvSpPr/>
      </dsp:nvSpPr>
      <dsp:spPr>
        <a:xfrm>
          <a:off x="0" y="0"/>
          <a:ext cx="6814007" cy="8122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ar-DZ" sz="1200" kern="1200" dirty="0"/>
            <a:t>مؤسسة مؤقتة: </a:t>
          </a:r>
          <a:r>
            <a:rPr lang="ar-DZ" sz="1200" kern="1200" dirty="0" err="1"/>
            <a:t>جيث</a:t>
          </a:r>
          <a:r>
            <a:rPr lang="ar-DZ" sz="1200" kern="1200" dirty="0"/>
            <a:t> أن المؤسسة الناشئة هي مرحلة فقط في حياة المؤسسة والهدف الرئيسي لصاحب المؤسسة رائد الأعمال هو الخروج من هذه المرحلة والوصول إلى مرحلة النضج والديمومة</a:t>
          </a:r>
          <a:endParaRPr lang="fr-FR" sz="1200" kern="1200" dirty="0"/>
        </a:p>
      </dsp:txBody>
      <dsp:txXfrm>
        <a:off x="23791" y="23791"/>
        <a:ext cx="5842443" cy="764709"/>
      </dsp:txXfrm>
    </dsp:sp>
    <dsp:sp modelId="{5C3CFF7D-0A30-4306-8FE9-E75EBC6F5E72}">
      <dsp:nvSpPr>
        <dsp:cNvPr id="0" name=""/>
        <dsp:cNvSpPr/>
      </dsp:nvSpPr>
      <dsp:spPr>
        <a:xfrm>
          <a:off x="508838" y="925110"/>
          <a:ext cx="6814007" cy="8122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ar-DZ" sz="1200" kern="1200" dirty="0"/>
            <a:t>تعتمد على الابتكار: تقع المؤسسات الناشئة في صميم عملية الابتكار، حيث هذا النوع من المؤسسات يسعى إلى خلق منتج أو خدمة جديدة</a:t>
          </a:r>
          <a:endParaRPr lang="fr-FR" sz="1200" kern="1200" dirty="0"/>
        </a:p>
      </dsp:txBody>
      <dsp:txXfrm>
        <a:off x="532629" y="948901"/>
        <a:ext cx="5729597" cy="764709"/>
      </dsp:txXfrm>
    </dsp:sp>
    <dsp:sp modelId="{14CAB331-51D6-470E-8177-A3532BB015C0}">
      <dsp:nvSpPr>
        <dsp:cNvPr id="0" name=""/>
        <dsp:cNvSpPr/>
      </dsp:nvSpPr>
      <dsp:spPr>
        <a:xfrm>
          <a:off x="1017676" y="1850220"/>
          <a:ext cx="6814007" cy="8122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ar-DZ" sz="1200" b="1" kern="1200" dirty="0"/>
            <a:t>المرونة</a:t>
          </a:r>
          <a:r>
            <a:rPr lang="ar-DZ" sz="1200" kern="1200" dirty="0"/>
            <a:t>: كون هذه المؤسسات ذات حجم صغير و خبرة محدودة و موجهة للمجهول الأمر الذي يجعلها أكثر عرضة للمشاكل التي تتطلب المرونة الكافية لمواجهة هذه التحديات </a:t>
          </a:r>
          <a:endParaRPr lang="fr-FR" sz="1200" kern="1200" dirty="0"/>
        </a:p>
      </dsp:txBody>
      <dsp:txXfrm>
        <a:off x="1041467" y="1874011"/>
        <a:ext cx="5729597" cy="764709"/>
      </dsp:txXfrm>
    </dsp:sp>
    <dsp:sp modelId="{E8840AA1-BE36-436F-B15D-526ACA844678}">
      <dsp:nvSpPr>
        <dsp:cNvPr id="0" name=""/>
        <dsp:cNvSpPr/>
      </dsp:nvSpPr>
      <dsp:spPr>
        <a:xfrm>
          <a:off x="1526514" y="2775330"/>
          <a:ext cx="6814007" cy="8122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ar-DZ" sz="1200" kern="1200" dirty="0"/>
            <a:t>م</a:t>
          </a:r>
          <a:r>
            <a:rPr lang="ar-DZ" sz="1200" b="1" kern="1200" dirty="0"/>
            <a:t>سرعة النمو: </a:t>
          </a:r>
          <a:r>
            <a:rPr lang="ar-DZ" sz="1200" kern="1200" dirty="0"/>
            <a:t>من أهم خصائص المؤسسات الناشئة إمكانية نموها السريع و توليد إنتاجية أسرع بكثير من التكاليف التي تتطلبها للعمل، حيث أن هذه المؤسسات تتمتع بإمكانية </a:t>
          </a:r>
          <a:r>
            <a:rPr lang="ar-DZ" sz="1200" kern="1200" dirty="0" err="1"/>
            <a:t>الإرتقاء</a:t>
          </a:r>
          <a:r>
            <a:rPr lang="ar-DZ" sz="1200" kern="1200" dirty="0"/>
            <a:t> بعملها التجاري بسرعة أي زيادة الإنتاج و المبيعات من دون زيادة التكاليف</a:t>
          </a:r>
          <a:endParaRPr lang="fr-FR" sz="1200" kern="1200" dirty="0"/>
        </a:p>
      </dsp:txBody>
      <dsp:txXfrm>
        <a:off x="1550305" y="2799121"/>
        <a:ext cx="5729597" cy="764709"/>
      </dsp:txXfrm>
    </dsp:sp>
    <dsp:sp modelId="{A5ED3E98-E40A-4229-9F0A-9B17FDF492D8}">
      <dsp:nvSpPr>
        <dsp:cNvPr id="0" name=""/>
        <dsp:cNvSpPr/>
      </dsp:nvSpPr>
      <dsp:spPr>
        <a:xfrm>
          <a:off x="1935800" y="3700441"/>
          <a:ext cx="6814007" cy="8122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ar-DZ" sz="1200" b="1" kern="1200" dirty="0" err="1"/>
            <a:t>الإعتماد</a:t>
          </a:r>
          <a:r>
            <a:rPr lang="ar-DZ" sz="1200" b="1" kern="1200" dirty="0"/>
            <a:t> على التكنولوجيا:</a:t>
          </a:r>
          <a:r>
            <a:rPr lang="ar-DZ" sz="1200" kern="1200" dirty="0"/>
            <a:t> تتميز المؤسسات الناشئة على أنها تقوم على أفكار رائدة و إشباع حاجات السوق بطريقة ذكية و عصرية حيث تعتمد على التكنولوجيا بشكل مهم للنمو و التقدم</a:t>
          </a:r>
          <a:endParaRPr lang="fr-FR" sz="1200" kern="1200" dirty="0"/>
        </a:p>
      </dsp:txBody>
      <dsp:txXfrm>
        <a:off x="1959591" y="3724232"/>
        <a:ext cx="5729597" cy="764709"/>
      </dsp:txXfrm>
    </dsp:sp>
    <dsp:sp modelId="{A7A26979-30C2-406B-A2F7-48C8A9B1FEF7}">
      <dsp:nvSpPr>
        <dsp:cNvPr id="0" name=""/>
        <dsp:cNvSpPr/>
      </dsp:nvSpPr>
      <dsp:spPr>
        <a:xfrm>
          <a:off x="6286017" y="593424"/>
          <a:ext cx="527989" cy="527989"/>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fr-FR" sz="2500" kern="1200"/>
        </a:p>
      </dsp:txBody>
      <dsp:txXfrm>
        <a:off x="6404815" y="593424"/>
        <a:ext cx="290393" cy="397312"/>
      </dsp:txXfrm>
    </dsp:sp>
    <dsp:sp modelId="{8D3CDFE7-0C5E-42BD-BAB7-2C0D685A467A}">
      <dsp:nvSpPr>
        <dsp:cNvPr id="0" name=""/>
        <dsp:cNvSpPr/>
      </dsp:nvSpPr>
      <dsp:spPr>
        <a:xfrm>
          <a:off x="6794855" y="1518534"/>
          <a:ext cx="527989" cy="527989"/>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fr-FR" sz="2500" kern="1200"/>
        </a:p>
      </dsp:txBody>
      <dsp:txXfrm>
        <a:off x="6913653" y="1518534"/>
        <a:ext cx="290393" cy="397312"/>
      </dsp:txXfrm>
    </dsp:sp>
    <dsp:sp modelId="{1CBB262F-96D8-41CD-B360-359A55F6DE22}">
      <dsp:nvSpPr>
        <dsp:cNvPr id="0" name=""/>
        <dsp:cNvSpPr/>
      </dsp:nvSpPr>
      <dsp:spPr>
        <a:xfrm>
          <a:off x="7303693" y="2430106"/>
          <a:ext cx="527989" cy="527989"/>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fr-FR" sz="2500" kern="1200"/>
        </a:p>
      </dsp:txBody>
      <dsp:txXfrm>
        <a:off x="7422491" y="2430106"/>
        <a:ext cx="290393" cy="397312"/>
      </dsp:txXfrm>
    </dsp:sp>
    <dsp:sp modelId="{CAA5D006-BEFE-4FDE-9BC2-5FEB414E321A}">
      <dsp:nvSpPr>
        <dsp:cNvPr id="0" name=""/>
        <dsp:cNvSpPr/>
      </dsp:nvSpPr>
      <dsp:spPr>
        <a:xfrm>
          <a:off x="7812532" y="3364242"/>
          <a:ext cx="527989" cy="527989"/>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fr-FR" sz="2500" kern="1200"/>
        </a:p>
      </dsp:txBody>
      <dsp:txXfrm>
        <a:off x="7931330" y="3364242"/>
        <a:ext cx="290393" cy="397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92481-FDAE-4D08-A81F-436261395D30}">
      <dsp:nvSpPr>
        <dsp:cNvPr id="0" name=""/>
        <dsp:cNvSpPr/>
      </dsp:nvSpPr>
      <dsp:spPr>
        <a:xfrm>
          <a:off x="4196" y="1016601"/>
          <a:ext cx="1997131" cy="1376023"/>
        </a:xfrm>
        <a:prstGeom prst="round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2832FC-8B03-4B15-BE35-F7EF3B031EDA}">
      <dsp:nvSpPr>
        <dsp:cNvPr id="0" name=""/>
        <dsp:cNvSpPr/>
      </dsp:nvSpPr>
      <dsp:spPr>
        <a:xfrm>
          <a:off x="4196" y="2392625"/>
          <a:ext cx="1997131" cy="740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ar-DZ" sz="2100" kern="1200" dirty="0"/>
            <a:t>الطاقات المتجددة</a:t>
          </a:r>
          <a:endParaRPr lang="fr-FR" sz="2100" kern="1200" dirty="0"/>
        </a:p>
      </dsp:txBody>
      <dsp:txXfrm>
        <a:off x="4196" y="2392625"/>
        <a:ext cx="1997131" cy="740935"/>
      </dsp:txXfrm>
    </dsp:sp>
    <dsp:sp modelId="{F524654B-B117-4812-AA7C-E2A45288C409}">
      <dsp:nvSpPr>
        <dsp:cNvPr id="0" name=""/>
        <dsp:cNvSpPr/>
      </dsp:nvSpPr>
      <dsp:spPr>
        <a:xfrm>
          <a:off x="2201125" y="1016601"/>
          <a:ext cx="1997131" cy="1376023"/>
        </a:xfrm>
        <a:prstGeom prst="round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22000" r="-2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95B96E-8F22-453F-81F0-CBA8B00D2B65}">
      <dsp:nvSpPr>
        <dsp:cNvPr id="0" name=""/>
        <dsp:cNvSpPr/>
      </dsp:nvSpPr>
      <dsp:spPr>
        <a:xfrm>
          <a:off x="2201125" y="2392625"/>
          <a:ext cx="1997131" cy="740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ar-DZ" sz="2100" kern="1200" dirty="0"/>
            <a:t>تدوير مياه الصرف الصحي</a:t>
          </a:r>
          <a:endParaRPr lang="fr-FR" sz="2100" kern="1200" dirty="0"/>
        </a:p>
      </dsp:txBody>
      <dsp:txXfrm>
        <a:off x="2201125" y="2392625"/>
        <a:ext cx="1997131" cy="740935"/>
      </dsp:txXfrm>
    </dsp:sp>
    <dsp:sp modelId="{FD32F106-9A21-4FA9-B491-C4CD4AA68D65}">
      <dsp:nvSpPr>
        <dsp:cNvPr id="0" name=""/>
        <dsp:cNvSpPr/>
      </dsp:nvSpPr>
      <dsp:spPr>
        <a:xfrm>
          <a:off x="4398054" y="1016601"/>
          <a:ext cx="1997131" cy="1376023"/>
        </a:xfrm>
        <a:prstGeom prst="roundRect">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4DE1D7-8418-468D-BD9B-70DD43A93AB4}">
      <dsp:nvSpPr>
        <dsp:cNvPr id="0" name=""/>
        <dsp:cNvSpPr/>
      </dsp:nvSpPr>
      <dsp:spPr>
        <a:xfrm>
          <a:off x="4398054" y="2392625"/>
          <a:ext cx="1997131" cy="740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ar-DZ" sz="2100" kern="1200" dirty="0"/>
            <a:t>معالجة النفايات الطبية</a:t>
          </a:r>
          <a:endParaRPr lang="fr-FR" sz="2100" kern="1200" dirty="0"/>
        </a:p>
      </dsp:txBody>
      <dsp:txXfrm>
        <a:off x="4398054" y="2392625"/>
        <a:ext cx="1997131" cy="740935"/>
      </dsp:txXfrm>
    </dsp:sp>
    <dsp:sp modelId="{E635D5E7-AAAE-4AE1-9616-3154D27A4989}">
      <dsp:nvSpPr>
        <dsp:cNvPr id="0" name=""/>
        <dsp:cNvSpPr/>
      </dsp:nvSpPr>
      <dsp:spPr>
        <a:xfrm>
          <a:off x="6594983" y="1016601"/>
          <a:ext cx="1997131" cy="1376023"/>
        </a:xfrm>
        <a:prstGeom prst="roundRect">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l="-19000" r="-19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F72CFB-D6CB-49BD-A732-4A9892461926}">
      <dsp:nvSpPr>
        <dsp:cNvPr id="0" name=""/>
        <dsp:cNvSpPr/>
      </dsp:nvSpPr>
      <dsp:spPr>
        <a:xfrm>
          <a:off x="6594983" y="2392625"/>
          <a:ext cx="1997131" cy="740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ar-DZ" sz="2100" kern="1200" dirty="0" err="1"/>
            <a:t>معاجة</a:t>
          </a:r>
          <a:r>
            <a:rPr lang="ar-DZ" sz="2100" kern="1200" dirty="0"/>
            <a:t> النفايات وإعادة تدويرها</a:t>
          </a:r>
          <a:endParaRPr lang="fr-FR" sz="2100" kern="1200" dirty="0"/>
        </a:p>
      </dsp:txBody>
      <dsp:txXfrm>
        <a:off x="6594983" y="2392625"/>
        <a:ext cx="1997131" cy="740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9BCEA-5851-4A01-879A-0810402CDBF0}">
      <dsp:nvSpPr>
        <dsp:cNvPr id="0" name=""/>
        <dsp:cNvSpPr/>
      </dsp:nvSpPr>
      <dsp:spPr>
        <a:xfrm>
          <a:off x="2540" y="167686"/>
          <a:ext cx="2476500" cy="4608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1">
            <a:lnSpc>
              <a:spcPct val="90000"/>
            </a:lnSpc>
            <a:spcBef>
              <a:spcPct val="0"/>
            </a:spcBef>
            <a:spcAft>
              <a:spcPct val="35000"/>
            </a:spcAft>
            <a:buNone/>
          </a:pPr>
          <a:r>
            <a:rPr lang="ar-DZ" sz="1600" kern="1200" dirty="0"/>
            <a:t>بيئية</a:t>
          </a:r>
          <a:endParaRPr lang="fr-FR" sz="1600" kern="1200" dirty="0"/>
        </a:p>
      </dsp:txBody>
      <dsp:txXfrm>
        <a:off x="2540" y="167686"/>
        <a:ext cx="2476500" cy="460800"/>
      </dsp:txXfrm>
    </dsp:sp>
    <dsp:sp modelId="{FF3626E4-8290-4643-8D9E-957028030799}">
      <dsp:nvSpPr>
        <dsp:cNvPr id="0" name=""/>
        <dsp:cNvSpPr/>
      </dsp:nvSpPr>
      <dsp:spPr>
        <a:xfrm>
          <a:off x="2540" y="628486"/>
          <a:ext cx="2476500" cy="500688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r" defTabSz="711200" rtl="1">
            <a:lnSpc>
              <a:spcPct val="90000"/>
            </a:lnSpc>
            <a:spcBef>
              <a:spcPct val="0"/>
            </a:spcBef>
            <a:spcAft>
              <a:spcPct val="15000"/>
            </a:spcAft>
            <a:buChar char="•"/>
          </a:pPr>
          <a:r>
            <a:rPr lang="ar-DZ" sz="1600" kern="1200" dirty="0"/>
            <a:t>رفع الوعي البيئي للمجتمع الجزائري من خلال احتواء برامج تدريبية تقوم بتدريب العمال على المسؤولة البيئية</a:t>
          </a:r>
          <a:endParaRPr lang="fr-FR" sz="1600" kern="1200" dirty="0"/>
        </a:p>
        <a:p>
          <a:pPr marL="171450" lvl="1" indent="-171450" algn="r" defTabSz="711200" rtl="1">
            <a:lnSpc>
              <a:spcPct val="90000"/>
            </a:lnSpc>
            <a:spcBef>
              <a:spcPct val="0"/>
            </a:spcBef>
            <a:spcAft>
              <a:spcPct val="15000"/>
            </a:spcAft>
            <a:buChar char="•"/>
          </a:pPr>
          <a:r>
            <a:rPr lang="ar-DZ" sz="1600" kern="1200" dirty="0"/>
            <a:t>عملية جمع وتدوير النفايات والقمامة والمخلفات أمر سهل مقارنة بالمؤسسات الكبيرة</a:t>
          </a:r>
          <a:endParaRPr lang="fr-FR" sz="1600" kern="1200" dirty="0"/>
        </a:p>
        <a:p>
          <a:pPr marL="171450" lvl="1" indent="-171450" algn="r" defTabSz="711200" rtl="1">
            <a:lnSpc>
              <a:spcPct val="90000"/>
            </a:lnSpc>
            <a:spcBef>
              <a:spcPct val="0"/>
            </a:spcBef>
            <a:spcAft>
              <a:spcPct val="15000"/>
            </a:spcAft>
            <a:buChar char="•"/>
          </a:pPr>
          <a:r>
            <a:rPr lang="ar-DZ" sz="1600" kern="1200" dirty="0"/>
            <a:t>لنشر المفاهيم والقيم الصناعية الحديثة مثل: إدارة الوقت، الجودة العالية، الابداع والابتكار، الكفاءة، الفعالية بسبب إمكانية التواصل بين أعضائها وسهولة تداول المعلومة</a:t>
          </a:r>
          <a:endParaRPr lang="fr-FR" sz="1600" kern="1200" dirty="0"/>
        </a:p>
        <a:p>
          <a:pPr marL="171450" lvl="1" indent="-171450" algn="l" defTabSz="711200">
            <a:lnSpc>
              <a:spcPct val="90000"/>
            </a:lnSpc>
            <a:spcBef>
              <a:spcPct val="0"/>
            </a:spcBef>
            <a:spcAft>
              <a:spcPct val="15000"/>
            </a:spcAft>
            <a:buChar char="•"/>
          </a:pPr>
          <a:r>
            <a:rPr lang="ar-DZ" sz="1600" kern="1200" dirty="0"/>
            <a:t>تنشيط ودعم الصناعات والمؤسسات ذات الطبيعة المرتبطة بالبيئة المحلية</a:t>
          </a:r>
          <a:endParaRPr lang="fr-FR" sz="1600" kern="1200" dirty="0"/>
        </a:p>
      </dsp:txBody>
      <dsp:txXfrm>
        <a:off x="2540" y="628486"/>
        <a:ext cx="2476500" cy="5006880"/>
      </dsp:txXfrm>
    </dsp:sp>
    <dsp:sp modelId="{0B07AC3C-64E1-444E-B204-9DA77E6627D5}">
      <dsp:nvSpPr>
        <dsp:cNvPr id="0" name=""/>
        <dsp:cNvSpPr/>
      </dsp:nvSpPr>
      <dsp:spPr>
        <a:xfrm>
          <a:off x="2825750" y="167686"/>
          <a:ext cx="2476500" cy="4608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1">
            <a:lnSpc>
              <a:spcPct val="90000"/>
            </a:lnSpc>
            <a:spcBef>
              <a:spcPct val="0"/>
            </a:spcBef>
            <a:spcAft>
              <a:spcPct val="35000"/>
            </a:spcAft>
            <a:buNone/>
          </a:pPr>
          <a:r>
            <a:rPr lang="ar-DZ" sz="1600" kern="1200" dirty="0"/>
            <a:t>اجتماعية</a:t>
          </a:r>
          <a:endParaRPr lang="fr-FR" sz="1600" kern="1200" dirty="0"/>
        </a:p>
      </dsp:txBody>
      <dsp:txXfrm>
        <a:off x="2825750" y="167686"/>
        <a:ext cx="2476500" cy="460800"/>
      </dsp:txXfrm>
    </dsp:sp>
    <dsp:sp modelId="{FB7C50E2-78B9-45F5-B306-6C0EAD4589D2}">
      <dsp:nvSpPr>
        <dsp:cNvPr id="0" name=""/>
        <dsp:cNvSpPr/>
      </dsp:nvSpPr>
      <dsp:spPr>
        <a:xfrm>
          <a:off x="2825750" y="628486"/>
          <a:ext cx="2476500" cy="500688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r" defTabSz="711200" rtl="1">
            <a:lnSpc>
              <a:spcPct val="90000"/>
            </a:lnSpc>
            <a:spcBef>
              <a:spcPct val="0"/>
            </a:spcBef>
            <a:spcAft>
              <a:spcPct val="15000"/>
            </a:spcAft>
            <a:buChar char="•"/>
          </a:pPr>
          <a:r>
            <a:rPr lang="ar-DZ" sz="1600" kern="1200" dirty="0"/>
            <a:t>تحتوي مشاكل المجتمع مثل البطالة والتهميش والفراغ وما يترتب عليه من آفات اجتماعية</a:t>
          </a:r>
          <a:endParaRPr lang="fr-FR" sz="1600" kern="1200" dirty="0"/>
        </a:p>
        <a:p>
          <a:pPr marL="171450" lvl="1" indent="-171450" algn="r" defTabSz="711200" rtl="1">
            <a:lnSpc>
              <a:spcPct val="90000"/>
            </a:lnSpc>
            <a:spcBef>
              <a:spcPct val="0"/>
            </a:spcBef>
            <a:spcAft>
              <a:spcPct val="15000"/>
            </a:spcAft>
            <a:buChar char="•"/>
          </a:pPr>
          <a:r>
            <a:rPr lang="ar-DZ" sz="1600" kern="1200" dirty="0"/>
            <a:t>خلق فرص ومعارف ومهارات لأفراد بالمناطق الريفية والبلدان الصغيرة</a:t>
          </a:r>
          <a:endParaRPr lang="fr-FR" sz="1600" kern="1200" dirty="0"/>
        </a:p>
        <a:p>
          <a:pPr marL="171450" lvl="1" indent="-171450" algn="r" defTabSz="711200" rtl="1">
            <a:lnSpc>
              <a:spcPct val="90000"/>
            </a:lnSpc>
            <a:spcBef>
              <a:spcPct val="0"/>
            </a:spcBef>
            <a:spcAft>
              <a:spcPct val="15000"/>
            </a:spcAft>
            <a:buChar char="•"/>
          </a:pPr>
          <a:r>
            <a:rPr lang="ar-DZ" sz="1600" kern="1200" dirty="0"/>
            <a:t>رفع المستوى المعيشي بشكل عام</a:t>
          </a:r>
          <a:endParaRPr lang="fr-FR" sz="1600" kern="1200" dirty="0"/>
        </a:p>
        <a:p>
          <a:pPr marL="171450" lvl="1" indent="-171450" algn="r" defTabSz="711200" rtl="1">
            <a:lnSpc>
              <a:spcPct val="90000"/>
            </a:lnSpc>
            <a:spcBef>
              <a:spcPct val="0"/>
            </a:spcBef>
            <a:spcAft>
              <a:spcPct val="15000"/>
            </a:spcAft>
            <a:buChar char="•"/>
          </a:pPr>
          <a:r>
            <a:rPr lang="ar-DZ" sz="1600" kern="1200" dirty="0"/>
            <a:t>وتشجع على التطور المهني الإيجابي للحرف والمهن المهمة</a:t>
          </a:r>
          <a:endParaRPr lang="fr-FR" sz="1600" kern="1200" dirty="0"/>
        </a:p>
      </dsp:txBody>
      <dsp:txXfrm>
        <a:off x="2825750" y="628486"/>
        <a:ext cx="2476500" cy="5006880"/>
      </dsp:txXfrm>
    </dsp:sp>
    <dsp:sp modelId="{405373B8-673E-4528-A8F9-705E5C1A8CDC}">
      <dsp:nvSpPr>
        <dsp:cNvPr id="0" name=""/>
        <dsp:cNvSpPr/>
      </dsp:nvSpPr>
      <dsp:spPr>
        <a:xfrm>
          <a:off x="5648960" y="167686"/>
          <a:ext cx="2476500" cy="4608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1">
            <a:lnSpc>
              <a:spcPct val="90000"/>
            </a:lnSpc>
            <a:spcBef>
              <a:spcPct val="0"/>
            </a:spcBef>
            <a:spcAft>
              <a:spcPct val="35000"/>
            </a:spcAft>
            <a:buNone/>
          </a:pPr>
          <a:r>
            <a:rPr lang="ar-DZ" sz="1600" kern="1200" dirty="0"/>
            <a:t>اقتصادية</a:t>
          </a:r>
          <a:endParaRPr lang="fr-FR" sz="1600" kern="1200" dirty="0"/>
        </a:p>
      </dsp:txBody>
      <dsp:txXfrm>
        <a:off x="5648960" y="167686"/>
        <a:ext cx="2476500" cy="460800"/>
      </dsp:txXfrm>
    </dsp:sp>
    <dsp:sp modelId="{28DB5E3B-71E4-4D9D-817F-7677BCA2B639}">
      <dsp:nvSpPr>
        <dsp:cNvPr id="0" name=""/>
        <dsp:cNvSpPr/>
      </dsp:nvSpPr>
      <dsp:spPr>
        <a:xfrm>
          <a:off x="5648960" y="628486"/>
          <a:ext cx="2476500" cy="500688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r" defTabSz="711200" rtl="1">
            <a:lnSpc>
              <a:spcPct val="90000"/>
            </a:lnSpc>
            <a:spcBef>
              <a:spcPct val="0"/>
            </a:spcBef>
            <a:spcAft>
              <a:spcPct val="15000"/>
            </a:spcAft>
            <a:buChar char="•"/>
          </a:pPr>
          <a:r>
            <a:rPr lang="ar-DZ" sz="1600" kern="1200" dirty="0"/>
            <a:t>مساهمتها في زيادة الناتج المحلي الإجمالي</a:t>
          </a:r>
          <a:endParaRPr lang="fr-FR" sz="1600" kern="1200" dirty="0"/>
        </a:p>
        <a:p>
          <a:pPr marL="171450" lvl="1" indent="-171450" algn="r" defTabSz="711200" rtl="1">
            <a:lnSpc>
              <a:spcPct val="90000"/>
            </a:lnSpc>
            <a:spcBef>
              <a:spcPct val="0"/>
            </a:spcBef>
            <a:spcAft>
              <a:spcPct val="15000"/>
            </a:spcAft>
            <a:buChar char="•"/>
          </a:pPr>
          <a:r>
            <a:rPr lang="ar-DZ" sz="1600" kern="1200" dirty="0"/>
            <a:t>احداث قيمة مضافة باستغلال عناصر الإنتاج المحدودة وتلك التي تتميز بالندرة النسبية</a:t>
          </a:r>
          <a:endParaRPr lang="fr-FR" sz="1600" kern="1200" dirty="0"/>
        </a:p>
        <a:p>
          <a:pPr marL="171450" lvl="1" indent="-171450" algn="r" defTabSz="711200" rtl="1">
            <a:lnSpc>
              <a:spcPct val="90000"/>
            </a:lnSpc>
            <a:spcBef>
              <a:spcPct val="0"/>
            </a:spcBef>
            <a:spcAft>
              <a:spcPct val="15000"/>
            </a:spcAft>
            <a:buChar char="•"/>
          </a:pPr>
          <a:r>
            <a:rPr lang="ar-DZ" sz="1600" kern="1200" dirty="0"/>
            <a:t>بإنتاج سلع وخدمات مبتكرة معرفة احتياجات عملائها ومحاولة تقديم الجديد ومواكبة التجديد</a:t>
          </a:r>
          <a:endParaRPr lang="fr-FR" sz="1600" kern="1200" dirty="0"/>
        </a:p>
      </dsp:txBody>
      <dsp:txXfrm>
        <a:off x="5648960" y="628486"/>
        <a:ext cx="2476500" cy="5006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F6F44-9D87-4606-B102-B7FE86B794AB}">
      <dsp:nvSpPr>
        <dsp:cNvPr id="0" name=""/>
        <dsp:cNvSpPr/>
      </dsp:nvSpPr>
      <dsp:spPr>
        <a:xfrm>
          <a:off x="126316" y="435315"/>
          <a:ext cx="2867044" cy="895951"/>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6858" tIns="45720" rIns="45720" bIns="45720" numCol="1" spcCol="1270" anchor="ctr" anchorCtr="0">
          <a:noAutofit/>
        </a:bodyPr>
        <a:lstStyle/>
        <a:p>
          <a:pPr marL="0" lvl="0" indent="0" algn="l" defTabSz="533400">
            <a:lnSpc>
              <a:spcPct val="90000"/>
            </a:lnSpc>
            <a:spcBef>
              <a:spcPct val="0"/>
            </a:spcBef>
            <a:spcAft>
              <a:spcPct val="35000"/>
            </a:spcAft>
            <a:buNone/>
          </a:pPr>
          <a:r>
            <a:rPr lang="ar-DZ" sz="1200" kern="1200"/>
            <a:t>ضعف الانفاق الحكومي على البحث العلمي، وانفصال الجامعة ومراكز البحث العلمي عن أرض الواقع</a:t>
          </a:r>
          <a:endParaRPr lang="fr-FR" sz="1200" kern="1200"/>
        </a:p>
      </dsp:txBody>
      <dsp:txXfrm>
        <a:off x="126316" y="435315"/>
        <a:ext cx="2867044" cy="895951"/>
      </dsp:txXfrm>
    </dsp:sp>
    <dsp:sp modelId="{4DC06607-8F31-4C92-80B0-7483E47C480C}">
      <dsp:nvSpPr>
        <dsp:cNvPr id="0" name=""/>
        <dsp:cNvSpPr/>
      </dsp:nvSpPr>
      <dsp:spPr>
        <a:xfrm>
          <a:off x="6856" y="305900"/>
          <a:ext cx="627165" cy="940748"/>
        </a:xfrm>
        <a:prstGeom prst="rect">
          <a:avLst/>
        </a:prstGeom>
        <a:blipFill rotWithShape="1">
          <a:blip xmlns:r="http://schemas.openxmlformats.org/officeDocument/2006/relationships" r:embed="rId1"/>
          <a:srcRect/>
          <a:stretch>
            <a:fillRect l="-108000" r="-10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B9C822-1AC2-4973-8BDF-3B91BAAAC788}">
      <dsp:nvSpPr>
        <dsp:cNvPr id="0" name=""/>
        <dsp:cNvSpPr/>
      </dsp:nvSpPr>
      <dsp:spPr>
        <a:xfrm>
          <a:off x="3238848" y="435315"/>
          <a:ext cx="2867044" cy="895951"/>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6858" tIns="45720" rIns="45720" bIns="45720" numCol="1" spcCol="1270" anchor="ctr" anchorCtr="0">
          <a:noAutofit/>
        </a:bodyPr>
        <a:lstStyle/>
        <a:p>
          <a:pPr marL="0" lvl="0" indent="0" algn="l" defTabSz="533400">
            <a:lnSpc>
              <a:spcPct val="90000"/>
            </a:lnSpc>
            <a:spcBef>
              <a:spcPct val="0"/>
            </a:spcBef>
            <a:spcAft>
              <a:spcPct val="35000"/>
            </a:spcAft>
            <a:buNone/>
          </a:pPr>
          <a:r>
            <a:rPr lang="ar-DZ" sz="1200" kern="1200"/>
            <a:t>تخلف الإنتاجية وعدم مطابقة المعايير الدولية، مما يجعل من المنتج الجزائري عاجزا عن دخول أسواق كبرى نظرا لضعف منافسته</a:t>
          </a:r>
          <a:endParaRPr lang="fr-FR" sz="1200" kern="1200"/>
        </a:p>
      </dsp:txBody>
      <dsp:txXfrm>
        <a:off x="3238848" y="435315"/>
        <a:ext cx="2867044" cy="895951"/>
      </dsp:txXfrm>
    </dsp:sp>
    <dsp:sp modelId="{0B78E77C-85FD-41D4-8F3F-517767AF8503}">
      <dsp:nvSpPr>
        <dsp:cNvPr id="0" name=""/>
        <dsp:cNvSpPr/>
      </dsp:nvSpPr>
      <dsp:spPr>
        <a:xfrm>
          <a:off x="3119387" y="305900"/>
          <a:ext cx="627165" cy="940748"/>
        </a:xfrm>
        <a:prstGeom prst="rect">
          <a:avLst/>
        </a:prstGeom>
        <a:blipFill rotWithShape="1">
          <a:blip xmlns:r="http://schemas.openxmlformats.org/officeDocument/2006/relationships" r:embed="rId2"/>
          <a:srcRect/>
          <a:stretch>
            <a:fillRect l="-108000" r="-10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26AB4A-1978-481B-929D-0D37F5D8AEA4}">
      <dsp:nvSpPr>
        <dsp:cNvPr id="0" name=""/>
        <dsp:cNvSpPr/>
      </dsp:nvSpPr>
      <dsp:spPr>
        <a:xfrm>
          <a:off x="6351379" y="435315"/>
          <a:ext cx="2867044" cy="895951"/>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6858" tIns="45720" rIns="45720" bIns="45720" numCol="1" spcCol="1270" anchor="ctr" anchorCtr="0">
          <a:noAutofit/>
        </a:bodyPr>
        <a:lstStyle/>
        <a:p>
          <a:pPr marL="0" lvl="0" indent="0" algn="l" defTabSz="533400">
            <a:lnSpc>
              <a:spcPct val="90000"/>
            </a:lnSpc>
            <a:spcBef>
              <a:spcPct val="0"/>
            </a:spcBef>
            <a:spcAft>
              <a:spcPct val="35000"/>
            </a:spcAft>
            <a:buFont typeface="Arial" panose="020B0604020202020204" pitchFamily="34" charset="0"/>
            <a:buNone/>
          </a:pPr>
          <a:r>
            <a:rPr lang="ar-DZ" sz="1200" kern="1200" dirty="0"/>
            <a:t>الإجراءات البيروقراطية، وعدم مواكبة التشريعات والقوانين.</a:t>
          </a:r>
          <a:endParaRPr lang="fr-FR" sz="1200" kern="1200" dirty="0"/>
        </a:p>
      </dsp:txBody>
      <dsp:txXfrm>
        <a:off x="6351379" y="435315"/>
        <a:ext cx="2867044" cy="895951"/>
      </dsp:txXfrm>
    </dsp:sp>
    <dsp:sp modelId="{09145EAB-3A4C-4E01-BABE-64779E4CD0C7}">
      <dsp:nvSpPr>
        <dsp:cNvPr id="0" name=""/>
        <dsp:cNvSpPr/>
      </dsp:nvSpPr>
      <dsp:spPr>
        <a:xfrm>
          <a:off x="6231919" y="305900"/>
          <a:ext cx="627165" cy="940748"/>
        </a:xfrm>
        <a:prstGeom prst="rect">
          <a:avLst/>
        </a:prstGeom>
        <a:blipFill rotWithShape="1">
          <a:blip xmlns:r="http://schemas.openxmlformats.org/officeDocument/2006/relationships" r:embed="rId3"/>
          <a:srcRect/>
          <a:stretch>
            <a:fillRect l="-108000" r="-10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E80DFF-CBDD-41FE-BD07-FB6CACF33F7C}">
      <dsp:nvSpPr>
        <dsp:cNvPr id="0" name=""/>
        <dsp:cNvSpPr/>
      </dsp:nvSpPr>
      <dsp:spPr>
        <a:xfrm>
          <a:off x="126316" y="1563218"/>
          <a:ext cx="2867044" cy="895951"/>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6858" tIns="45720" rIns="45720" bIns="45720" numCol="1" spcCol="1270" anchor="ctr" anchorCtr="0">
          <a:noAutofit/>
        </a:bodyPr>
        <a:lstStyle/>
        <a:p>
          <a:pPr marL="0" lvl="0" indent="0" algn="ctr" defTabSz="533400" rtl="1">
            <a:lnSpc>
              <a:spcPct val="90000"/>
            </a:lnSpc>
            <a:spcBef>
              <a:spcPct val="0"/>
            </a:spcBef>
            <a:spcAft>
              <a:spcPct val="35000"/>
            </a:spcAft>
            <a:buNone/>
          </a:pPr>
          <a:r>
            <a:rPr lang="ar-DZ" sz="1200" kern="1200" dirty="0"/>
            <a:t>حداثة ومحدودية كل من فكرة حاضنات الأعمال والشركات الناشئة في الجزائر</a:t>
          </a:r>
          <a:endParaRPr lang="fr-FR" sz="1200" kern="1200" dirty="0"/>
        </a:p>
      </dsp:txBody>
      <dsp:txXfrm>
        <a:off x="126316" y="1563218"/>
        <a:ext cx="2867044" cy="895951"/>
      </dsp:txXfrm>
    </dsp:sp>
    <dsp:sp modelId="{A937C831-38FC-4CA7-89B3-C1E506D19547}">
      <dsp:nvSpPr>
        <dsp:cNvPr id="0" name=""/>
        <dsp:cNvSpPr/>
      </dsp:nvSpPr>
      <dsp:spPr>
        <a:xfrm>
          <a:off x="6856" y="1433803"/>
          <a:ext cx="627165" cy="940748"/>
        </a:xfrm>
        <a:prstGeom prst="rect">
          <a:avLst/>
        </a:prstGeom>
        <a:blipFill rotWithShape="1">
          <a:blip xmlns:r="http://schemas.openxmlformats.org/officeDocument/2006/relationships" r:embed="rId4"/>
          <a:srcRect/>
          <a:stretch>
            <a:fillRect l="-63000" r="-6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F84AA5-0DC1-40C8-BE04-ED7ECF9D3B30}">
      <dsp:nvSpPr>
        <dsp:cNvPr id="0" name=""/>
        <dsp:cNvSpPr/>
      </dsp:nvSpPr>
      <dsp:spPr>
        <a:xfrm>
          <a:off x="3238848" y="1563218"/>
          <a:ext cx="2867044" cy="895951"/>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6858" tIns="45720" rIns="45720" bIns="45720" numCol="1" spcCol="1270" anchor="ctr" anchorCtr="0">
          <a:noAutofit/>
        </a:bodyPr>
        <a:lstStyle/>
        <a:p>
          <a:pPr marL="0" lvl="0" indent="0" algn="l" defTabSz="533400">
            <a:lnSpc>
              <a:spcPct val="90000"/>
            </a:lnSpc>
            <a:spcBef>
              <a:spcPct val="0"/>
            </a:spcBef>
            <a:spcAft>
              <a:spcPct val="35000"/>
            </a:spcAft>
            <a:buFont typeface="Arial" panose="020B0604020202020204" pitchFamily="34" charset="0"/>
            <a:buNone/>
          </a:pPr>
          <a:r>
            <a:rPr lang="ar-DZ" sz="1200" kern="1200" dirty="0"/>
            <a:t>ضعف التمويل ونقص رأس المال المغامر للاستثمار.</a:t>
          </a:r>
          <a:endParaRPr lang="fr-FR" sz="1200" kern="1200" dirty="0"/>
        </a:p>
      </dsp:txBody>
      <dsp:txXfrm>
        <a:off x="3238848" y="1563218"/>
        <a:ext cx="2867044" cy="895951"/>
      </dsp:txXfrm>
    </dsp:sp>
    <dsp:sp modelId="{8C07D740-D31C-441C-AF12-2E7D4F17ABD6}">
      <dsp:nvSpPr>
        <dsp:cNvPr id="0" name=""/>
        <dsp:cNvSpPr/>
      </dsp:nvSpPr>
      <dsp:spPr>
        <a:xfrm>
          <a:off x="3119387" y="1433803"/>
          <a:ext cx="627165" cy="940748"/>
        </a:xfrm>
        <a:prstGeom prst="rect">
          <a:avLst/>
        </a:prstGeom>
        <a:blipFill rotWithShape="1">
          <a:blip xmlns:r="http://schemas.openxmlformats.org/officeDocument/2006/relationships" r:embed="rId5"/>
          <a:srcRect/>
          <a:stretch>
            <a:fillRect l="-84000" r="-8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68FF9B-9CB8-4B9B-A2F6-7CE87AA80D47}">
      <dsp:nvSpPr>
        <dsp:cNvPr id="0" name=""/>
        <dsp:cNvSpPr/>
      </dsp:nvSpPr>
      <dsp:spPr>
        <a:xfrm>
          <a:off x="6351379" y="1563218"/>
          <a:ext cx="2867044" cy="895951"/>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6858" tIns="45720" rIns="45720" bIns="45720" numCol="1" spcCol="1270" anchor="ctr" anchorCtr="0">
          <a:noAutofit/>
        </a:bodyPr>
        <a:lstStyle/>
        <a:p>
          <a:pPr marL="0" lvl="0" indent="0" algn="l" defTabSz="533400">
            <a:lnSpc>
              <a:spcPct val="90000"/>
            </a:lnSpc>
            <a:spcBef>
              <a:spcPct val="0"/>
            </a:spcBef>
            <a:spcAft>
              <a:spcPct val="35000"/>
            </a:spcAft>
            <a:buNone/>
          </a:pPr>
          <a:r>
            <a:rPr lang="ar-DZ" sz="1200" kern="1200"/>
            <a:t>التخلف التقني، وعدم مواكبة التطورات الحاصلة في بيئة الأعمال العالمية (الدفع الالكتروني، والتجارة الالكترونية</a:t>
          </a:r>
          <a:endParaRPr lang="fr-FR" sz="1200" kern="1200"/>
        </a:p>
      </dsp:txBody>
      <dsp:txXfrm>
        <a:off x="6351379" y="1563218"/>
        <a:ext cx="2867044" cy="895951"/>
      </dsp:txXfrm>
    </dsp:sp>
    <dsp:sp modelId="{E9ED5684-F2BC-42E5-BECE-721A7505D6D8}">
      <dsp:nvSpPr>
        <dsp:cNvPr id="0" name=""/>
        <dsp:cNvSpPr/>
      </dsp:nvSpPr>
      <dsp:spPr>
        <a:xfrm>
          <a:off x="6231919" y="1433803"/>
          <a:ext cx="627165" cy="940748"/>
        </a:xfrm>
        <a:prstGeom prst="rect">
          <a:avLst/>
        </a:prstGeom>
        <a:blipFill rotWithShape="1">
          <a:blip xmlns:r="http://schemas.openxmlformats.org/officeDocument/2006/relationships" r:embed="rId6"/>
          <a:srcRect/>
          <a:stretch>
            <a:fillRect l="-122000" r="-12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F5AC57-ED17-4D08-A8F9-35DB896FB543}">
      <dsp:nvSpPr>
        <dsp:cNvPr id="0" name=""/>
        <dsp:cNvSpPr/>
      </dsp:nvSpPr>
      <dsp:spPr>
        <a:xfrm>
          <a:off x="3238848" y="2691121"/>
          <a:ext cx="2867044" cy="895951"/>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6858" tIns="45720" rIns="45720" bIns="45720" numCol="1" spcCol="1270" anchor="ctr" anchorCtr="0">
          <a:noAutofit/>
        </a:bodyPr>
        <a:lstStyle/>
        <a:p>
          <a:pPr marL="0" lvl="0" indent="0" algn="l" defTabSz="533400">
            <a:lnSpc>
              <a:spcPct val="90000"/>
            </a:lnSpc>
            <a:spcBef>
              <a:spcPct val="0"/>
            </a:spcBef>
            <a:spcAft>
              <a:spcPct val="35000"/>
            </a:spcAft>
            <a:buNone/>
          </a:pPr>
          <a:r>
            <a:rPr lang="ar-DZ" sz="1200" kern="1200"/>
            <a:t>ضعف المورد البشري وعدم تأهيله، وافتقاره لخلفية كافية حول المقاولاتية خاصة فيما يتعلق بنقص الأفكار الإبداعية والمبتكرة</a:t>
          </a:r>
          <a:endParaRPr lang="fr-FR" sz="1200" kern="1200"/>
        </a:p>
      </dsp:txBody>
      <dsp:txXfrm>
        <a:off x="3238848" y="2691121"/>
        <a:ext cx="2867044" cy="895951"/>
      </dsp:txXfrm>
    </dsp:sp>
    <dsp:sp modelId="{E4B28404-F2B2-40FA-9219-2A7C0F7919D0}">
      <dsp:nvSpPr>
        <dsp:cNvPr id="0" name=""/>
        <dsp:cNvSpPr/>
      </dsp:nvSpPr>
      <dsp:spPr>
        <a:xfrm>
          <a:off x="3119387" y="2561706"/>
          <a:ext cx="627165" cy="940748"/>
        </a:xfrm>
        <a:prstGeom prst="rect">
          <a:avLst/>
        </a:prstGeom>
        <a:blipFill rotWithShape="1">
          <a:blip xmlns:r="http://schemas.openxmlformats.org/officeDocument/2006/relationships" r:embed="rId7"/>
          <a:srcRect/>
          <a:stretch>
            <a:fillRect l="-108000" r="-10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5F5FD-C41A-40D3-A6A7-EE9851BD9B53}">
      <dsp:nvSpPr>
        <dsp:cNvPr id="0" name=""/>
        <dsp:cNvSpPr/>
      </dsp:nvSpPr>
      <dsp:spPr>
        <a:xfrm>
          <a:off x="0" y="0"/>
          <a:ext cx="9235440" cy="122290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r" defTabSz="711200" rtl="1">
            <a:lnSpc>
              <a:spcPct val="90000"/>
            </a:lnSpc>
            <a:spcBef>
              <a:spcPct val="0"/>
            </a:spcBef>
            <a:spcAft>
              <a:spcPct val="35000"/>
            </a:spcAft>
            <a:buNone/>
          </a:pPr>
          <a:r>
            <a:rPr lang="ar-DZ" sz="1600" kern="1200" dirty="0"/>
            <a:t>في مجال التسميد</a:t>
          </a:r>
          <a:endParaRPr lang="fr-FR" sz="1600" kern="1200" dirty="0"/>
        </a:p>
        <a:p>
          <a:pPr marL="114300" lvl="1" indent="-114300" algn="r" defTabSz="533400" rtl="1">
            <a:lnSpc>
              <a:spcPct val="90000"/>
            </a:lnSpc>
            <a:spcBef>
              <a:spcPct val="0"/>
            </a:spcBef>
            <a:spcAft>
              <a:spcPct val="15000"/>
            </a:spcAft>
            <a:buChar char="•"/>
          </a:pPr>
          <a:r>
            <a:rPr lang="ar-DZ" sz="1200" kern="1200" dirty="0"/>
            <a:t>حاليا يوجد متعامل اقتصادي واحد يعمل في هذا المجال على مستوى ولاية البليدة. ويجري الآن استكمال ثلاث وحدات للتسميد العضوي في ثلاث ولايات: معسكر، سيدي بلعباس، ومستغانم</a:t>
          </a:r>
          <a:endParaRPr lang="fr-FR" sz="1200" kern="1200" dirty="0"/>
        </a:p>
        <a:p>
          <a:pPr marL="114300" lvl="1" indent="-114300" algn="r" defTabSz="533400" rtl="1">
            <a:lnSpc>
              <a:spcPct val="90000"/>
            </a:lnSpc>
            <a:spcBef>
              <a:spcPct val="0"/>
            </a:spcBef>
            <a:spcAft>
              <a:spcPct val="15000"/>
            </a:spcAft>
            <a:buFont typeface="Times New Roman" panose="02020603050405020304" pitchFamily="18" charset="0"/>
            <a:buChar char="-"/>
          </a:pPr>
          <a:r>
            <a:rPr lang="ar-DZ" sz="1200" kern="1200" dirty="0"/>
            <a:t>انتاج الأسمدة العضوية ( السماد) لتعديل وتحسين مردودية الأراضي الزراعية، وبالتالي خفض فاتورة الاستيراد.</a:t>
          </a:r>
          <a:endParaRPr lang="fr-FR" sz="1200" kern="1200" dirty="0"/>
        </a:p>
        <a:p>
          <a:pPr marL="114300" lvl="1" indent="-114300" algn="r" defTabSz="533400" rtl="1">
            <a:lnSpc>
              <a:spcPct val="90000"/>
            </a:lnSpc>
            <a:spcBef>
              <a:spcPct val="0"/>
            </a:spcBef>
            <a:spcAft>
              <a:spcPct val="15000"/>
            </a:spcAft>
            <a:buChar char="•"/>
          </a:pPr>
          <a:r>
            <a:rPr lang="ar-DZ" sz="1200" kern="1200" dirty="0"/>
            <a:t>خلق فرص عمل جديدة</a:t>
          </a:r>
          <a:endParaRPr lang="fr-FR" sz="1200" kern="1200" dirty="0"/>
        </a:p>
      </dsp:txBody>
      <dsp:txXfrm>
        <a:off x="1969378" y="0"/>
        <a:ext cx="7266061" cy="1222904"/>
      </dsp:txXfrm>
    </dsp:sp>
    <dsp:sp modelId="{AA1FFA6C-F81E-416E-AC32-F7AE316347D6}">
      <dsp:nvSpPr>
        <dsp:cNvPr id="0" name=""/>
        <dsp:cNvSpPr/>
      </dsp:nvSpPr>
      <dsp:spPr>
        <a:xfrm>
          <a:off x="122290" y="122290"/>
          <a:ext cx="1847088" cy="978323"/>
        </a:xfrm>
        <a:prstGeom prst="roundRect">
          <a:avLst>
            <a:gd name="adj" fmla="val 10000"/>
          </a:avLst>
        </a:prstGeom>
        <a:blipFill rotWithShape="1">
          <a:blip xmlns:r="http://schemas.openxmlformats.org/officeDocument/2006/relationships" r:embed="rId1"/>
          <a:srcRect/>
          <a:stretch>
            <a:fillRect t="-21000" b="-2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FDF4D7-90FB-4546-B6AF-95628E35F094}">
      <dsp:nvSpPr>
        <dsp:cNvPr id="0" name=""/>
        <dsp:cNvSpPr/>
      </dsp:nvSpPr>
      <dsp:spPr>
        <a:xfrm>
          <a:off x="0" y="1345194"/>
          <a:ext cx="9235440" cy="122290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r" defTabSz="711200" rtl="1">
            <a:lnSpc>
              <a:spcPct val="90000"/>
            </a:lnSpc>
            <a:spcBef>
              <a:spcPct val="0"/>
            </a:spcBef>
            <a:spcAft>
              <a:spcPct val="35000"/>
            </a:spcAft>
            <a:buNone/>
          </a:pPr>
          <a:r>
            <a:rPr lang="ar-DZ" sz="1600" kern="1200" dirty="0"/>
            <a:t>نفايات المعدات الكهربائية والالكترونية</a:t>
          </a:r>
          <a:endParaRPr lang="fr-FR" sz="1600" kern="1200" dirty="0"/>
        </a:p>
        <a:p>
          <a:pPr marL="114300" lvl="1" indent="-114300" algn="r" defTabSz="533400" rtl="1">
            <a:lnSpc>
              <a:spcPct val="90000"/>
            </a:lnSpc>
            <a:spcBef>
              <a:spcPct val="0"/>
            </a:spcBef>
            <a:spcAft>
              <a:spcPct val="15000"/>
            </a:spcAft>
            <a:buChar char="•"/>
          </a:pPr>
          <a:r>
            <a:rPr lang="ar-DZ" sz="1200" kern="1200" dirty="0"/>
            <a:t>في ضوء المؤشرات الاقتصادية الملائمة لأي استثمار في هذا المجال، فإن تبني سياسة التشجيع على المستوى المحلي لمروجي المشاريع المتعلقة بتحويل هذه النفايات إلى مواد أولية ومنتجات تامة الصنع سيكون أحد وسائل تكوين الثروة وتوفير مناصب الشغل</a:t>
          </a:r>
          <a:endParaRPr lang="fr-FR" sz="1200" kern="1200" dirty="0"/>
        </a:p>
      </dsp:txBody>
      <dsp:txXfrm>
        <a:off x="1969378" y="1345194"/>
        <a:ext cx="7266061" cy="1222904"/>
      </dsp:txXfrm>
    </dsp:sp>
    <dsp:sp modelId="{E63A7CEB-F286-4836-9C0E-1C423A5A767B}">
      <dsp:nvSpPr>
        <dsp:cNvPr id="0" name=""/>
        <dsp:cNvSpPr/>
      </dsp:nvSpPr>
      <dsp:spPr>
        <a:xfrm>
          <a:off x="122290" y="1467484"/>
          <a:ext cx="1847088" cy="978323"/>
        </a:xfrm>
        <a:prstGeom prst="roundRect">
          <a:avLst>
            <a:gd name="adj" fmla="val 10000"/>
          </a:avLst>
        </a:prstGeom>
        <a:blipFill rotWithShape="1">
          <a:blip xmlns:r="http://schemas.openxmlformats.org/officeDocument/2006/relationships" r:embed="rId2"/>
          <a:srcRect/>
          <a:stretch>
            <a:fillRect t="-6000" b="-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AF1616-8548-4969-A17B-6C712A28E4D4}">
      <dsp:nvSpPr>
        <dsp:cNvPr id="0" name=""/>
        <dsp:cNvSpPr/>
      </dsp:nvSpPr>
      <dsp:spPr>
        <a:xfrm>
          <a:off x="0" y="2690388"/>
          <a:ext cx="9235440" cy="122290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r" defTabSz="711200" rtl="1">
            <a:lnSpc>
              <a:spcPct val="90000"/>
            </a:lnSpc>
            <a:spcBef>
              <a:spcPct val="0"/>
            </a:spcBef>
            <a:spcAft>
              <a:spcPct val="35000"/>
            </a:spcAft>
            <a:buNone/>
          </a:pPr>
          <a:r>
            <a:rPr lang="ar-DZ" sz="1600" kern="1200" dirty="0"/>
            <a:t>النفايات الهامدة:</a:t>
          </a:r>
          <a:endParaRPr lang="fr-FR" sz="1600" kern="1200" dirty="0"/>
        </a:p>
        <a:p>
          <a:pPr marL="114300" lvl="1" indent="-114300" algn="r" defTabSz="533400" rtl="1">
            <a:lnSpc>
              <a:spcPct val="90000"/>
            </a:lnSpc>
            <a:spcBef>
              <a:spcPct val="0"/>
            </a:spcBef>
            <a:spcAft>
              <a:spcPct val="15000"/>
            </a:spcAft>
            <a:buChar char="•"/>
          </a:pPr>
          <a:r>
            <a:rPr lang="ar-DZ" sz="1200" kern="1200" dirty="0"/>
            <a:t>النفايات الهامدة شأنها شأن النفايات المنزلية تعتبر مصدرا ذا إمكانات اقتصادية كبيرة، من المتوقع أن يزداد معدل تثمين النفايات الهامدة بشكل ملحوظ بحلول عام 2035، حيث أنه من الممكن أن يصل تثمين نفايات البناء إلى 60٪ هذا ما صرحت به الاستراتيجية الوطنية </a:t>
          </a:r>
          <a:r>
            <a:rPr lang="ar-DZ" sz="1200" kern="1200" dirty="0" err="1"/>
            <a:t>لانتاج</a:t>
          </a:r>
          <a:r>
            <a:rPr lang="ar-DZ" sz="1200" kern="1200" dirty="0"/>
            <a:t> الأنقاض المعاد تدويرها. بع الفرز والسحق</a:t>
          </a:r>
          <a:endParaRPr lang="fr-FR" sz="1200" kern="1200" dirty="0"/>
        </a:p>
      </dsp:txBody>
      <dsp:txXfrm>
        <a:off x="1969378" y="2690388"/>
        <a:ext cx="7266061" cy="1222904"/>
      </dsp:txXfrm>
    </dsp:sp>
    <dsp:sp modelId="{3F1D568A-EEA9-45F4-AF7F-57566B3F3EE6}">
      <dsp:nvSpPr>
        <dsp:cNvPr id="0" name=""/>
        <dsp:cNvSpPr/>
      </dsp:nvSpPr>
      <dsp:spPr>
        <a:xfrm>
          <a:off x="122290" y="2812679"/>
          <a:ext cx="1847088" cy="978323"/>
        </a:xfrm>
        <a:prstGeom prst="roundRect">
          <a:avLst>
            <a:gd name="adj" fmla="val 10000"/>
          </a:avLst>
        </a:prstGeom>
        <a:blipFill rotWithShape="1">
          <a:blip xmlns:r="http://schemas.openxmlformats.org/officeDocument/2006/relationships" r:embed="rId3"/>
          <a:srcRect/>
          <a:stretch>
            <a:fillRect t="-15000" b="-1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AF9312F-884D-405E-81CB-F06CBBE86A1E}" type="datetimeFigureOut">
              <a:rPr lang="fr-FR" smtClean="0"/>
              <a:t>17/12/2024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6C1D222-D66C-4F0B-9505-AA2BB6A88CB9}" type="slidenum">
              <a:rPr lang="fr-FR" smtClean="0"/>
              <a:t>‹N°›</a:t>
            </a:fld>
            <a:endParaRPr lang="fr-FR"/>
          </a:p>
        </p:txBody>
      </p:sp>
    </p:spTree>
    <p:extLst>
      <p:ext uri="{BB962C8B-B14F-4D97-AF65-F5344CB8AC3E}">
        <p14:creationId xmlns:p14="http://schemas.microsoft.com/office/powerpoint/2010/main" val="414980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AF9312F-884D-405E-81CB-F06CBBE86A1E}" type="datetimeFigureOut">
              <a:rPr lang="fr-FR" smtClean="0"/>
              <a:t>17/12/2024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6C1D222-D66C-4F0B-9505-AA2BB6A88CB9}" type="slidenum">
              <a:rPr lang="fr-FR" smtClean="0"/>
              <a:t>‹N°›</a:t>
            </a:fld>
            <a:endParaRPr lang="fr-FR"/>
          </a:p>
        </p:txBody>
      </p:sp>
    </p:spTree>
    <p:extLst>
      <p:ext uri="{BB962C8B-B14F-4D97-AF65-F5344CB8AC3E}">
        <p14:creationId xmlns:p14="http://schemas.microsoft.com/office/powerpoint/2010/main" val="3831677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AF9312F-884D-405E-81CB-F06CBBE86A1E}" type="datetimeFigureOut">
              <a:rPr lang="fr-FR" smtClean="0"/>
              <a:t>17/12/2024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6C1D222-D66C-4F0B-9505-AA2BB6A88CB9}"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25060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AF9312F-884D-405E-81CB-F06CBBE86A1E}" type="datetimeFigureOut">
              <a:rPr lang="fr-FR" smtClean="0"/>
              <a:t>17/12/2024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6C1D222-D66C-4F0B-9505-AA2BB6A88CB9}" type="slidenum">
              <a:rPr lang="fr-FR" smtClean="0"/>
              <a:t>‹N°›</a:t>
            </a:fld>
            <a:endParaRPr lang="fr-FR"/>
          </a:p>
        </p:txBody>
      </p:sp>
    </p:spTree>
    <p:extLst>
      <p:ext uri="{BB962C8B-B14F-4D97-AF65-F5344CB8AC3E}">
        <p14:creationId xmlns:p14="http://schemas.microsoft.com/office/powerpoint/2010/main" val="3919277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AF9312F-884D-405E-81CB-F06CBBE86A1E}" type="datetimeFigureOut">
              <a:rPr lang="fr-FR" smtClean="0"/>
              <a:t>17/12/2024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6C1D222-D66C-4F0B-9505-AA2BB6A88CB9}"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8423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AF9312F-884D-405E-81CB-F06CBBE86A1E}" type="datetimeFigureOut">
              <a:rPr lang="fr-FR" smtClean="0"/>
              <a:t>17/12/2024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6C1D222-D66C-4F0B-9505-AA2BB6A88CB9}" type="slidenum">
              <a:rPr lang="fr-FR" smtClean="0"/>
              <a:t>‹N°›</a:t>
            </a:fld>
            <a:endParaRPr lang="fr-FR"/>
          </a:p>
        </p:txBody>
      </p:sp>
    </p:spTree>
    <p:extLst>
      <p:ext uri="{BB962C8B-B14F-4D97-AF65-F5344CB8AC3E}">
        <p14:creationId xmlns:p14="http://schemas.microsoft.com/office/powerpoint/2010/main" val="3211431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AF9312F-884D-405E-81CB-F06CBBE86A1E}" type="datetimeFigureOut">
              <a:rPr lang="fr-FR" smtClean="0"/>
              <a:t>17/12/2024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6C1D222-D66C-4F0B-9505-AA2BB6A88CB9}" type="slidenum">
              <a:rPr lang="fr-FR" smtClean="0"/>
              <a:t>‹N°›</a:t>
            </a:fld>
            <a:endParaRPr lang="fr-FR"/>
          </a:p>
        </p:txBody>
      </p:sp>
    </p:spTree>
    <p:extLst>
      <p:ext uri="{BB962C8B-B14F-4D97-AF65-F5344CB8AC3E}">
        <p14:creationId xmlns:p14="http://schemas.microsoft.com/office/powerpoint/2010/main" val="1581563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AF9312F-884D-405E-81CB-F06CBBE86A1E}" type="datetimeFigureOut">
              <a:rPr lang="fr-FR" smtClean="0"/>
              <a:t>17/12/2024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6C1D222-D66C-4F0B-9505-AA2BB6A88CB9}" type="slidenum">
              <a:rPr lang="fr-FR" smtClean="0"/>
              <a:t>‹N°›</a:t>
            </a:fld>
            <a:endParaRPr lang="fr-FR"/>
          </a:p>
        </p:txBody>
      </p:sp>
    </p:spTree>
    <p:extLst>
      <p:ext uri="{BB962C8B-B14F-4D97-AF65-F5344CB8AC3E}">
        <p14:creationId xmlns:p14="http://schemas.microsoft.com/office/powerpoint/2010/main" val="1409385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AF9312F-884D-405E-81CB-F06CBBE86A1E}" type="datetimeFigureOut">
              <a:rPr lang="fr-FR" smtClean="0"/>
              <a:t>17/12/2024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6C1D222-D66C-4F0B-9505-AA2BB6A88CB9}" type="slidenum">
              <a:rPr lang="fr-FR" smtClean="0"/>
              <a:t>‹N°›</a:t>
            </a:fld>
            <a:endParaRPr lang="fr-FR"/>
          </a:p>
        </p:txBody>
      </p:sp>
    </p:spTree>
    <p:extLst>
      <p:ext uri="{BB962C8B-B14F-4D97-AF65-F5344CB8AC3E}">
        <p14:creationId xmlns:p14="http://schemas.microsoft.com/office/powerpoint/2010/main" val="2848185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AF9312F-884D-405E-81CB-F06CBBE86A1E}" type="datetimeFigureOut">
              <a:rPr lang="fr-FR" smtClean="0"/>
              <a:t>17/12/2024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6C1D222-D66C-4F0B-9505-AA2BB6A88CB9}" type="slidenum">
              <a:rPr lang="fr-FR" smtClean="0"/>
              <a:t>‹N°›</a:t>
            </a:fld>
            <a:endParaRPr lang="fr-FR"/>
          </a:p>
        </p:txBody>
      </p:sp>
    </p:spTree>
    <p:extLst>
      <p:ext uri="{BB962C8B-B14F-4D97-AF65-F5344CB8AC3E}">
        <p14:creationId xmlns:p14="http://schemas.microsoft.com/office/powerpoint/2010/main" val="2014957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AF9312F-884D-405E-81CB-F06CBBE86A1E}" type="datetimeFigureOut">
              <a:rPr lang="fr-FR" smtClean="0"/>
              <a:t>17/12/2024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6C1D222-D66C-4F0B-9505-AA2BB6A88CB9}" type="slidenum">
              <a:rPr lang="fr-FR" smtClean="0"/>
              <a:t>‹N°›</a:t>
            </a:fld>
            <a:endParaRPr lang="fr-FR"/>
          </a:p>
        </p:txBody>
      </p:sp>
    </p:spTree>
    <p:extLst>
      <p:ext uri="{BB962C8B-B14F-4D97-AF65-F5344CB8AC3E}">
        <p14:creationId xmlns:p14="http://schemas.microsoft.com/office/powerpoint/2010/main" val="116562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AF9312F-884D-405E-81CB-F06CBBE86A1E}" type="datetimeFigureOut">
              <a:rPr lang="fr-FR" smtClean="0"/>
              <a:t>17/12/2024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6C1D222-D66C-4F0B-9505-AA2BB6A88CB9}" type="slidenum">
              <a:rPr lang="fr-FR" smtClean="0"/>
              <a:t>‹N°›</a:t>
            </a:fld>
            <a:endParaRPr lang="fr-FR"/>
          </a:p>
        </p:txBody>
      </p:sp>
    </p:spTree>
    <p:extLst>
      <p:ext uri="{BB962C8B-B14F-4D97-AF65-F5344CB8AC3E}">
        <p14:creationId xmlns:p14="http://schemas.microsoft.com/office/powerpoint/2010/main" val="536694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AF9312F-884D-405E-81CB-F06CBBE86A1E}" type="datetimeFigureOut">
              <a:rPr lang="fr-FR" smtClean="0"/>
              <a:t>17/12/2024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6C1D222-D66C-4F0B-9505-AA2BB6A88CB9}" type="slidenum">
              <a:rPr lang="fr-FR" smtClean="0"/>
              <a:t>‹N°›</a:t>
            </a:fld>
            <a:endParaRPr lang="fr-FR"/>
          </a:p>
        </p:txBody>
      </p:sp>
    </p:spTree>
    <p:extLst>
      <p:ext uri="{BB962C8B-B14F-4D97-AF65-F5344CB8AC3E}">
        <p14:creationId xmlns:p14="http://schemas.microsoft.com/office/powerpoint/2010/main" val="3145251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F9312F-884D-405E-81CB-F06CBBE86A1E}" type="datetimeFigureOut">
              <a:rPr lang="fr-FR" smtClean="0"/>
              <a:t>17/12/2024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6C1D222-D66C-4F0B-9505-AA2BB6A88CB9}" type="slidenum">
              <a:rPr lang="fr-FR" smtClean="0"/>
              <a:t>‹N°›</a:t>
            </a:fld>
            <a:endParaRPr lang="fr-FR"/>
          </a:p>
        </p:txBody>
      </p:sp>
    </p:spTree>
    <p:extLst>
      <p:ext uri="{BB962C8B-B14F-4D97-AF65-F5344CB8AC3E}">
        <p14:creationId xmlns:p14="http://schemas.microsoft.com/office/powerpoint/2010/main" val="1123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AF9312F-884D-405E-81CB-F06CBBE86A1E}" type="datetimeFigureOut">
              <a:rPr lang="fr-FR" smtClean="0"/>
              <a:t>17/12/2024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6C1D222-D66C-4F0B-9505-AA2BB6A88CB9}" type="slidenum">
              <a:rPr lang="fr-FR" smtClean="0"/>
              <a:t>‹N°›</a:t>
            </a:fld>
            <a:endParaRPr lang="fr-FR"/>
          </a:p>
        </p:txBody>
      </p:sp>
    </p:spTree>
    <p:extLst>
      <p:ext uri="{BB962C8B-B14F-4D97-AF65-F5344CB8AC3E}">
        <p14:creationId xmlns:p14="http://schemas.microsoft.com/office/powerpoint/2010/main" val="2515494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AF9312F-884D-405E-81CB-F06CBBE86A1E}" type="datetimeFigureOut">
              <a:rPr lang="fr-FR" smtClean="0"/>
              <a:t>17/12/2024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6C1D222-D66C-4F0B-9505-AA2BB6A88CB9}" type="slidenum">
              <a:rPr lang="fr-FR" smtClean="0"/>
              <a:t>‹N°›</a:t>
            </a:fld>
            <a:endParaRPr lang="fr-FR"/>
          </a:p>
        </p:txBody>
      </p:sp>
    </p:spTree>
    <p:extLst>
      <p:ext uri="{BB962C8B-B14F-4D97-AF65-F5344CB8AC3E}">
        <p14:creationId xmlns:p14="http://schemas.microsoft.com/office/powerpoint/2010/main" val="1937837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F9312F-884D-405E-81CB-F06CBBE86A1E}" type="datetimeFigureOut">
              <a:rPr lang="fr-FR" smtClean="0"/>
              <a:t>17/12/2024</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6C1D222-D66C-4F0B-9505-AA2BB6A88CB9}" type="slidenum">
              <a:rPr lang="fr-FR" smtClean="0"/>
              <a:t>‹N°›</a:t>
            </a:fld>
            <a:endParaRPr lang="fr-FR"/>
          </a:p>
        </p:txBody>
      </p:sp>
    </p:spTree>
    <p:extLst>
      <p:ext uri="{BB962C8B-B14F-4D97-AF65-F5344CB8AC3E}">
        <p14:creationId xmlns:p14="http://schemas.microsoft.com/office/powerpoint/2010/main" val="912568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58355" y="115910"/>
            <a:ext cx="4584879" cy="2677656"/>
          </a:xfrm>
          <a:prstGeom prst="rect">
            <a:avLst/>
          </a:prstGeom>
          <a:noFill/>
        </p:spPr>
        <p:txBody>
          <a:bodyPr wrap="square" rtlCol="0">
            <a:spAutoFit/>
          </a:bodyPr>
          <a:lstStyle/>
          <a:p>
            <a:pPr algn="ctr"/>
            <a:r>
              <a:rPr lang="ar-DZ" sz="2400" b="1" dirty="0">
                <a:latin typeface="Arabic Typesetting" panose="03020402040406030203" pitchFamily="66" charset="-78"/>
                <a:cs typeface="Arabic Typesetting" panose="03020402040406030203" pitchFamily="66" charset="-78"/>
              </a:rPr>
              <a:t>الجمهورية الجزائرية الديمقراطية الشعبية</a:t>
            </a:r>
          </a:p>
          <a:p>
            <a:pPr algn="ctr"/>
            <a:r>
              <a:rPr lang="ar-DZ" sz="2400" b="1" dirty="0">
                <a:latin typeface="Arabic Typesetting" panose="03020402040406030203" pitchFamily="66" charset="-78"/>
                <a:cs typeface="Arabic Typesetting" panose="03020402040406030203" pitchFamily="66" charset="-78"/>
              </a:rPr>
              <a:t>وزارة التعليم العالي والبحث العلمي</a:t>
            </a:r>
          </a:p>
          <a:p>
            <a:pPr algn="ctr"/>
            <a:r>
              <a:rPr lang="ar-DZ" sz="2400" b="1" dirty="0">
                <a:latin typeface="Arabic Typesetting" panose="03020402040406030203" pitchFamily="66" charset="-78"/>
                <a:cs typeface="Arabic Typesetting" panose="03020402040406030203" pitchFamily="66" charset="-78"/>
              </a:rPr>
              <a:t>جامعة باجي مختار عنابة</a:t>
            </a:r>
          </a:p>
          <a:p>
            <a:pPr algn="ctr"/>
            <a:r>
              <a:rPr lang="ar-DZ" sz="2400" b="1" dirty="0">
                <a:latin typeface="Arabic Typesetting" panose="03020402040406030203" pitchFamily="66" charset="-78"/>
                <a:cs typeface="Arabic Typesetting" panose="03020402040406030203" pitchFamily="66" charset="-78"/>
              </a:rPr>
              <a:t>كلية العلوم الاقتصادية والتجارية وعلوم التسيير</a:t>
            </a:r>
          </a:p>
          <a:p>
            <a:pPr algn="ctr"/>
            <a:r>
              <a:rPr lang="ar-DZ" sz="2400" b="1" dirty="0">
                <a:latin typeface="Arabic Typesetting" panose="03020402040406030203" pitchFamily="66" charset="-78"/>
                <a:cs typeface="Arabic Typesetting" panose="03020402040406030203" pitchFamily="66" charset="-78"/>
              </a:rPr>
              <a:t>سنة ثانية </a:t>
            </a:r>
            <a:r>
              <a:rPr lang="ar-DZ" sz="2400" b="1" dirty="0" err="1">
                <a:latin typeface="Arabic Typesetting" panose="03020402040406030203" pitchFamily="66" charset="-78"/>
                <a:cs typeface="Arabic Typesetting" panose="03020402040406030203" pitchFamily="66" charset="-78"/>
              </a:rPr>
              <a:t>ماستير</a:t>
            </a:r>
            <a:r>
              <a:rPr lang="ar-DZ" sz="2400" b="1" dirty="0">
                <a:latin typeface="Arabic Typesetting" panose="03020402040406030203" pitchFamily="66" charset="-78"/>
                <a:cs typeface="Arabic Typesetting" panose="03020402040406030203" pitchFamily="66" charset="-78"/>
              </a:rPr>
              <a:t> اقتصاد وتسيير المؤسسات</a:t>
            </a:r>
          </a:p>
          <a:p>
            <a:pPr algn="ctr"/>
            <a:endParaRPr lang="ar-DZ" sz="2400" b="1" dirty="0">
              <a:latin typeface="Arabic Typesetting" panose="03020402040406030203" pitchFamily="66" charset="-78"/>
              <a:cs typeface="Arabic Typesetting" panose="03020402040406030203" pitchFamily="66" charset="-78"/>
            </a:endParaRPr>
          </a:p>
          <a:p>
            <a:pPr algn="ctr"/>
            <a:endParaRPr lang="fr-FR" sz="2400" b="1" dirty="0">
              <a:latin typeface="Arabic Typesetting" panose="03020402040406030203" pitchFamily="66" charset="-78"/>
              <a:cs typeface="Arabic Typesetting" panose="03020402040406030203" pitchFamily="66" charset="-78"/>
            </a:endParaRPr>
          </a:p>
        </p:txBody>
      </p:sp>
      <p:sp>
        <p:nvSpPr>
          <p:cNvPr id="7" name="ZoneTexte 6"/>
          <p:cNvSpPr txBox="1"/>
          <p:nvPr/>
        </p:nvSpPr>
        <p:spPr>
          <a:xfrm>
            <a:off x="1500924" y="5134308"/>
            <a:ext cx="2427132" cy="369332"/>
          </a:xfrm>
          <a:prstGeom prst="rect">
            <a:avLst/>
          </a:prstGeom>
          <a:noFill/>
        </p:spPr>
        <p:txBody>
          <a:bodyPr wrap="square" rtlCol="0">
            <a:spAutoFit/>
          </a:bodyPr>
          <a:lstStyle/>
          <a:p>
            <a:r>
              <a:rPr lang="ar-DZ" b="1" dirty="0">
                <a:solidFill>
                  <a:schemeClr val="bg1"/>
                </a:solidFill>
              </a:rPr>
              <a:t>الأستاذة: عفيف هناء</a:t>
            </a:r>
            <a:endParaRPr lang="fr-FR" b="1" dirty="0">
              <a:solidFill>
                <a:schemeClr val="bg1"/>
              </a:solidFill>
            </a:endParaRPr>
          </a:p>
        </p:txBody>
      </p:sp>
      <p:pic>
        <p:nvPicPr>
          <p:cNvPr id="9" name="Image 8">
            <a:extLst>
              <a:ext uri="{FF2B5EF4-FFF2-40B4-BE49-F238E27FC236}">
                <a16:creationId xmlns:a16="http://schemas.microsoft.com/office/drawing/2014/main" id="{6E0A9E79-3A9D-349B-E782-3BBE95A04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4950" y="247650"/>
            <a:ext cx="1838326" cy="1633659"/>
          </a:xfrm>
          <a:prstGeom prst="rect">
            <a:avLst/>
          </a:prstGeom>
        </p:spPr>
      </p:pic>
      <p:pic>
        <p:nvPicPr>
          <p:cNvPr id="11" name="Image 10">
            <a:extLst>
              <a:ext uri="{FF2B5EF4-FFF2-40B4-BE49-F238E27FC236}">
                <a16:creationId xmlns:a16="http://schemas.microsoft.com/office/drawing/2014/main" id="{E6A706C3-3BCB-AF8C-96F6-ECB4F591EF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925" y="247650"/>
            <a:ext cx="1809750" cy="1633659"/>
          </a:xfrm>
          <a:prstGeom prst="rect">
            <a:avLst/>
          </a:prstGeom>
        </p:spPr>
      </p:pic>
      <p:sp>
        <p:nvSpPr>
          <p:cNvPr id="12" name="ZoneTexte 11">
            <a:extLst>
              <a:ext uri="{FF2B5EF4-FFF2-40B4-BE49-F238E27FC236}">
                <a16:creationId xmlns:a16="http://schemas.microsoft.com/office/drawing/2014/main" id="{5D49DBF7-961A-129E-955D-D252E25D7D71}"/>
              </a:ext>
            </a:extLst>
          </p:cNvPr>
          <p:cNvSpPr txBox="1"/>
          <p:nvPr/>
        </p:nvSpPr>
        <p:spPr>
          <a:xfrm>
            <a:off x="8362950" y="4318455"/>
            <a:ext cx="3595370" cy="1384995"/>
          </a:xfrm>
          <a:prstGeom prst="rect">
            <a:avLst/>
          </a:prstGeom>
          <a:noFill/>
        </p:spPr>
        <p:txBody>
          <a:bodyPr wrap="square" rtlCol="0">
            <a:spAutoFit/>
          </a:bodyPr>
          <a:lstStyle/>
          <a:p>
            <a:pPr algn="r" rtl="1"/>
            <a:r>
              <a:rPr lang="ar-DZ" sz="2800" b="1" dirty="0"/>
              <a:t>اعداد الطلبة   </a:t>
            </a:r>
          </a:p>
          <a:p>
            <a:pPr algn="r" rtl="1"/>
            <a:r>
              <a:rPr lang="ar-DZ" sz="2800" b="1" dirty="0"/>
              <a:t>         بومنجل سمير</a:t>
            </a:r>
          </a:p>
          <a:p>
            <a:pPr algn="r" rtl="1"/>
            <a:r>
              <a:rPr lang="ar-DZ" sz="2800" b="1" dirty="0"/>
              <a:t>         فكرون سمية</a:t>
            </a:r>
            <a:endParaRPr lang="fr-FR" sz="2800" b="1" dirty="0"/>
          </a:p>
        </p:txBody>
      </p:sp>
      <p:sp>
        <p:nvSpPr>
          <p:cNvPr id="13" name="ZoneTexte 12">
            <a:extLst>
              <a:ext uri="{FF2B5EF4-FFF2-40B4-BE49-F238E27FC236}">
                <a16:creationId xmlns:a16="http://schemas.microsoft.com/office/drawing/2014/main" id="{26F439A7-6263-EA0A-2864-22136CAB17BC}"/>
              </a:ext>
            </a:extLst>
          </p:cNvPr>
          <p:cNvSpPr txBox="1"/>
          <p:nvPr/>
        </p:nvSpPr>
        <p:spPr>
          <a:xfrm>
            <a:off x="1353037" y="4270804"/>
            <a:ext cx="3810635" cy="954107"/>
          </a:xfrm>
          <a:prstGeom prst="rect">
            <a:avLst/>
          </a:prstGeom>
          <a:noFill/>
        </p:spPr>
        <p:txBody>
          <a:bodyPr wrap="square" rtlCol="0">
            <a:spAutoFit/>
          </a:bodyPr>
          <a:lstStyle/>
          <a:p>
            <a:pPr algn="r" rtl="1"/>
            <a:r>
              <a:rPr lang="ar-DZ" sz="2800" b="1" dirty="0"/>
              <a:t>تحت اشراف الأستاذة</a:t>
            </a:r>
          </a:p>
          <a:p>
            <a:pPr algn="r" rtl="1"/>
            <a:r>
              <a:rPr lang="ar-DZ" sz="2800" b="1" dirty="0"/>
              <a:t>           بدير لامية</a:t>
            </a:r>
            <a:endParaRPr lang="fr-FR" sz="2800" b="1" dirty="0"/>
          </a:p>
        </p:txBody>
      </p:sp>
      <p:sp>
        <p:nvSpPr>
          <p:cNvPr id="14" name="ZoneTexte 13">
            <a:extLst>
              <a:ext uri="{FF2B5EF4-FFF2-40B4-BE49-F238E27FC236}">
                <a16:creationId xmlns:a16="http://schemas.microsoft.com/office/drawing/2014/main" id="{4B721BCE-9D51-BEF9-24F2-83DFA75CB9FC}"/>
              </a:ext>
            </a:extLst>
          </p:cNvPr>
          <p:cNvSpPr txBox="1"/>
          <p:nvPr/>
        </p:nvSpPr>
        <p:spPr>
          <a:xfrm>
            <a:off x="4152900" y="5676900"/>
            <a:ext cx="4210050" cy="523220"/>
          </a:xfrm>
          <a:prstGeom prst="rect">
            <a:avLst/>
          </a:prstGeom>
          <a:noFill/>
        </p:spPr>
        <p:txBody>
          <a:bodyPr wrap="square" rtlCol="0">
            <a:spAutoFit/>
          </a:bodyPr>
          <a:lstStyle/>
          <a:p>
            <a:pPr algn="ctr" rtl="1"/>
            <a:r>
              <a:rPr lang="ar-DZ" sz="2800" b="1" dirty="0"/>
              <a:t>السنة الجامعية 2024 ــ  2025</a:t>
            </a:r>
            <a:endParaRPr lang="fr-FR" sz="2800" b="1" dirty="0"/>
          </a:p>
        </p:txBody>
      </p:sp>
      <p:sp>
        <p:nvSpPr>
          <p:cNvPr id="15" name="Rectangle 14">
            <a:extLst>
              <a:ext uri="{FF2B5EF4-FFF2-40B4-BE49-F238E27FC236}">
                <a16:creationId xmlns:a16="http://schemas.microsoft.com/office/drawing/2014/main" id="{BEA0FFC5-153D-14EF-DEE2-3D9BAB2877DE}"/>
              </a:ext>
            </a:extLst>
          </p:cNvPr>
          <p:cNvSpPr/>
          <p:nvPr/>
        </p:nvSpPr>
        <p:spPr>
          <a:xfrm>
            <a:off x="2314834" y="2070202"/>
            <a:ext cx="8536046" cy="1938992"/>
          </a:xfrm>
          <a:prstGeom prst="rect">
            <a:avLst/>
          </a:prstGeom>
          <a:noFill/>
        </p:spPr>
        <p:txBody>
          <a:bodyPr wrap="square" lIns="91440" tIns="45720" rIns="91440" bIns="45720">
            <a:spAutoFit/>
          </a:bodyPr>
          <a:lstStyle/>
          <a:p>
            <a:pPr algn="ctr"/>
            <a:r>
              <a:rPr lang="ar-DZ"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بحث حول</a:t>
            </a:r>
          </a:p>
          <a:p>
            <a:pPr algn="ctr"/>
            <a:r>
              <a:rPr lang="ar-DZ" sz="4000" b="1" dirty="0">
                <a:ln w="9525">
                  <a:solidFill>
                    <a:schemeClr val="bg1"/>
                  </a:solidFill>
                  <a:prstDash val="solid"/>
                </a:ln>
                <a:effectLst>
                  <a:outerShdw blurRad="12700" dist="38100" dir="2700000" algn="tl" rotWithShape="0">
                    <a:schemeClr val="bg1">
                      <a:lumMod val="50000"/>
                    </a:schemeClr>
                  </a:outerShdw>
                </a:effectLst>
              </a:rPr>
              <a:t>دور المؤسسات الناشئة في تحقيق التنمية المستدامة في الجزائر</a:t>
            </a:r>
            <a:endParaRPr lang="fr-FR"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2234869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27F797-F2A3-A003-507C-210C84C37284}"/>
              </a:ext>
            </a:extLst>
          </p:cNvPr>
          <p:cNvSpPr>
            <a:spLocks noGrp="1"/>
          </p:cNvSpPr>
          <p:nvPr>
            <p:ph type="title"/>
          </p:nvPr>
        </p:nvSpPr>
        <p:spPr>
          <a:xfrm>
            <a:off x="677334" y="609600"/>
            <a:ext cx="8596668" cy="478221"/>
          </a:xfrm>
        </p:spPr>
        <p:txBody>
          <a:bodyPr>
            <a:normAutofit fontScale="90000"/>
          </a:bodyPr>
          <a:lstStyle/>
          <a:p>
            <a:pPr algn="r" rtl="1"/>
            <a:r>
              <a:rPr lang="ar-DZ" sz="2800" dirty="0"/>
              <a:t>المبحث الثالث: الإطار القانوني للمؤسسات الناشئة</a:t>
            </a:r>
            <a:endParaRPr lang="fr-FR" sz="2800" dirty="0"/>
          </a:p>
        </p:txBody>
      </p:sp>
      <p:pic>
        <p:nvPicPr>
          <p:cNvPr id="9" name="Espace réservé du contenu 8">
            <a:extLst>
              <a:ext uri="{FF2B5EF4-FFF2-40B4-BE49-F238E27FC236}">
                <a16:creationId xmlns:a16="http://schemas.microsoft.com/office/drawing/2014/main" id="{51E8A1AE-48B0-D2C4-E7F8-6BFAEE27D8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1091" y="4400550"/>
            <a:ext cx="5474891" cy="1847850"/>
          </a:xfrm>
        </p:spPr>
      </p:pic>
      <p:sp>
        <p:nvSpPr>
          <p:cNvPr id="4" name="Ellipse 3">
            <a:extLst>
              <a:ext uri="{FF2B5EF4-FFF2-40B4-BE49-F238E27FC236}">
                <a16:creationId xmlns:a16="http://schemas.microsoft.com/office/drawing/2014/main" id="{200FAD34-E44F-C5BD-1AA6-343CCB322563}"/>
              </a:ext>
            </a:extLst>
          </p:cNvPr>
          <p:cNvSpPr/>
          <p:nvPr/>
        </p:nvSpPr>
        <p:spPr>
          <a:xfrm>
            <a:off x="6585982" y="1765738"/>
            <a:ext cx="2688020" cy="109570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just" rtl="1">
              <a:lnSpc>
                <a:spcPct val="115000"/>
              </a:lnSpc>
              <a:spcAft>
                <a:spcPts val="1000"/>
              </a:spcAft>
            </a:pPr>
            <a:r>
              <a:rPr lang="ar-DZ" sz="1800" b="1" dirty="0">
                <a:effectLst/>
                <a:latin typeface="Calibri" panose="020F0502020204030204" pitchFamily="34" charset="0"/>
                <a:ea typeface="Calibri" panose="020F0502020204030204" pitchFamily="34" charset="0"/>
                <a:cs typeface="Sakkal Majalla" panose="02000000000000000000" pitchFamily="2" charset="-78"/>
              </a:rPr>
              <a:t>في ظل القانون التوجيهي للبحث العلمي و التطور التكنولوجي </a:t>
            </a:r>
            <a:r>
              <a:rPr lang="fr-FR" sz="1800" b="1" dirty="0">
                <a:effectLst/>
                <a:latin typeface="Sakkal Majalla" panose="02000000000000000000" pitchFamily="2" charset="-78"/>
                <a:ea typeface="Calibri" panose="020F0502020204030204" pitchFamily="34" charset="0"/>
                <a:cs typeface="Arial" panose="020B0604020202020204" pitchFamily="34" charset="0"/>
              </a:rPr>
              <a:t>15-21</a:t>
            </a:r>
            <a:r>
              <a:rPr lang="ar-DZ" sz="1800" b="1" dirty="0">
                <a:effectLst/>
                <a:latin typeface="Calibri" panose="020F0502020204030204" pitchFamily="34" charset="0"/>
                <a:ea typeface="Calibri" panose="020F0502020204030204" pitchFamily="34" charset="0"/>
                <a:cs typeface="Sakkal Majalla" panose="02000000000000000000" pitchFamily="2" charset="-78"/>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Ellipse 4">
            <a:extLst>
              <a:ext uri="{FF2B5EF4-FFF2-40B4-BE49-F238E27FC236}">
                <a16:creationId xmlns:a16="http://schemas.microsoft.com/office/drawing/2014/main" id="{7226B8A1-7150-A3BB-EBCB-031AC8CCB065}"/>
              </a:ext>
            </a:extLst>
          </p:cNvPr>
          <p:cNvSpPr/>
          <p:nvPr/>
        </p:nvSpPr>
        <p:spPr>
          <a:xfrm>
            <a:off x="6567715" y="3421119"/>
            <a:ext cx="2688020" cy="115088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just" rtl="1">
              <a:lnSpc>
                <a:spcPct val="115000"/>
              </a:lnSpc>
              <a:spcAft>
                <a:spcPts val="1000"/>
              </a:spcAft>
            </a:pPr>
            <a:r>
              <a:rPr lang="ar-DZ" sz="1800" b="1" dirty="0">
                <a:effectLst/>
                <a:latin typeface="Calibri" panose="020F0502020204030204" pitchFamily="34" charset="0"/>
                <a:ea typeface="Calibri" panose="020F0502020204030204" pitchFamily="34" charset="0"/>
                <a:cs typeface="Sakkal Majalla" panose="02000000000000000000" pitchFamily="2" charset="-78"/>
              </a:rPr>
              <a:t>القانون التوجيهي لتطوير المؤسسات الصغيرة والمتوسطة </a:t>
            </a:r>
            <a:r>
              <a:rPr lang="fr-FR" sz="1800" b="1" dirty="0">
                <a:effectLst/>
                <a:latin typeface="Sakkal Majalla" panose="02000000000000000000" pitchFamily="2" charset="-78"/>
                <a:ea typeface="Calibri" panose="020F0502020204030204" pitchFamily="34" charset="0"/>
                <a:cs typeface="Arial" panose="020B0604020202020204" pitchFamily="34" charset="0"/>
              </a:rPr>
              <a:t>02-17</a:t>
            </a:r>
            <a:r>
              <a:rPr lang="ar-DZ" sz="1800" b="1" dirty="0">
                <a:effectLst/>
                <a:latin typeface="Calibri" panose="020F0502020204030204" pitchFamily="34" charset="0"/>
                <a:ea typeface="Calibri" panose="020F0502020204030204" pitchFamily="34" charset="0"/>
                <a:cs typeface="Sakkal Majalla" panose="02000000000000000000" pitchFamily="2" charset="-78"/>
              </a:rPr>
              <a:t>:</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Organigramme : Alternative 6">
            <a:extLst>
              <a:ext uri="{FF2B5EF4-FFF2-40B4-BE49-F238E27FC236}">
                <a16:creationId xmlns:a16="http://schemas.microsoft.com/office/drawing/2014/main" id="{1BE18AC6-6FAC-E5A5-21CF-1EB9485C3604}"/>
              </a:ext>
            </a:extLst>
          </p:cNvPr>
          <p:cNvSpPr/>
          <p:nvPr/>
        </p:nvSpPr>
        <p:spPr>
          <a:xfrm>
            <a:off x="1269124" y="1615966"/>
            <a:ext cx="5298591" cy="1347951"/>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rtl="1">
              <a:lnSpc>
                <a:spcPct val="115000"/>
              </a:lnSpc>
              <a:spcAft>
                <a:spcPts val="1000"/>
              </a:spcAft>
            </a:pPr>
            <a:r>
              <a:rPr lang="ar-DZ" sz="1800" dirty="0">
                <a:effectLst/>
                <a:latin typeface="Calibri" panose="020F0502020204030204" pitchFamily="34" charset="0"/>
                <a:ea typeface="Calibri" panose="020F0502020204030204" pitchFamily="34" charset="0"/>
                <a:cs typeface="Sakkal Majalla" panose="02000000000000000000" pitchFamily="2" charset="-78"/>
              </a:rPr>
              <a:t>عرفت المادة </a:t>
            </a:r>
            <a:r>
              <a:rPr lang="fr-FR" sz="1800" dirty="0">
                <a:effectLst/>
                <a:latin typeface="Sakkal Majalla" panose="02000000000000000000" pitchFamily="2" charset="-78"/>
                <a:ea typeface="Calibri" panose="020F0502020204030204" pitchFamily="34" charset="0"/>
                <a:cs typeface="Arial" panose="020B0604020202020204" pitchFamily="34" charset="0"/>
              </a:rPr>
              <a:t>06</a:t>
            </a:r>
            <a:r>
              <a:rPr lang="ar-DZ" sz="1800" dirty="0">
                <a:effectLst/>
                <a:latin typeface="Calibri" panose="020F0502020204030204" pitchFamily="34" charset="0"/>
                <a:ea typeface="Calibri" panose="020F0502020204030204" pitchFamily="34" charset="0"/>
                <a:cs typeface="Sakkal Majalla" panose="02000000000000000000" pitchFamily="2" charset="-78"/>
              </a:rPr>
              <a:t> من هذا القانون المؤسسة الناشئة على أنها " تعني المؤسسة التي تتكفل بتجسيد مشاريع البحث الأساس أو التطبيقي أو تلك التي تقوم بأنشطة البحث و التطوير"</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Organigramme : Alternative 7">
            <a:extLst>
              <a:ext uri="{FF2B5EF4-FFF2-40B4-BE49-F238E27FC236}">
                <a16:creationId xmlns:a16="http://schemas.microsoft.com/office/drawing/2014/main" id="{2E42F932-5AE3-9039-2F16-C6164AE422CC}"/>
              </a:ext>
            </a:extLst>
          </p:cNvPr>
          <p:cNvSpPr/>
          <p:nvPr/>
        </p:nvSpPr>
        <p:spPr>
          <a:xfrm>
            <a:off x="1269123" y="3302878"/>
            <a:ext cx="5298591" cy="1245474"/>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0" anchor="ctr"/>
          <a:lstStyle/>
          <a:p>
            <a:pPr algn="just" rtl="1">
              <a:lnSpc>
                <a:spcPct val="115000"/>
              </a:lnSpc>
              <a:spcAft>
                <a:spcPts val="1000"/>
              </a:spcAft>
            </a:pPr>
            <a:r>
              <a:rPr lang="ar-DZ" sz="1400" dirty="0">
                <a:effectLst/>
                <a:latin typeface="Calibri" panose="020F0502020204030204" pitchFamily="34" charset="0"/>
                <a:ea typeface="Calibri" panose="020F0502020204030204" pitchFamily="34" charset="0"/>
                <a:cs typeface="Sakkal Majalla" panose="02000000000000000000" pitchFamily="2" charset="-78"/>
              </a:rPr>
              <a:t>أشارت أحكام هذا القانون إلى المؤسسات الناشئة كقطاع واعد يجب تطويره و ترقيته و هو ما جاء في المادة </a:t>
            </a:r>
            <a:r>
              <a:rPr lang="fr-FR" sz="1400" dirty="0">
                <a:effectLst/>
                <a:latin typeface="Sakkal Majalla" panose="02000000000000000000" pitchFamily="2" charset="-78"/>
                <a:ea typeface="Calibri" panose="020F0502020204030204" pitchFamily="34" charset="0"/>
                <a:cs typeface="Arial" panose="020B0604020202020204" pitchFamily="34" charset="0"/>
              </a:rPr>
              <a:t>12 </a:t>
            </a:r>
            <a:r>
              <a:rPr lang="ar-DZ" sz="1400" dirty="0">
                <a:effectLst/>
                <a:latin typeface="Calibri" panose="020F0502020204030204" pitchFamily="34" charset="0"/>
                <a:ea typeface="Calibri" panose="020F0502020204030204" pitchFamily="34" charset="0"/>
                <a:cs typeface="Sakkal Majalla" panose="02000000000000000000" pitchFamily="2" charset="-78"/>
              </a:rPr>
              <a:t> التي تنص على " ... و ترقية المؤسسات الناشئة في إطار المشاريع المبتكرة"</a:t>
            </a:r>
            <a:endParaRPr lang="fr-FR" sz="14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DZ" sz="1400" dirty="0">
                <a:effectLst/>
                <a:latin typeface="Calibri" panose="020F0502020204030204" pitchFamily="34" charset="0"/>
                <a:ea typeface="Calibri" panose="020F0502020204030204" pitchFamily="34" charset="0"/>
                <a:cs typeface="Sakkal Majalla" panose="02000000000000000000" pitchFamily="2" charset="-78"/>
              </a:rPr>
              <a:t>كما نصت المادة </a:t>
            </a:r>
            <a:r>
              <a:rPr lang="fr-FR" sz="1400" dirty="0">
                <a:effectLst/>
                <a:latin typeface="Sakkal Majalla" panose="02000000000000000000" pitchFamily="2" charset="-78"/>
                <a:ea typeface="Calibri" panose="020F0502020204030204" pitchFamily="34" charset="0"/>
                <a:cs typeface="Arial" panose="020B0604020202020204" pitchFamily="34" charset="0"/>
              </a:rPr>
              <a:t>21</a:t>
            </a:r>
            <a:r>
              <a:rPr lang="ar-DZ" sz="1400" dirty="0">
                <a:effectLst/>
                <a:latin typeface="Calibri" panose="020F0502020204030204" pitchFamily="34" charset="0"/>
                <a:ea typeface="Calibri" panose="020F0502020204030204" pitchFamily="34" charset="0"/>
                <a:cs typeface="Sakkal Majalla" panose="02000000000000000000" pitchFamily="2" charset="-78"/>
              </a:rPr>
              <a:t> من نفس القانون على صناديق القروض و صناديق الإقلاع كطرق و آليات تمويل المؤسسات الناشئة و </a:t>
            </a:r>
            <a:r>
              <a:rPr lang="ar-DZ" sz="1800" dirty="0">
                <a:effectLst/>
                <a:latin typeface="Calibri" panose="020F0502020204030204" pitchFamily="34" charset="0"/>
                <a:ea typeface="Calibri" panose="020F0502020204030204" pitchFamily="34" charset="0"/>
                <a:cs typeface="Sakkal Majalla" panose="02000000000000000000" pitchFamily="2" charset="-78"/>
              </a:rPr>
              <a:t>الصغيرة و المتوسطة.</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9305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61457-DF9C-02FB-D854-96A33CA5ACDD}"/>
            </a:ext>
          </a:extLst>
        </p:cNvPr>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0211BDD4-E4A7-0A63-B374-ED55166829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691" y="4368033"/>
            <a:ext cx="4578509" cy="1299845"/>
          </a:xfrm>
        </p:spPr>
      </p:pic>
      <p:sp>
        <p:nvSpPr>
          <p:cNvPr id="6" name="Ellipse 5">
            <a:extLst>
              <a:ext uri="{FF2B5EF4-FFF2-40B4-BE49-F238E27FC236}">
                <a16:creationId xmlns:a16="http://schemas.microsoft.com/office/drawing/2014/main" id="{858F1E32-89FB-07F1-813B-6573183F7E56}"/>
              </a:ext>
            </a:extLst>
          </p:cNvPr>
          <p:cNvSpPr/>
          <p:nvPr/>
        </p:nvSpPr>
        <p:spPr>
          <a:xfrm>
            <a:off x="6483505" y="1388504"/>
            <a:ext cx="2640725" cy="102475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DZ" sz="1800" b="1" dirty="0">
                <a:effectLst/>
                <a:ea typeface="Calibri" panose="020F0502020204030204" pitchFamily="34" charset="0"/>
                <a:cs typeface="Sakkal Majalla" panose="02000000000000000000" pitchFamily="2" charset="-78"/>
              </a:rPr>
              <a:t>في ظل القانون </a:t>
            </a:r>
            <a:r>
              <a:rPr lang="fr-FR" sz="1800" b="1" dirty="0">
                <a:effectLst/>
                <a:latin typeface="Sakkal Majalla" panose="02000000000000000000" pitchFamily="2" charset="-78"/>
                <a:ea typeface="Calibri" panose="020F0502020204030204" pitchFamily="34" charset="0"/>
              </a:rPr>
              <a:t>14-19</a:t>
            </a:r>
            <a:r>
              <a:rPr lang="ar-DZ" sz="1800" b="1" dirty="0">
                <a:effectLst/>
                <a:latin typeface="Sakkal Majalla" panose="02000000000000000000" pitchFamily="2" charset="-78"/>
                <a:ea typeface="Calibri" panose="020F0502020204030204" pitchFamily="34" charset="0"/>
              </a:rPr>
              <a:t> </a:t>
            </a:r>
            <a:r>
              <a:rPr lang="ar-DZ" sz="1800" b="1" dirty="0">
                <a:effectLst/>
                <a:latin typeface="Sakkal Majalla" panose="02000000000000000000" pitchFamily="2" charset="-78"/>
                <a:ea typeface="Calibri" panose="020F0502020204030204" pitchFamily="34" charset="0"/>
                <a:cs typeface="Sakkal Majalla" panose="02000000000000000000" pitchFamily="2" charset="-78"/>
              </a:rPr>
              <a:t>المتضمن قانون المالية لسنة </a:t>
            </a:r>
            <a:r>
              <a:rPr lang="fr-FR" sz="1800" b="1" dirty="0">
                <a:effectLst/>
                <a:latin typeface="Sakkal Majalla" panose="02000000000000000000" pitchFamily="2" charset="-78"/>
                <a:ea typeface="Calibri" panose="020F0502020204030204" pitchFamily="34" charset="0"/>
              </a:rPr>
              <a:t>2020</a:t>
            </a:r>
            <a:r>
              <a:rPr lang="ar-DZ" sz="1800" b="1" dirty="0">
                <a:effectLst/>
                <a:latin typeface="Sakkal Majalla" panose="02000000000000000000" pitchFamily="2" charset="-78"/>
                <a:ea typeface="Calibri" panose="020F0502020204030204" pitchFamily="34" charset="0"/>
              </a:rPr>
              <a:t>:</a:t>
            </a:r>
            <a:endParaRPr lang="fr-FR" dirty="0"/>
          </a:p>
        </p:txBody>
      </p:sp>
      <p:sp>
        <p:nvSpPr>
          <p:cNvPr id="9" name="Organigramme : Alternative 8">
            <a:extLst>
              <a:ext uri="{FF2B5EF4-FFF2-40B4-BE49-F238E27FC236}">
                <a16:creationId xmlns:a16="http://schemas.microsoft.com/office/drawing/2014/main" id="{4C025690-1AA2-7B58-C062-9E3CE336CA62}"/>
              </a:ext>
            </a:extLst>
          </p:cNvPr>
          <p:cNvSpPr/>
          <p:nvPr/>
        </p:nvSpPr>
        <p:spPr>
          <a:xfrm>
            <a:off x="1095703" y="1190122"/>
            <a:ext cx="5387802" cy="1421524"/>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0" anchor="ctr"/>
          <a:lstStyle/>
          <a:p>
            <a:pPr algn="just" rtl="1">
              <a:lnSpc>
                <a:spcPct val="115000"/>
              </a:lnSpc>
              <a:spcAft>
                <a:spcPts val="1000"/>
              </a:spcAft>
            </a:pPr>
            <a:r>
              <a:rPr lang="ar-DZ" sz="1800" dirty="0">
                <a:effectLst/>
                <a:latin typeface="Calibri" panose="020F0502020204030204" pitchFamily="34" charset="0"/>
                <a:ea typeface="Calibri" panose="020F0502020204030204" pitchFamily="34" charset="0"/>
                <a:cs typeface="Sakkal Majalla" panose="02000000000000000000" pitchFamily="2" charset="-78"/>
              </a:rPr>
              <a:t> </a:t>
            </a:r>
            <a:r>
              <a:rPr lang="ar-DZ" sz="1400" dirty="0">
                <a:effectLst/>
                <a:latin typeface="Calibri" panose="020F0502020204030204" pitchFamily="34" charset="0"/>
                <a:ea typeface="Calibri" panose="020F0502020204030204" pitchFamily="34" charset="0"/>
                <a:cs typeface="Sakkal Majalla" panose="02000000000000000000" pitchFamily="2" charset="-78"/>
              </a:rPr>
              <a:t>المادة </a:t>
            </a:r>
            <a:r>
              <a:rPr lang="fr-FR" sz="1400" dirty="0">
                <a:effectLst/>
                <a:latin typeface="Sakkal Majalla" panose="02000000000000000000" pitchFamily="2" charset="-78"/>
                <a:ea typeface="Calibri" panose="020F0502020204030204" pitchFamily="34" charset="0"/>
                <a:cs typeface="Arial" panose="020B0604020202020204" pitchFamily="34" charset="0"/>
              </a:rPr>
              <a:t>61</a:t>
            </a:r>
            <a:r>
              <a:rPr lang="ar-DZ" sz="1400" dirty="0">
                <a:effectLst/>
                <a:latin typeface="Calibri" panose="020F0502020204030204" pitchFamily="34" charset="0"/>
                <a:ea typeface="Calibri" panose="020F0502020204030204" pitchFamily="34" charset="0"/>
                <a:cs typeface="Sakkal Majalla" panose="02000000000000000000" pitchFamily="2" charset="-78"/>
              </a:rPr>
              <a:t> منه  جاء فيها " تعفى الشركات الناشئة من الضريبة على أرباح الشركات و الرسم على القيمة المضافة بالنسبة للمعاملات التجارية ..." </a:t>
            </a:r>
            <a:endParaRPr lang="fr-FR" sz="14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DZ" sz="1400" dirty="0">
                <a:effectLst/>
                <a:latin typeface="Sakkal Majalla" panose="02000000000000000000" pitchFamily="2" charset="-78"/>
                <a:ea typeface="Calibri" panose="020F0502020204030204" pitchFamily="34" charset="0"/>
                <a:cs typeface="Sakkal Majalla" panose="02000000000000000000" pitchFamily="2" charset="-78"/>
              </a:rPr>
              <a:t>كما نصت المادة </a:t>
            </a:r>
            <a:r>
              <a:rPr lang="fr-FR" sz="1400" dirty="0">
                <a:effectLst/>
                <a:latin typeface="Sakkal Majalla" panose="02000000000000000000" pitchFamily="2" charset="-78"/>
                <a:ea typeface="Calibri" panose="020F0502020204030204" pitchFamily="34" charset="0"/>
                <a:cs typeface="Sakkal Majalla" panose="02000000000000000000" pitchFamily="2" charset="-78"/>
              </a:rPr>
              <a:t>131 </a:t>
            </a:r>
            <a:r>
              <a:rPr lang="ar-DZ" sz="1400" dirty="0">
                <a:effectLst/>
                <a:latin typeface="Sakkal Majalla" panose="02000000000000000000" pitchFamily="2" charset="-78"/>
                <a:ea typeface="Calibri" panose="020F0502020204030204" pitchFamily="34" charset="0"/>
                <a:cs typeface="Sakkal Majalla" panose="02000000000000000000" pitchFamily="2" charset="-78"/>
              </a:rPr>
              <a:t>من قانون المالية لسنة </a:t>
            </a:r>
            <a:r>
              <a:rPr lang="fr-FR" sz="1400" dirty="0">
                <a:effectLst/>
                <a:latin typeface="Sakkal Majalla" panose="02000000000000000000" pitchFamily="2" charset="-78"/>
                <a:ea typeface="Calibri" panose="020F0502020204030204" pitchFamily="34" charset="0"/>
                <a:cs typeface="Sakkal Majalla" panose="02000000000000000000" pitchFamily="2" charset="-78"/>
              </a:rPr>
              <a:t>2020</a:t>
            </a:r>
            <a:r>
              <a:rPr lang="ar-DZ" sz="1400" dirty="0">
                <a:effectLst/>
                <a:latin typeface="Sakkal Majalla" panose="02000000000000000000" pitchFamily="2" charset="-78"/>
                <a:ea typeface="Calibri" panose="020F0502020204030204" pitchFamily="34" charset="0"/>
                <a:cs typeface="Sakkal Majalla" panose="02000000000000000000" pitchFamily="2" charset="-78"/>
              </a:rPr>
              <a:t> على أنه " ينشأ حساب تخصيص خاص في الخزينة عنوانه صندوق دعم و تطوير المنظومة </a:t>
            </a:r>
            <a:r>
              <a:rPr lang="ar-DZ" sz="1400" dirty="0" err="1">
                <a:effectLst/>
                <a:latin typeface="Sakkal Majalla" panose="02000000000000000000" pitchFamily="2" charset="-78"/>
                <a:ea typeface="Calibri" panose="020F0502020204030204" pitchFamily="34" charset="0"/>
                <a:cs typeface="Sakkal Majalla" panose="02000000000000000000" pitchFamily="2" charset="-78"/>
              </a:rPr>
              <a:t>الإقتصادية</a:t>
            </a:r>
            <a:r>
              <a:rPr lang="ar-DZ" sz="1400" dirty="0">
                <a:effectLst/>
                <a:latin typeface="Sakkal Majalla" panose="02000000000000000000" pitchFamily="2" charset="-78"/>
                <a:ea typeface="Calibri" panose="020F0502020204030204" pitchFamily="34" charset="0"/>
                <a:cs typeface="Sakkal Majalla" panose="02000000000000000000" pitchFamily="2" charset="-78"/>
              </a:rPr>
              <a:t> للمؤسسات الناشئة</a:t>
            </a:r>
            <a:endParaRPr lang="fr-FR" sz="1400" dirty="0">
              <a:latin typeface="Sakkal Majalla" panose="02000000000000000000" pitchFamily="2" charset="-78"/>
              <a:cs typeface="Sakkal Majalla" panose="02000000000000000000" pitchFamily="2" charset="-78"/>
            </a:endParaRPr>
          </a:p>
        </p:txBody>
      </p:sp>
      <p:sp>
        <p:nvSpPr>
          <p:cNvPr id="10" name="Ellipse 9">
            <a:extLst>
              <a:ext uri="{FF2B5EF4-FFF2-40B4-BE49-F238E27FC236}">
                <a16:creationId xmlns:a16="http://schemas.microsoft.com/office/drawing/2014/main" id="{121BA476-1CA6-83FF-0C8A-846C867F0F53}"/>
              </a:ext>
            </a:extLst>
          </p:cNvPr>
          <p:cNvSpPr/>
          <p:nvPr/>
        </p:nvSpPr>
        <p:spPr>
          <a:xfrm>
            <a:off x="6715495" y="3070006"/>
            <a:ext cx="2486948" cy="117453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just" rtl="1">
              <a:lnSpc>
                <a:spcPct val="115000"/>
              </a:lnSpc>
              <a:spcAft>
                <a:spcPts val="1000"/>
              </a:spcAft>
            </a:pPr>
            <a:r>
              <a:rPr lang="ar-DZ" sz="1800" b="1" dirty="0">
                <a:effectLst/>
                <a:latin typeface="Calibri" panose="020F0502020204030204" pitchFamily="34" charset="0"/>
                <a:ea typeface="Calibri" panose="020F0502020204030204" pitchFamily="34" charset="0"/>
                <a:cs typeface="Sakkal Majalla" panose="02000000000000000000" pitchFamily="2" charset="-78"/>
              </a:rPr>
              <a:t>في ظل المرسوم التنفيذي </a:t>
            </a:r>
            <a:r>
              <a:rPr lang="fr-FR" sz="1800" b="1" dirty="0">
                <a:effectLst/>
                <a:latin typeface="Sakkal Majalla" panose="02000000000000000000" pitchFamily="2" charset="-78"/>
                <a:ea typeface="Calibri" panose="020F0502020204030204" pitchFamily="34" charset="0"/>
                <a:cs typeface="Arial" panose="020B0604020202020204" pitchFamily="34" charset="0"/>
              </a:rPr>
              <a:t>254-20</a:t>
            </a:r>
            <a:r>
              <a:rPr lang="ar-DZ" sz="1800" b="1" dirty="0">
                <a:effectLst/>
                <a:latin typeface="Calibri" panose="020F0502020204030204" pitchFamily="34" charset="0"/>
                <a:ea typeface="Calibri" panose="020F0502020204030204" pitchFamily="34" charset="0"/>
                <a:cs typeface="Sakkal Majalla" panose="02000000000000000000" pitchFamily="2" charset="-78"/>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Organigramme : Alternative 10">
            <a:extLst>
              <a:ext uri="{FF2B5EF4-FFF2-40B4-BE49-F238E27FC236}">
                <a16:creationId xmlns:a16="http://schemas.microsoft.com/office/drawing/2014/main" id="{FFF898D4-A8ED-7849-3B91-805DD02B37E4}"/>
              </a:ext>
            </a:extLst>
          </p:cNvPr>
          <p:cNvSpPr/>
          <p:nvPr/>
        </p:nvSpPr>
        <p:spPr>
          <a:xfrm>
            <a:off x="1095703" y="2946509"/>
            <a:ext cx="5608645" cy="1421524"/>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0" anchor="ctr"/>
          <a:lstStyle/>
          <a:p>
            <a:pPr algn="just" rtl="1">
              <a:spcAft>
                <a:spcPts val="1000"/>
              </a:spcAft>
            </a:pPr>
            <a:r>
              <a:rPr lang="ar-DZ" sz="1800" dirty="0">
                <a:effectLst/>
                <a:ea typeface="Calibri" panose="020F0502020204030204" pitchFamily="34" charset="0"/>
                <a:cs typeface="Sakkal Majalla" panose="02000000000000000000" pitchFamily="2" charset="-78"/>
              </a:rPr>
              <a:t>المتضمن إنشاء لجنة وطنية لمنح علامة "مؤسسة ناشئة" و "مشروع مبتكر" و "حاضنة أعمال" و تحديد مهامها و تشكيلتها و سيرها، تم </a:t>
            </a:r>
            <a:r>
              <a:rPr lang="ar-DZ" sz="1800" dirty="0" err="1">
                <a:effectLst/>
                <a:ea typeface="Calibri" panose="020F0502020204030204" pitchFamily="34" charset="0"/>
                <a:cs typeface="Sakkal Majalla" panose="02000000000000000000" pitchFamily="2" charset="-78"/>
              </a:rPr>
              <a:t>إستحداث</a:t>
            </a:r>
            <a:r>
              <a:rPr lang="ar-DZ" sz="1800" dirty="0">
                <a:effectLst/>
                <a:ea typeface="Calibri" panose="020F0502020204030204" pitchFamily="34" charset="0"/>
                <a:cs typeface="Sakkal Majalla" panose="02000000000000000000" pitchFamily="2" charset="-78"/>
              </a:rPr>
              <a:t> هذه اللجنة بهدف المساهمة في تشخيص المشاريع المبتكرة و تطويرها و المشاركة في تر </a:t>
            </a:r>
            <a:r>
              <a:rPr lang="ar-DZ" sz="1800" dirty="0" err="1">
                <a:effectLst/>
                <a:ea typeface="Calibri" panose="020F0502020204030204" pitchFamily="34" charset="0"/>
                <a:cs typeface="Sakkal Majalla" panose="02000000000000000000" pitchFamily="2" charset="-78"/>
              </a:rPr>
              <a:t>قية</a:t>
            </a:r>
            <a:r>
              <a:rPr lang="ar-DZ" sz="1800" dirty="0">
                <a:effectLst/>
                <a:ea typeface="Calibri" panose="020F0502020204030204" pitchFamily="34" charset="0"/>
                <a:cs typeface="Sakkal Majalla" panose="02000000000000000000" pitchFamily="2" charset="-78"/>
              </a:rPr>
              <a:t> النظم البيئية للمؤسسات الناشئة </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09068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26B432-ED93-041B-CDC9-F9DFEE10B926}"/>
              </a:ext>
            </a:extLst>
          </p:cNvPr>
          <p:cNvSpPr>
            <a:spLocks noGrp="1"/>
          </p:cNvSpPr>
          <p:nvPr>
            <p:ph type="title"/>
          </p:nvPr>
        </p:nvSpPr>
        <p:spPr>
          <a:xfrm>
            <a:off x="677334" y="609600"/>
            <a:ext cx="8596668" cy="974834"/>
          </a:xfrm>
        </p:spPr>
        <p:txBody>
          <a:bodyPr>
            <a:normAutofit/>
          </a:bodyPr>
          <a:lstStyle/>
          <a:p>
            <a:pPr algn="r" rtl="1"/>
            <a:r>
              <a:rPr lang="ar-DZ" sz="2800" dirty="0"/>
              <a:t>المبحث الرابع: مجال نشاط المؤسسات الناشئة في الاقتصاد الدائري</a:t>
            </a:r>
            <a:endParaRPr lang="fr-FR" sz="2800" dirty="0"/>
          </a:p>
        </p:txBody>
      </p:sp>
      <p:graphicFrame>
        <p:nvGraphicFramePr>
          <p:cNvPr id="4" name="Espace réservé du contenu 3">
            <a:extLst>
              <a:ext uri="{FF2B5EF4-FFF2-40B4-BE49-F238E27FC236}">
                <a16:creationId xmlns:a16="http://schemas.microsoft.com/office/drawing/2014/main" id="{7FE2177F-D372-3817-9B8F-BF61D039855C}"/>
              </a:ext>
            </a:extLst>
          </p:cNvPr>
          <p:cNvGraphicFramePr>
            <a:graphicFrameLocks noGrp="1"/>
          </p:cNvGraphicFramePr>
          <p:nvPr>
            <p:ph idx="1"/>
            <p:extLst>
              <p:ext uri="{D42A27DB-BD31-4B8C-83A1-F6EECF244321}">
                <p14:modId xmlns:p14="http://schemas.microsoft.com/office/powerpoint/2010/main" val="1920545955"/>
              </p:ext>
            </p:extLst>
          </p:nvPr>
        </p:nvGraphicFramePr>
        <p:xfrm>
          <a:off x="677863" y="1891862"/>
          <a:ext cx="8596312" cy="4150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543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8AD6C16-81D1-C56F-2C37-DBC89865E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760" y="3642578"/>
            <a:ext cx="7091680" cy="2473742"/>
          </a:xfrm>
          <a:prstGeom prst="rect">
            <a:avLst/>
          </a:prstGeom>
        </p:spPr>
      </p:pic>
      <p:sp>
        <p:nvSpPr>
          <p:cNvPr id="2" name="Rectangle 1">
            <a:extLst>
              <a:ext uri="{FF2B5EF4-FFF2-40B4-BE49-F238E27FC236}">
                <a16:creationId xmlns:a16="http://schemas.microsoft.com/office/drawing/2014/main" id="{B89B1AD8-3C38-7DE8-994F-F27B3B34085B}"/>
              </a:ext>
            </a:extLst>
          </p:cNvPr>
          <p:cNvSpPr/>
          <p:nvPr/>
        </p:nvSpPr>
        <p:spPr>
          <a:xfrm>
            <a:off x="1134610" y="1057255"/>
            <a:ext cx="8662949" cy="2585323"/>
          </a:xfrm>
          <a:prstGeom prst="rect">
            <a:avLst/>
          </a:prstGeom>
          <a:noFill/>
        </p:spPr>
        <p:txBody>
          <a:bodyPr wrap="none" lIns="91440" tIns="45720" rIns="91440" bIns="45720">
            <a:spAutoFit/>
          </a:bodyPr>
          <a:lstStyle/>
          <a:p>
            <a:pPr algn="ctr"/>
            <a:r>
              <a:rPr lang="ar-DZ" sz="5400" b="0" cap="none" spc="0" dirty="0">
                <a:ln w="0"/>
                <a:solidFill>
                  <a:schemeClr val="accent1"/>
                </a:solidFill>
                <a:effectLst>
                  <a:outerShdw blurRad="38100" dist="25400" dir="5400000" algn="ctr" rotWithShape="0">
                    <a:srgbClr val="6E747A">
                      <a:alpha val="43000"/>
                    </a:srgbClr>
                  </a:outerShdw>
                </a:effectLst>
              </a:rPr>
              <a:t>المبحث الثاني</a:t>
            </a:r>
          </a:p>
          <a:p>
            <a:pPr algn="ctr"/>
            <a:r>
              <a:rPr lang="ar-DZ" sz="5400" dirty="0">
                <a:ln w="0"/>
                <a:solidFill>
                  <a:schemeClr val="accent1"/>
                </a:solidFill>
                <a:effectLst>
                  <a:outerShdw blurRad="38100" dist="25400" dir="5400000" algn="ctr" rotWithShape="0">
                    <a:srgbClr val="6E747A">
                      <a:alpha val="43000"/>
                    </a:srgbClr>
                  </a:outerShdw>
                </a:effectLst>
              </a:rPr>
              <a:t>المؤسسات الناشئة وتحقيق </a:t>
            </a:r>
          </a:p>
          <a:p>
            <a:pPr algn="ctr"/>
            <a:r>
              <a:rPr lang="ar-DZ" sz="5400" b="0" cap="none" spc="0" dirty="0">
                <a:ln w="0"/>
                <a:solidFill>
                  <a:schemeClr val="accent1"/>
                </a:solidFill>
                <a:effectLst>
                  <a:outerShdw blurRad="38100" dist="25400" dir="5400000" algn="ctr" rotWithShape="0">
                    <a:srgbClr val="6E747A">
                      <a:alpha val="43000"/>
                    </a:srgbClr>
                  </a:outerShdw>
                </a:effectLst>
              </a:rPr>
              <a:t>التنمية المستدامة في الجزائر</a:t>
            </a:r>
            <a:endParaRPr lang="fr-FR"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681607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5C74A29-CF00-210E-753A-5AB18E8FF0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2072640"/>
            <a:ext cx="8497146" cy="3728720"/>
          </a:xfrm>
          <a:prstGeom prst="rect">
            <a:avLst/>
          </a:prstGeom>
        </p:spPr>
      </p:pic>
      <p:sp>
        <p:nvSpPr>
          <p:cNvPr id="2" name="Titre 1">
            <a:extLst>
              <a:ext uri="{FF2B5EF4-FFF2-40B4-BE49-F238E27FC236}">
                <a16:creationId xmlns:a16="http://schemas.microsoft.com/office/drawing/2014/main" id="{FACA3E13-8878-8787-262A-DAD624653D26}"/>
              </a:ext>
            </a:extLst>
          </p:cNvPr>
          <p:cNvSpPr>
            <a:spLocks noGrp="1"/>
          </p:cNvSpPr>
          <p:nvPr>
            <p:ph type="title"/>
          </p:nvPr>
        </p:nvSpPr>
        <p:spPr>
          <a:xfrm>
            <a:off x="677334" y="609600"/>
            <a:ext cx="8596668" cy="1046480"/>
          </a:xfrm>
        </p:spPr>
        <p:txBody>
          <a:bodyPr>
            <a:normAutofit/>
          </a:bodyPr>
          <a:lstStyle/>
          <a:p>
            <a:pPr marL="228600" algn="ctr" rtl="1">
              <a:lnSpc>
                <a:spcPct val="115000"/>
              </a:lnSpc>
              <a:spcAft>
                <a:spcPts val="1000"/>
              </a:spcAft>
            </a:pPr>
            <a:r>
              <a:rPr lang="ar-DZ" sz="2800" b="1" dirty="0">
                <a:effectLst/>
                <a:latin typeface="Calibri" panose="020F0502020204030204" pitchFamily="34" charset="0"/>
                <a:ea typeface="Calibri" panose="020F0502020204030204" pitchFamily="34" charset="0"/>
                <a:cs typeface="Arial" panose="020B0604020202020204" pitchFamily="34" charset="0"/>
              </a:rPr>
              <a:t>المطلب الأول: دور المؤسسات الناشئة في تحقيق التنمية المستدامة في الجزائر</a:t>
            </a:r>
            <a:endParaRPr lang="fr-FR"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5A8BA4D9-6DE0-CA81-2A10-79AD9D9D3E3A}"/>
              </a:ext>
            </a:extLst>
          </p:cNvPr>
          <p:cNvSpPr>
            <a:spLocks noGrp="1"/>
          </p:cNvSpPr>
          <p:nvPr>
            <p:ph idx="1"/>
          </p:nvPr>
        </p:nvSpPr>
        <p:spPr/>
        <p:txBody>
          <a:bodyPr/>
          <a:lstStyle/>
          <a:p>
            <a:pPr algn="justLow" rtl="1"/>
            <a:r>
              <a:rPr lang="ar-DZ" sz="2800" dirty="0">
                <a:effectLst/>
                <a:latin typeface="Calibri" panose="020F0502020204030204" pitchFamily="34" charset="0"/>
                <a:ea typeface="Calibri" panose="020F0502020204030204" pitchFamily="34" charset="0"/>
                <a:cs typeface="Arial" panose="020B0604020202020204" pitchFamily="34" charset="0"/>
              </a:rPr>
              <a:t>لا ريب أن العمليات التي تقوم بها أي مؤسسة بما في ذلك مؤسسة ناشئة ينتج عنها آثار خارجية كثيرا ما كانت تتسبب في احداث مشاكل واختلالات بيئية، لذلك توجب الاهتمام بمفهوم التنمية الاقتصادية التي تأخد بعين الاعتبار القيود البيئية والاجتماعية (التنمية المستدامة).</a:t>
            </a:r>
            <a:endParaRPr lang="fr-FR" sz="28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fr-FR" dirty="0"/>
          </a:p>
        </p:txBody>
      </p:sp>
    </p:spTree>
    <p:extLst>
      <p:ext uri="{BB962C8B-B14F-4D97-AF65-F5344CB8AC3E}">
        <p14:creationId xmlns:p14="http://schemas.microsoft.com/office/powerpoint/2010/main" val="1795680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B46D184-185E-F5E6-C45C-E41A7ABE6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600" y="1188720"/>
            <a:ext cx="6664960" cy="4267200"/>
          </a:xfrm>
          <a:prstGeom prst="rect">
            <a:avLst/>
          </a:prstGeom>
        </p:spPr>
      </p:pic>
    </p:spTree>
    <p:extLst>
      <p:ext uri="{BB962C8B-B14F-4D97-AF65-F5344CB8AC3E}">
        <p14:creationId xmlns:p14="http://schemas.microsoft.com/office/powerpoint/2010/main" val="1946469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0E827FCA-E945-F68A-703F-A9DE33E95492}"/>
              </a:ext>
            </a:extLst>
          </p:cNvPr>
          <p:cNvGraphicFramePr/>
          <p:nvPr>
            <p:extLst>
              <p:ext uri="{D42A27DB-BD31-4B8C-83A1-F6EECF244321}">
                <p14:modId xmlns:p14="http://schemas.microsoft.com/office/powerpoint/2010/main" val="84146882"/>
              </p:ext>
            </p:extLst>
          </p:nvPr>
        </p:nvGraphicFramePr>
        <p:xfrm>
          <a:off x="1239520" y="335280"/>
          <a:ext cx="8128000" cy="5803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2927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EF8DCF-C569-775C-DB56-E3F5710359EE}"/>
              </a:ext>
            </a:extLst>
          </p:cNvPr>
          <p:cNvSpPr>
            <a:spLocks noGrp="1"/>
          </p:cNvSpPr>
          <p:nvPr>
            <p:ph type="title"/>
          </p:nvPr>
        </p:nvSpPr>
        <p:spPr>
          <a:xfrm>
            <a:off x="677334" y="609600"/>
            <a:ext cx="8596668" cy="883920"/>
          </a:xfrm>
        </p:spPr>
        <p:txBody>
          <a:bodyPr>
            <a:normAutofit fontScale="90000"/>
          </a:bodyPr>
          <a:lstStyle/>
          <a:p>
            <a:pPr algn="r" rtl="1"/>
            <a:r>
              <a:rPr lang="ar-DZ" sz="2800" b="1" dirty="0">
                <a:latin typeface="Arial" panose="020B0604020202020204" pitchFamily="34" charset="0"/>
                <a:cs typeface="Arial" panose="020B0604020202020204" pitchFamily="34" charset="0"/>
              </a:rPr>
              <a:t>المطلب الثاني</a:t>
            </a:r>
            <a:r>
              <a:rPr lang="ar-DZ" sz="2800" dirty="0"/>
              <a:t>: </a:t>
            </a:r>
            <a:r>
              <a:rPr lang="ar-DZ" sz="2800" b="1" kern="0" dirty="0">
                <a:effectLst/>
                <a:latin typeface="Calibri" panose="020F0502020204030204" pitchFamily="34" charset="0"/>
                <a:ea typeface="Calibri" panose="020F0502020204030204" pitchFamily="34" charset="0"/>
                <a:cs typeface="Arial" panose="020B0604020202020204" pitchFamily="34" charset="0"/>
              </a:rPr>
              <a:t>مساعي الجزائر لإنجاح دور المؤسسة الناشئة في التنمية المستدامة</a:t>
            </a:r>
            <a:endParaRPr lang="fr-FR" sz="2800" b="1" dirty="0"/>
          </a:p>
        </p:txBody>
      </p:sp>
      <p:sp>
        <p:nvSpPr>
          <p:cNvPr id="3" name="Espace réservé du contenu 2">
            <a:extLst>
              <a:ext uri="{FF2B5EF4-FFF2-40B4-BE49-F238E27FC236}">
                <a16:creationId xmlns:a16="http://schemas.microsoft.com/office/drawing/2014/main" id="{63D94E8F-BFD5-A26A-3319-4F31AAE687E6}"/>
              </a:ext>
            </a:extLst>
          </p:cNvPr>
          <p:cNvSpPr>
            <a:spLocks noGrp="1"/>
          </p:cNvSpPr>
          <p:nvPr>
            <p:ph idx="1"/>
          </p:nvPr>
        </p:nvSpPr>
        <p:spPr>
          <a:xfrm>
            <a:off x="677334" y="1493521"/>
            <a:ext cx="8596668" cy="4547842"/>
          </a:xfrm>
        </p:spPr>
        <p:txBody>
          <a:bodyPr>
            <a:normAutofit fontScale="92500"/>
          </a:bodyPr>
          <a:lstStyle/>
          <a:p>
            <a:pPr algn="justLow" rtl="1">
              <a:lnSpc>
                <a:spcPct val="115000"/>
              </a:lnSpc>
              <a:spcAft>
                <a:spcPts val="1000"/>
              </a:spcAft>
            </a:pPr>
            <a:r>
              <a:rPr lang="ar-DZ" sz="1800" dirty="0">
                <a:effectLst/>
                <a:latin typeface="Calibri" panose="020F0502020204030204" pitchFamily="34" charset="0"/>
                <a:ea typeface="Calibri" panose="020F0502020204030204" pitchFamily="34" charset="0"/>
                <a:cs typeface="Arial" panose="020B0604020202020204" pitchFamily="34" charset="0"/>
              </a:rPr>
              <a:t>تعمل السلطات العامة في الآونة الأخيرة على دعم المؤسسات الاقتصادية التي تحترم المعايير البيئية في استثمارها، فمن الضروري خلق ثروة خضراء تماشيا مع مفهوم النظام الأخضر، والمؤسسات الناشئة يمكن أن تشكل نموذجا ناجحا لهذا التوجه بالنظر للدور الذي يمكن أن تحققه في حماية البيئة وتحقيق التنمية المستدامة ونشاطها في الاقتصاد الدائري وتثمين النفايات، وأيضا في مجال الطاقات المتجددة.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justLow" rtl="1">
              <a:lnSpc>
                <a:spcPct val="115000"/>
              </a:lnSpc>
              <a:spcAft>
                <a:spcPts val="1000"/>
              </a:spcAft>
            </a:pPr>
            <a:r>
              <a:rPr lang="ar-DZ" sz="1800" dirty="0">
                <a:effectLst/>
                <a:latin typeface="Calibri" panose="020F0502020204030204" pitchFamily="34" charset="0"/>
                <a:ea typeface="Calibri" panose="020F0502020204030204" pitchFamily="34" charset="0"/>
                <a:cs typeface="Arial" panose="020B0604020202020204" pitchFamily="34" charset="0"/>
              </a:rPr>
              <a:t>      وعملا على تخفيض البطالة وتخفيف حدة تكاليف الانتقال إلى اقتصاد السوق </a:t>
            </a:r>
            <a:r>
              <a:rPr lang="ar-DZ" sz="1800" dirty="0" err="1">
                <a:effectLst/>
                <a:latin typeface="Calibri" panose="020F0502020204030204" pitchFamily="34" charset="0"/>
                <a:ea typeface="Calibri" panose="020F0502020204030204" pitchFamily="34" charset="0"/>
                <a:cs typeface="Arial" panose="020B0604020202020204" pitchFamily="34" charset="0"/>
              </a:rPr>
              <a:t>اتخدت</a:t>
            </a:r>
            <a:r>
              <a:rPr lang="ar-DZ" sz="1800" dirty="0">
                <a:effectLst/>
                <a:latin typeface="Calibri" panose="020F0502020204030204" pitchFamily="34" charset="0"/>
                <a:ea typeface="Calibri" panose="020F0502020204030204" pitchFamily="34" charset="0"/>
                <a:cs typeface="Arial" panose="020B0604020202020204" pitchFamily="34" charset="0"/>
              </a:rPr>
              <a:t> الجزائر عدة آليات منها:</a:t>
            </a:r>
          </a:p>
          <a:p>
            <a:pPr algn="justLow" rtl="1">
              <a:lnSpc>
                <a:spcPct val="115000"/>
              </a:lnSpc>
              <a:spcAft>
                <a:spcPts val="1000"/>
              </a:spcAft>
            </a:pPr>
            <a:r>
              <a:rPr lang="ar-DZ" sz="1800" dirty="0">
                <a:effectLst/>
                <a:latin typeface="Calibri" panose="020F0502020204030204" pitchFamily="34" charset="0"/>
                <a:ea typeface="Calibri" panose="020F0502020204030204" pitchFamily="34" charset="0"/>
                <a:cs typeface="Arial" panose="020B0604020202020204" pitchFamily="34" charset="0"/>
              </a:rPr>
              <a:t>انشاء الوكالة الوطنية لتسير القرض المصغر كجهاز دعم المؤسسات الناشئة لجميع فئات المجتمع وأصحاب المبادرات.</a:t>
            </a:r>
          </a:p>
          <a:p>
            <a:pPr algn="justLow" rtl="1">
              <a:lnSpc>
                <a:spcPct val="115000"/>
              </a:lnSpc>
              <a:spcAft>
                <a:spcPts val="1000"/>
              </a:spcAft>
            </a:pPr>
            <a:r>
              <a:rPr lang="ar-DZ" sz="1800" dirty="0">
                <a:effectLst/>
                <a:latin typeface="Calibri" panose="020F0502020204030204" pitchFamily="34" charset="0"/>
                <a:ea typeface="Calibri" panose="020F0502020204030204" pitchFamily="34" charset="0"/>
                <a:cs typeface="Arial" panose="020B0604020202020204" pitchFamily="34" charset="0"/>
              </a:rPr>
              <a:t>وضع خارطة طريق لتمويل هذا النوع من المؤسسات باشراك البورصة ورأس المال الاستثماري، وتحديد كيفية مساهمة المغتربين وتطبيق آليات إعفاء ضريبي "شبه كلي"، لتمكين الشباب من الاسهام بفعالية في فك ارتباط الاقتصاد الوطني بالمحروقات.</a:t>
            </a:r>
          </a:p>
          <a:p>
            <a:pPr algn="justLow" rtl="1">
              <a:lnSpc>
                <a:spcPct val="115000"/>
              </a:lnSpc>
              <a:spcAft>
                <a:spcPts val="1000"/>
              </a:spcAft>
            </a:pPr>
            <a:r>
              <a:rPr lang="ar-DZ" sz="1800" dirty="0">
                <a:effectLst/>
                <a:latin typeface="Calibri" panose="020F0502020204030204" pitchFamily="34" charset="0"/>
                <a:ea typeface="Calibri" panose="020F0502020204030204" pitchFamily="34" charset="0"/>
                <a:cs typeface="Arial" panose="020B0604020202020204" pitchFamily="34" charset="0"/>
              </a:rPr>
              <a:t>وضع خارطة الطريق انشاء "مدينة الشركات الناشئة"، التي ستكون بمثابة مركز تكنولوجي متعدد الخدمات بجاذبية عالية ما يسمح بتعزيز الجزائر كقطب إفريقي </a:t>
            </a:r>
            <a:r>
              <a:rPr lang="ar-DZ" sz="1800" dirty="0" err="1">
                <a:effectLst/>
                <a:latin typeface="Calibri" panose="020F0502020204030204" pitchFamily="34" charset="0"/>
                <a:ea typeface="Calibri" panose="020F0502020204030204" pitchFamily="34" charset="0"/>
                <a:cs typeface="Arial" panose="020B0604020202020204" pitchFamily="34" charset="0"/>
              </a:rPr>
              <a:t>للابداع</a:t>
            </a:r>
            <a:r>
              <a:rPr lang="ar-DZ" sz="1800" dirty="0">
                <a:effectLst/>
                <a:latin typeface="Calibri" panose="020F0502020204030204" pitchFamily="34" charset="0"/>
                <a:ea typeface="Calibri" panose="020F0502020204030204" pitchFamily="34" charset="0"/>
                <a:cs typeface="Arial" panose="020B0604020202020204" pitchFamily="34" charset="0"/>
              </a:rPr>
              <a:t> والابتكار.</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justLow" rtl="1">
              <a:lnSpc>
                <a:spcPct val="115000"/>
              </a:lnSpc>
              <a:spcAft>
                <a:spcPts val="10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justLow" rtl="1">
              <a:lnSpc>
                <a:spcPct val="115000"/>
              </a:lnSpc>
              <a:spcAft>
                <a:spcPts val="10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justLow" rtl="1">
              <a:lnSpc>
                <a:spcPct val="115000"/>
              </a:lnSpc>
              <a:spcAft>
                <a:spcPts val="10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fr-FR" dirty="0"/>
          </a:p>
        </p:txBody>
      </p:sp>
    </p:spTree>
    <p:extLst>
      <p:ext uri="{BB962C8B-B14F-4D97-AF65-F5344CB8AC3E}">
        <p14:creationId xmlns:p14="http://schemas.microsoft.com/office/powerpoint/2010/main" val="2763664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97516-D8FD-7807-1C32-DDB579B5CDF6}"/>
              </a:ext>
            </a:extLst>
          </p:cNvPr>
          <p:cNvSpPr>
            <a:spLocks noGrp="1"/>
          </p:cNvSpPr>
          <p:nvPr>
            <p:ph type="title"/>
          </p:nvPr>
        </p:nvSpPr>
        <p:spPr>
          <a:xfrm>
            <a:off x="677334" y="609600"/>
            <a:ext cx="8596668" cy="883920"/>
          </a:xfrm>
        </p:spPr>
        <p:txBody>
          <a:bodyPr>
            <a:normAutofit fontScale="90000"/>
          </a:bodyPr>
          <a:lstStyle/>
          <a:p>
            <a:pPr algn="r" rtl="1"/>
            <a:r>
              <a:rPr lang="ar-DZ" sz="2800" dirty="0"/>
              <a:t>المبحث الثالث: التحديات التي تواجهها المؤسسات الناشئة في الجزائر</a:t>
            </a:r>
            <a:endParaRPr lang="fr-FR" sz="2800" dirty="0"/>
          </a:p>
        </p:txBody>
      </p:sp>
      <p:sp>
        <p:nvSpPr>
          <p:cNvPr id="3" name="Espace réservé du contenu 2">
            <a:extLst>
              <a:ext uri="{FF2B5EF4-FFF2-40B4-BE49-F238E27FC236}">
                <a16:creationId xmlns:a16="http://schemas.microsoft.com/office/drawing/2014/main" id="{9D0F928F-8BA8-B74F-3119-CC3FEEEAB1AC}"/>
              </a:ext>
            </a:extLst>
          </p:cNvPr>
          <p:cNvSpPr>
            <a:spLocks noGrp="1"/>
          </p:cNvSpPr>
          <p:nvPr>
            <p:ph idx="1"/>
          </p:nvPr>
        </p:nvSpPr>
        <p:spPr>
          <a:xfrm>
            <a:off x="677334" y="1493521"/>
            <a:ext cx="8596668" cy="4547842"/>
          </a:xfrm>
        </p:spPr>
        <p:txBody>
          <a:bodyPr/>
          <a:lstStyle/>
          <a:p>
            <a:pPr algn="r" rtl="1"/>
            <a:r>
              <a:rPr lang="ar-DZ" sz="1800" kern="0" dirty="0">
                <a:effectLst/>
                <a:latin typeface="Calibri" panose="020F0502020204030204" pitchFamily="34" charset="0"/>
                <a:ea typeface="Calibri" panose="020F0502020204030204" pitchFamily="34" charset="0"/>
                <a:cs typeface="Arial" panose="020B0604020202020204" pitchFamily="34" charset="0"/>
              </a:rPr>
              <a:t>تواجه المؤسسات الناشئة في الجزائر عدة تحديات وصعوبات عند عملية طرح فكرة المشروع وتجسيدها على أرض الواقع إلى عملية تطويرها والمحافظة على استمرارية المشروع وديمومته وهذا لعدة أسباب:</a:t>
            </a:r>
          </a:p>
          <a:p>
            <a:pPr marL="0" indent="0" algn="r" rtl="1">
              <a:buNone/>
            </a:pPr>
            <a:endParaRPr lang="fr-FR" dirty="0"/>
          </a:p>
        </p:txBody>
      </p:sp>
      <p:graphicFrame>
        <p:nvGraphicFramePr>
          <p:cNvPr id="4" name="Diagramme 3">
            <a:extLst>
              <a:ext uri="{FF2B5EF4-FFF2-40B4-BE49-F238E27FC236}">
                <a16:creationId xmlns:a16="http://schemas.microsoft.com/office/drawing/2014/main" id="{163FB712-9136-D0A7-9206-640E4605EC79}"/>
              </a:ext>
            </a:extLst>
          </p:cNvPr>
          <p:cNvGraphicFramePr/>
          <p:nvPr>
            <p:extLst>
              <p:ext uri="{D42A27DB-BD31-4B8C-83A1-F6EECF244321}">
                <p14:modId xmlns:p14="http://schemas.microsoft.com/office/powerpoint/2010/main" val="2575314016"/>
              </p:ext>
            </p:extLst>
          </p:nvPr>
        </p:nvGraphicFramePr>
        <p:xfrm>
          <a:off x="934720" y="2245360"/>
          <a:ext cx="9225280" cy="3892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640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C3524E-06F6-99D3-7877-FD717A03BB93}"/>
              </a:ext>
            </a:extLst>
          </p:cNvPr>
          <p:cNvSpPr>
            <a:spLocks noGrp="1"/>
          </p:cNvSpPr>
          <p:nvPr>
            <p:ph type="title"/>
          </p:nvPr>
        </p:nvSpPr>
        <p:spPr>
          <a:xfrm>
            <a:off x="677334" y="609600"/>
            <a:ext cx="8596668" cy="924560"/>
          </a:xfrm>
        </p:spPr>
        <p:txBody>
          <a:bodyPr>
            <a:normAutofit fontScale="90000"/>
          </a:bodyPr>
          <a:lstStyle/>
          <a:p>
            <a:pPr algn="r" rtl="1"/>
            <a:r>
              <a:rPr lang="ar-DZ" sz="2800" dirty="0"/>
              <a:t>المبحث الرابع: مجالات تثمين النفايات فرص للمؤسسات الناشئة أن تتبناها</a:t>
            </a:r>
            <a:endParaRPr lang="fr-FR" sz="2800" dirty="0"/>
          </a:p>
        </p:txBody>
      </p:sp>
      <p:sp>
        <p:nvSpPr>
          <p:cNvPr id="3" name="Espace réservé du contenu 2">
            <a:extLst>
              <a:ext uri="{FF2B5EF4-FFF2-40B4-BE49-F238E27FC236}">
                <a16:creationId xmlns:a16="http://schemas.microsoft.com/office/drawing/2014/main" id="{CEC337A5-8378-607D-2E5D-4D94D4FFF597}"/>
              </a:ext>
            </a:extLst>
          </p:cNvPr>
          <p:cNvSpPr>
            <a:spLocks noGrp="1"/>
          </p:cNvSpPr>
          <p:nvPr>
            <p:ph idx="1"/>
          </p:nvPr>
        </p:nvSpPr>
        <p:spPr>
          <a:xfrm>
            <a:off x="677334" y="1534161"/>
            <a:ext cx="8596668" cy="4507202"/>
          </a:xfrm>
        </p:spPr>
        <p:txBody>
          <a:bodyPr/>
          <a:lstStyle/>
          <a:p>
            <a:pPr algn="r" rtl="1"/>
            <a:r>
              <a:rPr lang="ar-DZ" sz="1800" kern="0" dirty="0">
                <a:effectLst/>
                <a:latin typeface="Calibri" panose="020F0502020204030204" pitchFamily="34" charset="0"/>
                <a:ea typeface="Calibri" panose="020F0502020204030204" pitchFamily="34" charset="0"/>
                <a:cs typeface="Arial" panose="020B0604020202020204" pitchFamily="34" charset="0"/>
              </a:rPr>
              <a:t>إن توجه م</a:t>
            </a:r>
            <a:r>
              <a:rPr lang="ar-SA" sz="1800" kern="0" dirty="0" err="1">
                <a:effectLst/>
                <a:latin typeface="Calibri" panose="020F0502020204030204" pitchFamily="34" charset="0"/>
                <a:ea typeface="Calibri" panose="020F0502020204030204" pitchFamily="34" charset="0"/>
                <a:cs typeface="Arial" panose="020B0604020202020204" pitchFamily="34" charset="0"/>
              </a:rPr>
              <a:t>ؤسسات</a:t>
            </a:r>
            <a:r>
              <a:rPr lang="ar-SA" sz="1800" kern="0" dirty="0">
                <a:effectLst/>
                <a:latin typeface="Calibri" panose="020F0502020204030204" pitchFamily="34" charset="0"/>
                <a:ea typeface="Calibri" panose="020F0502020204030204" pitchFamily="34" charset="0"/>
                <a:cs typeface="Arial" panose="020B0604020202020204" pitchFamily="34" charset="0"/>
              </a:rPr>
              <a:t> ناشئة للعمل في مجال تسيير النفايات يمكن أن يلعب دورًا حاسما في مواجهة التحدي العالمي لإدارة النفايات فالتسلسل الهرمي للنفايات يمنح للمؤسسات الناشئة عديد فرص النشاط ويمكنها المساهمة في:</a:t>
            </a:r>
            <a:endParaRPr lang="ar-DZ" sz="1800" kern="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fr-FR" dirty="0"/>
          </a:p>
        </p:txBody>
      </p:sp>
      <p:graphicFrame>
        <p:nvGraphicFramePr>
          <p:cNvPr id="4" name="Diagramme 3">
            <a:extLst>
              <a:ext uri="{FF2B5EF4-FFF2-40B4-BE49-F238E27FC236}">
                <a16:creationId xmlns:a16="http://schemas.microsoft.com/office/drawing/2014/main" id="{DD6F9990-92AB-00CD-759D-13C4F2EDA897}"/>
              </a:ext>
            </a:extLst>
          </p:cNvPr>
          <p:cNvGraphicFramePr/>
          <p:nvPr>
            <p:extLst>
              <p:ext uri="{D42A27DB-BD31-4B8C-83A1-F6EECF244321}">
                <p14:modId xmlns:p14="http://schemas.microsoft.com/office/powerpoint/2010/main" val="3793090004"/>
              </p:ext>
            </p:extLst>
          </p:nvPr>
        </p:nvGraphicFramePr>
        <p:xfrm>
          <a:off x="924560" y="2225040"/>
          <a:ext cx="9235440" cy="3913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4155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4CD65A-496D-686E-3AC1-E157706CFDD7}"/>
              </a:ext>
            </a:extLst>
          </p:cNvPr>
          <p:cNvSpPr>
            <a:spLocks noGrp="1"/>
          </p:cNvSpPr>
          <p:nvPr>
            <p:ph type="title"/>
          </p:nvPr>
        </p:nvSpPr>
        <p:spPr>
          <a:xfrm>
            <a:off x="677334" y="609600"/>
            <a:ext cx="8596668" cy="619760"/>
          </a:xfrm>
        </p:spPr>
        <p:txBody>
          <a:bodyPr>
            <a:normAutofit fontScale="90000"/>
          </a:bodyPr>
          <a:lstStyle/>
          <a:p>
            <a:pPr algn="ctr" rtl="1"/>
            <a:r>
              <a:rPr lang="ar-DZ" dirty="0"/>
              <a:t>خطة البحث</a:t>
            </a:r>
            <a:endParaRPr lang="fr-FR" dirty="0"/>
          </a:p>
        </p:txBody>
      </p:sp>
      <p:sp>
        <p:nvSpPr>
          <p:cNvPr id="3" name="Espace réservé du contenu 2">
            <a:extLst>
              <a:ext uri="{FF2B5EF4-FFF2-40B4-BE49-F238E27FC236}">
                <a16:creationId xmlns:a16="http://schemas.microsoft.com/office/drawing/2014/main" id="{C1E53EA2-D067-330B-FD8E-ADA8938E08F8}"/>
              </a:ext>
            </a:extLst>
          </p:cNvPr>
          <p:cNvSpPr>
            <a:spLocks noGrp="1"/>
          </p:cNvSpPr>
          <p:nvPr>
            <p:ph idx="1"/>
          </p:nvPr>
        </p:nvSpPr>
        <p:spPr>
          <a:xfrm>
            <a:off x="677334" y="1229361"/>
            <a:ext cx="8596668" cy="4812002"/>
          </a:xfrm>
        </p:spPr>
        <p:txBody>
          <a:bodyPr>
            <a:normAutofit lnSpcReduction="10000"/>
          </a:bodyPr>
          <a:lstStyle/>
          <a:p>
            <a:pPr algn="r" rtl="1"/>
            <a:r>
              <a:rPr lang="ar-DZ" dirty="0"/>
              <a:t>مقدمة</a:t>
            </a:r>
          </a:p>
          <a:p>
            <a:pPr algn="r" rtl="1"/>
            <a:r>
              <a:rPr lang="ar-DZ" dirty="0"/>
              <a:t>المبحث الأول مفهوم المؤسسات الناشئة وإطارها القانوني</a:t>
            </a:r>
          </a:p>
          <a:p>
            <a:pPr algn="r" rtl="1"/>
            <a:r>
              <a:rPr lang="ar-DZ" dirty="0"/>
              <a:t>المطلب الأول: مفهوم المؤسسات الناشئة</a:t>
            </a:r>
          </a:p>
          <a:p>
            <a:pPr algn="r" rtl="1"/>
            <a:r>
              <a:rPr lang="ar-DZ" dirty="0"/>
              <a:t>المطلب الثاني: خصائص المؤسسات الناشئة</a:t>
            </a:r>
          </a:p>
          <a:p>
            <a:pPr algn="r" rtl="1"/>
            <a:r>
              <a:rPr lang="ar-DZ" dirty="0"/>
              <a:t>المطلب الثالث: الإطار القانوني للمؤسسات الناشئة</a:t>
            </a:r>
          </a:p>
          <a:p>
            <a:pPr algn="r" rtl="1"/>
            <a:r>
              <a:rPr lang="ar-DZ" dirty="0"/>
              <a:t>المطلب الرابع: مجالات نشاط المؤسسات الناشئة في الاقتصاد الدائري</a:t>
            </a:r>
          </a:p>
          <a:p>
            <a:pPr algn="r" rtl="1"/>
            <a:r>
              <a:rPr lang="ar-DZ" dirty="0"/>
              <a:t>المبحث الثاني: المؤسسات الناشئة وتحقيق التنمية المستدامة في الجزائر</a:t>
            </a:r>
          </a:p>
          <a:p>
            <a:pPr algn="r" rtl="1"/>
            <a:r>
              <a:rPr lang="ar-DZ" dirty="0"/>
              <a:t>المطلب الأول: دور المؤسسات الناشئة في تحقيق التنمية المستدامة في الجزائر</a:t>
            </a:r>
          </a:p>
          <a:p>
            <a:pPr algn="r" rtl="1"/>
            <a:r>
              <a:rPr lang="ar-DZ" dirty="0"/>
              <a:t>المطلب الثاني: مساعي الجزائر </a:t>
            </a:r>
            <a:r>
              <a:rPr lang="ar-DZ" dirty="0" err="1"/>
              <a:t>لانجاح</a:t>
            </a:r>
            <a:r>
              <a:rPr lang="ar-DZ" dirty="0"/>
              <a:t> دور المؤسسات الناشئة في مجال التنمية المستدامة</a:t>
            </a:r>
          </a:p>
          <a:p>
            <a:pPr algn="r" rtl="1"/>
            <a:r>
              <a:rPr lang="ar-DZ" dirty="0"/>
              <a:t>المطلب </a:t>
            </a:r>
            <a:r>
              <a:rPr lang="ar-DZ" dirty="0" err="1"/>
              <a:t>الثالث:تحديات</a:t>
            </a:r>
            <a:r>
              <a:rPr lang="ar-DZ" dirty="0"/>
              <a:t> المؤسسات الناشئة في الجزائر</a:t>
            </a:r>
          </a:p>
          <a:p>
            <a:pPr algn="r" rtl="1"/>
            <a:r>
              <a:rPr lang="ar-DZ" dirty="0"/>
              <a:t>المطلب الرابع: تطلعات لنجاح المؤسسات الناشئة في مجال تثمين النفايات</a:t>
            </a:r>
          </a:p>
          <a:p>
            <a:pPr algn="r" rtl="1"/>
            <a:r>
              <a:rPr lang="ar-DZ" dirty="0"/>
              <a:t>الخاتمة</a:t>
            </a:r>
            <a:endParaRPr lang="fr-FR" dirty="0"/>
          </a:p>
        </p:txBody>
      </p:sp>
    </p:spTree>
    <p:extLst>
      <p:ext uri="{BB962C8B-B14F-4D97-AF65-F5344CB8AC3E}">
        <p14:creationId xmlns:p14="http://schemas.microsoft.com/office/powerpoint/2010/main" val="725454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9204D7B-1D85-5145-9F08-E5D79DD96300}"/>
              </a:ext>
            </a:extLst>
          </p:cNvPr>
          <p:cNvGraphicFramePr>
            <a:graphicFrameLocks noGrp="1"/>
          </p:cNvGraphicFramePr>
          <p:nvPr>
            <p:extLst>
              <p:ext uri="{D42A27DB-BD31-4B8C-83A1-F6EECF244321}">
                <p14:modId xmlns:p14="http://schemas.microsoft.com/office/powerpoint/2010/main" val="2443375899"/>
              </p:ext>
            </p:extLst>
          </p:nvPr>
        </p:nvGraphicFramePr>
        <p:xfrm>
          <a:off x="1168400" y="1201554"/>
          <a:ext cx="6400800" cy="4359656"/>
        </p:xfrm>
        <a:graphic>
          <a:graphicData uri="http://schemas.openxmlformats.org/drawingml/2006/table">
            <a:tbl>
              <a:tblPr rtl="1" firstRow="1" firstCol="1" bandRow="1">
                <a:tableStyleId>{5C22544A-7EE6-4342-B048-85BDC9FD1C3A}</a:tableStyleId>
              </a:tblPr>
              <a:tblGrid>
                <a:gridCol w="1631420">
                  <a:extLst>
                    <a:ext uri="{9D8B030D-6E8A-4147-A177-3AD203B41FA5}">
                      <a16:colId xmlns:a16="http://schemas.microsoft.com/office/drawing/2014/main" val="3859134977"/>
                    </a:ext>
                  </a:extLst>
                </a:gridCol>
                <a:gridCol w="1909344">
                  <a:extLst>
                    <a:ext uri="{9D8B030D-6E8A-4147-A177-3AD203B41FA5}">
                      <a16:colId xmlns:a16="http://schemas.microsoft.com/office/drawing/2014/main" val="1440889699"/>
                    </a:ext>
                  </a:extLst>
                </a:gridCol>
                <a:gridCol w="2860036">
                  <a:extLst>
                    <a:ext uri="{9D8B030D-6E8A-4147-A177-3AD203B41FA5}">
                      <a16:colId xmlns:a16="http://schemas.microsoft.com/office/drawing/2014/main" val="1933298644"/>
                    </a:ext>
                  </a:extLst>
                </a:gridCol>
              </a:tblGrid>
              <a:tr h="543775">
                <a:tc>
                  <a:txBody>
                    <a:bodyPr/>
                    <a:lstStyle/>
                    <a:p>
                      <a:pPr algn="ctr" rtl="1">
                        <a:lnSpc>
                          <a:spcPct val="115000"/>
                        </a:lnSpc>
                        <a:spcAft>
                          <a:spcPts val="1000"/>
                        </a:spcAft>
                      </a:pPr>
                      <a:r>
                        <a:rPr lang="ar-DZ" sz="1200" kern="100">
                          <a:effectLst/>
                        </a:rPr>
                        <a:t>نوع النفاية </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884" marR="57884" marT="0" marB="0" anchor="ctr"/>
                </a:tc>
                <a:tc>
                  <a:txBody>
                    <a:bodyPr/>
                    <a:lstStyle/>
                    <a:p>
                      <a:pPr algn="ctr" rtl="1">
                        <a:lnSpc>
                          <a:spcPct val="115000"/>
                        </a:lnSpc>
                        <a:spcAft>
                          <a:spcPts val="1000"/>
                        </a:spcAft>
                      </a:pPr>
                      <a:r>
                        <a:rPr lang="ar-DZ" sz="1200" kern="100">
                          <a:effectLst/>
                        </a:rPr>
                        <a:t>عدد الشركات المعتمدة لاسترجاع وإعادة تدوير (نفايات خاصة / نفايات خاصة خطيرة)</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884" marR="57884" marT="0" marB="0" anchor="ctr"/>
                </a:tc>
                <a:tc>
                  <a:txBody>
                    <a:bodyPr/>
                    <a:lstStyle/>
                    <a:p>
                      <a:pPr algn="ctr" rtl="1">
                        <a:lnSpc>
                          <a:spcPct val="115000"/>
                        </a:lnSpc>
                        <a:spcAft>
                          <a:spcPts val="1000"/>
                        </a:spcAft>
                      </a:pPr>
                      <a:r>
                        <a:rPr lang="ar-DZ" sz="1200" kern="100">
                          <a:effectLst/>
                        </a:rPr>
                        <a:t>ولايات التواجد</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884" marR="57884" marT="0" marB="0" anchor="ctr"/>
                </a:tc>
                <a:extLst>
                  <a:ext uri="{0D108BD9-81ED-4DB2-BD59-A6C34878D82A}">
                    <a16:rowId xmlns:a16="http://schemas.microsoft.com/office/drawing/2014/main" val="3748641678"/>
                  </a:ext>
                </a:extLst>
              </a:tr>
              <a:tr h="1850516">
                <a:tc>
                  <a:txBody>
                    <a:bodyPr/>
                    <a:lstStyle/>
                    <a:p>
                      <a:pPr algn="ctr" rtl="1">
                        <a:lnSpc>
                          <a:spcPct val="115000"/>
                        </a:lnSpc>
                        <a:spcAft>
                          <a:spcPts val="1000"/>
                        </a:spcAft>
                      </a:pPr>
                      <a:r>
                        <a:rPr lang="ar-DZ" sz="1200" kern="100">
                          <a:effectLst/>
                        </a:rPr>
                        <a:t>البطاريات المستعملة</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884" marR="57884" marT="0" marB="0" anchor="ctr"/>
                </a:tc>
                <a:tc>
                  <a:txBody>
                    <a:bodyPr/>
                    <a:lstStyle/>
                    <a:p>
                      <a:pPr algn="ctr" rtl="1">
                        <a:lnSpc>
                          <a:spcPct val="115000"/>
                        </a:lnSpc>
                        <a:spcAft>
                          <a:spcPts val="1000"/>
                        </a:spcAft>
                      </a:pPr>
                      <a:r>
                        <a:rPr lang="ar-DZ" sz="1200" kern="100">
                          <a:effectLst/>
                        </a:rPr>
                        <a:t>18</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884" marR="57884" marT="0" marB="0" anchor="ctr"/>
                </a:tc>
                <a:tc>
                  <a:txBody>
                    <a:bodyPr/>
                    <a:lstStyle/>
                    <a:p>
                      <a:pPr algn="justLow" rtl="1">
                        <a:lnSpc>
                          <a:spcPct val="115000"/>
                        </a:lnSpc>
                        <a:spcAft>
                          <a:spcPts val="1000"/>
                        </a:spcAft>
                      </a:pPr>
                      <a:r>
                        <a:rPr lang="ar-DZ" sz="1200" kern="100" dirty="0">
                          <a:effectLst/>
                        </a:rPr>
                        <a:t>الجلفة، وهران (المنطقة الصناعية أرزيو، المنطقة الصناعية حاسي بونيف، الحساسنة مرسى الحجاج)، الجزائر (المنطقة الصناعية الرويبة، المنطقة الصناعية سيدي موسى، دار البيضاء، درارية)، غرداية (المنطقة الصناعية بريان)، عنابة (البوني)، سطيف (الحاسي، العلمة)، أم البواقي (وحدتان بالمنطقة الصناعية عين مليلة)، ميلة (</a:t>
                      </a:r>
                      <a:r>
                        <a:rPr lang="ar-DZ" sz="1200" kern="100" dirty="0" err="1">
                          <a:effectLst/>
                        </a:rPr>
                        <a:t>التلاغمة</a:t>
                      </a:r>
                      <a:r>
                        <a:rPr lang="ar-DZ" sz="1200" kern="100" dirty="0">
                          <a:effectLst/>
                        </a:rPr>
                        <a:t>، </a:t>
                      </a:r>
                      <a:r>
                        <a:rPr lang="ar-DZ" sz="1200" kern="100" dirty="0" err="1">
                          <a:effectLst/>
                        </a:rPr>
                        <a:t>تاجنانت</a:t>
                      </a:r>
                      <a:r>
                        <a:rPr lang="ar-DZ" sz="1200" kern="100" dirty="0">
                          <a:effectLst/>
                        </a:rPr>
                        <a:t>)، النعامة (عين الصفراء في حي </a:t>
                      </a:r>
                      <a:r>
                        <a:rPr lang="ar-DZ" sz="1200" kern="100" dirty="0" err="1">
                          <a:effectLst/>
                        </a:rPr>
                        <a:t>كاستور</a:t>
                      </a:r>
                      <a:r>
                        <a:rPr lang="ar-DZ" sz="1200" kern="100" dirty="0">
                          <a:effectLst/>
                        </a:rPr>
                        <a:t>)</a:t>
                      </a:r>
                      <a:endParaRPr lang="fr-FR" sz="900" kern="100" dirty="0">
                        <a:effectLst/>
                        <a:latin typeface="Calibri" panose="020F0502020204030204" pitchFamily="34" charset="0"/>
                        <a:ea typeface="Calibri" panose="020F0502020204030204" pitchFamily="34" charset="0"/>
                        <a:cs typeface="Arial" panose="020B0604020202020204" pitchFamily="34" charset="0"/>
                      </a:endParaRPr>
                    </a:p>
                  </a:txBody>
                  <a:tcPr marL="57884" marR="57884" marT="0" marB="0" anchor="ctr"/>
                </a:tc>
                <a:extLst>
                  <a:ext uri="{0D108BD9-81ED-4DB2-BD59-A6C34878D82A}">
                    <a16:rowId xmlns:a16="http://schemas.microsoft.com/office/drawing/2014/main" val="3198200856"/>
                  </a:ext>
                </a:extLst>
              </a:tr>
              <a:tr h="815037">
                <a:tc>
                  <a:txBody>
                    <a:bodyPr/>
                    <a:lstStyle/>
                    <a:p>
                      <a:pPr algn="ctr" rtl="1">
                        <a:lnSpc>
                          <a:spcPct val="115000"/>
                        </a:lnSpc>
                        <a:spcAft>
                          <a:spcPts val="1000"/>
                        </a:spcAft>
                      </a:pPr>
                      <a:r>
                        <a:rPr lang="ar-DZ" sz="1200" kern="100">
                          <a:effectLst/>
                        </a:rPr>
                        <a:t>إطارات العجلات المستعملة</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884" marR="57884" marT="0" marB="0" anchor="ctr"/>
                </a:tc>
                <a:tc>
                  <a:txBody>
                    <a:bodyPr/>
                    <a:lstStyle/>
                    <a:p>
                      <a:pPr algn="ctr" rtl="1">
                        <a:lnSpc>
                          <a:spcPct val="115000"/>
                        </a:lnSpc>
                        <a:spcAft>
                          <a:spcPts val="1000"/>
                        </a:spcAft>
                      </a:pPr>
                      <a:r>
                        <a:rPr lang="ar-DZ" sz="1200" kern="100">
                          <a:effectLst/>
                        </a:rPr>
                        <a:t>09</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884" marR="57884" marT="0" marB="0" anchor="ctr"/>
                </a:tc>
                <a:tc>
                  <a:txBody>
                    <a:bodyPr/>
                    <a:lstStyle/>
                    <a:p>
                      <a:pPr algn="r" rtl="1">
                        <a:lnSpc>
                          <a:spcPct val="115000"/>
                        </a:lnSpc>
                        <a:spcAft>
                          <a:spcPts val="1000"/>
                        </a:spcAft>
                      </a:pPr>
                      <a:r>
                        <a:rPr lang="ar-DZ" sz="1200" kern="100">
                          <a:effectLst/>
                        </a:rPr>
                        <a:t>ميلة، مستغانم، بومرداس (ولاد إبراهيم)، البويرة (منطقة نشاط الهاشمية)، باتنة (وحدتان في عين جاسر)، عين الدفلى (عين التركي)، وهران (وحدتان )</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884" marR="57884" marT="0" marB="0" anchor="ctr"/>
                </a:tc>
                <a:extLst>
                  <a:ext uri="{0D108BD9-81ED-4DB2-BD59-A6C34878D82A}">
                    <a16:rowId xmlns:a16="http://schemas.microsoft.com/office/drawing/2014/main" val="3978513696"/>
                  </a:ext>
                </a:extLst>
              </a:tr>
              <a:tr h="607942">
                <a:tc>
                  <a:txBody>
                    <a:bodyPr/>
                    <a:lstStyle/>
                    <a:p>
                      <a:pPr algn="ctr" rtl="1">
                        <a:lnSpc>
                          <a:spcPct val="115000"/>
                        </a:lnSpc>
                        <a:spcAft>
                          <a:spcPts val="1000"/>
                        </a:spcAft>
                      </a:pPr>
                      <a:r>
                        <a:rPr lang="ar-DZ" sz="1200" kern="100">
                          <a:effectLst/>
                        </a:rPr>
                        <a:t>الزيوت المستعملة</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884" marR="57884" marT="0" marB="0" anchor="ctr"/>
                </a:tc>
                <a:tc>
                  <a:txBody>
                    <a:bodyPr/>
                    <a:lstStyle/>
                    <a:p>
                      <a:pPr algn="ctr" rtl="1">
                        <a:lnSpc>
                          <a:spcPct val="115000"/>
                        </a:lnSpc>
                        <a:spcAft>
                          <a:spcPts val="1000"/>
                        </a:spcAft>
                      </a:pPr>
                      <a:r>
                        <a:rPr lang="ar-DZ" sz="1200" kern="100">
                          <a:effectLst/>
                        </a:rPr>
                        <a:t>03</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884" marR="57884" marT="0" marB="0" anchor="ctr"/>
                </a:tc>
                <a:tc>
                  <a:txBody>
                    <a:bodyPr/>
                    <a:lstStyle/>
                    <a:p>
                      <a:pPr algn="r" rtl="1">
                        <a:lnSpc>
                          <a:spcPct val="115000"/>
                        </a:lnSpc>
                        <a:spcAft>
                          <a:spcPts val="1000"/>
                        </a:spcAft>
                      </a:pPr>
                      <a:r>
                        <a:rPr lang="ar-DZ" sz="1200" kern="100" dirty="0">
                          <a:effectLst/>
                        </a:rPr>
                        <a:t>الجزائر (</a:t>
                      </a:r>
                      <a:r>
                        <a:rPr lang="ar-DZ" sz="1200" kern="100" dirty="0" err="1">
                          <a:effectLst/>
                        </a:rPr>
                        <a:t>نفطال</a:t>
                      </a:r>
                      <a:r>
                        <a:rPr lang="ar-DZ" sz="1200" kern="100" dirty="0">
                          <a:effectLst/>
                        </a:rPr>
                        <a:t> تقع في الشراقة)، بومرداس (المنطقة الصناعية ولاد موسى)، البليدة المنطقة الصناعية (أولاد يعيش).</a:t>
                      </a:r>
                      <a:endParaRPr lang="fr-FR" sz="900" kern="100" dirty="0">
                        <a:effectLst/>
                        <a:latin typeface="Calibri" panose="020F0502020204030204" pitchFamily="34" charset="0"/>
                        <a:ea typeface="Calibri" panose="020F0502020204030204" pitchFamily="34" charset="0"/>
                        <a:cs typeface="Arial" panose="020B0604020202020204" pitchFamily="34" charset="0"/>
                      </a:endParaRPr>
                    </a:p>
                  </a:txBody>
                  <a:tcPr marL="57884" marR="57884" marT="0" marB="0" anchor="ctr"/>
                </a:tc>
                <a:extLst>
                  <a:ext uri="{0D108BD9-81ED-4DB2-BD59-A6C34878D82A}">
                    <a16:rowId xmlns:a16="http://schemas.microsoft.com/office/drawing/2014/main" val="1880939080"/>
                  </a:ext>
                </a:extLst>
              </a:tr>
            </a:tbl>
          </a:graphicData>
        </a:graphic>
      </p:graphicFrame>
      <p:sp>
        <p:nvSpPr>
          <p:cNvPr id="3" name="Rectangle 1">
            <a:extLst>
              <a:ext uri="{FF2B5EF4-FFF2-40B4-BE49-F238E27FC236}">
                <a16:creationId xmlns:a16="http://schemas.microsoft.com/office/drawing/2014/main" id="{E9B4EEB6-BE78-F988-5E21-3FBBC7642D62}"/>
              </a:ext>
            </a:extLst>
          </p:cNvPr>
          <p:cNvSpPr>
            <a:spLocks noChangeArrowheads="1"/>
          </p:cNvSpPr>
          <p:nvPr/>
        </p:nvSpPr>
        <p:spPr bwMode="auto">
          <a:xfrm>
            <a:off x="2103120" y="295141"/>
            <a:ext cx="5466080"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DZ" altLang="fr-FR"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الوحدات المعتمدة لاسترجاع وإعادة تدوير النفايات الخاصة، والنفايات الخاصة الخطيرة القابلة للتثمين:</a:t>
            </a:r>
            <a:endParaRPr kumimoji="0" lang="fr-FR" altLang="fr-FR" sz="800" b="0" i="0" u="none" strike="noStrike" cap="none" normalizeH="0" baseline="0" dirty="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DZ"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تقرير حول حالة تسيير النفايات في الجزائر 2020  الوكالة الوطنية للنفايات صفحة 114</a:t>
            </a:r>
            <a:endParaRPr kumimoji="0" lang="ar-DZ" alt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2994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57141AA3-02F2-5370-336F-D5007AEB9CC6}"/>
              </a:ext>
            </a:extLst>
          </p:cNvPr>
          <p:cNvGraphicFramePr>
            <a:graphicFrameLocks noGrp="1"/>
          </p:cNvGraphicFramePr>
          <p:nvPr>
            <p:extLst>
              <p:ext uri="{D42A27DB-BD31-4B8C-83A1-F6EECF244321}">
                <p14:modId xmlns:p14="http://schemas.microsoft.com/office/powerpoint/2010/main" val="3788090361"/>
              </p:ext>
            </p:extLst>
          </p:nvPr>
        </p:nvGraphicFramePr>
        <p:xfrm>
          <a:off x="1775096" y="1564477"/>
          <a:ext cx="6614160" cy="3921760"/>
        </p:xfrm>
        <a:graphic>
          <a:graphicData uri="http://schemas.openxmlformats.org/drawingml/2006/table">
            <a:tbl>
              <a:tblPr rtl="1" firstRow="1" firstCol="1" bandRow="1">
                <a:tableStyleId>{5C22544A-7EE6-4342-B048-85BDC9FD1C3A}</a:tableStyleId>
              </a:tblPr>
              <a:tblGrid>
                <a:gridCol w="3307080">
                  <a:extLst>
                    <a:ext uri="{9D8B030D-6E8A-4147-A177-3AD203B41FA5}">
                      <a16:colId xmlns:a16="http://schemas.microsoft.com/office/drawing/2014/main" val="705499982"/>
                    </a:ext>
                  </a:extLst>
                </a:gridCol>
                <a:gridCol w="3307080">
                  <a:extLst>
                    <a:ext uri="{9D8B030D-6E8A-4147-A177-3AD203B41FA5}">
                      <a16:colId xmlns:a16="http://schemas.microsoft.com/office/drawing/2014/main" val="2529632923"/>
                    </a:ext>
                  </a:extLst>
                </a:gridCol>
              </a:tblGrid>
              <a:tr h="194072">
                <a:tc>
                  <a:txBody>
                    <a:bodyPr/>
                    <a:lstStyle/>
                    <a:p>
                      <a:pPr algn="ctr" rtl="1">
                        <a:lnSpc>
                          <a:spcPct val="115000"/>
                        </a:lnSpc>
                        <a:spcAft>
                          <a:spcPts val="1000"/>
                        </a:spcAft>
                      </a:pPr>
                      <a:r>
                        <a:rPr lang="ar-DZ" sz="1200" kern="100">
                          <a:effectLst/>
                        </a:rPr>
                        <a:t>نوعية النفايات</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tc>
                  <a:txBody>
                    <a:bodyPr/>
                    <a:lstStyle/>
                    <a:p>
                      <a:pPr algn="ctr" rtl="1">
                        <a:lnSpc>
                          <a:spcPct val="115000"/>
                        </a:lnSpc>
                        <a:spcAft>
                          <a:spcPts val="1000"/>
                        </a:spcAft>
                      </a:pPr>
                      <a:r>
                        <a:rPr lang="ar-DZ" sz="1200" kern="100">
                          <a:effectLst/>
                        </a:rPr>
                        <a:t>عدد الفاعلين المعتمدين </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extLst>
                  <a:ext uri="{0D108BD9-81ED-4DB2-BD59-A6C34878D82A}">
                    <a16:rowId xmlns:a16="http://schemas.microsoft.com/office/drawing/2014/main" val="3672352399"/>
                  </a:ext>
                </a:extLst>
              </a:tr>
              <a:tr h="194072">
                <a:tc>
                  <a:txBody>
                    <a:bodyPr/>
                    <a:lstStyle/>
                    <a:p>
                      <a:pPr algn="justLow" rtl="1">
                        <a:lnSpc>
                          <a:spcPct val="115000"/>
                        </a:lnSpc>
                        <a:spcAft>
                          <a:spcPts val="1000"/>
                        </a:spcAft>
                      </a:pPr>
                      <a:r>
                        <a:rPr lang="ar-DZ" sz="1200" kern="100">
                          <a:effectLst/>
                        </a:rPr>
                        <a:t>نفايات البوليسترين والبلاستيك</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tc>
                  <a:txBody>
                    <a:bodyPr/>
                    <a:lstStyle/>
                    <a:p>
                      <a:pPr algn="ctr" rtl="1">
                        <a:lnSpc>
                          <a:spcPct val="115000"/>
                        </a:lnSpc>
                        <a:spcAft>
                          <a:spcPts val="1000"/>
                        </a:spcAft>
                      </a:pPr>
                      <a:r>
                        <a:rPr lang="ar-DZ" sz="1200" kern="100">
                          <a:effectLst/>
                        </a:rPr>
                        <a:t>12</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extLst>
                  <a:ext uri="{0D108BD9-81ED-4DB2-BD59-A6C34878D82A}">
                    <a16:rowId xmlns:a16="http://schemas.microsoft.com/office/drawing/2014/main" val="3025573124"/>
                  </a:ext>
                </a:extLst>
              </a:tr>
              <a:tr h="194072">
                <a:tc>
                  <a:txBody>
                    <a:bodyPr/>
                    <a:lstStyle/>
                    <a:p>
                      <a:pPr algn="justLow" rtl="1">
                        <a:lnSpc>
                          <a:spcPct val="115000"/>
                        </a:lnSpc>
                        <a:spcAft>
                          <a:spcPts val="1000"/>
                        </a:spcAft>
                      </a:pPr>
                      <a:r>
                        <a:rPr lang="ar-DZ" sz="1200" kern="100">
                          <a:effectLst/>
                        </a:rPr>
                        <a:t>نفايات نشاط الرعاية الصحية</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tc>
                  <a:txBody>
                    <a:bodyPr/>
                    <a:lstStyle/>
                    <a:p>
                      <a:pPr algn="ctr" rtl="1">
                        <a:lnSpc>
                          <a:spcPct val="115000"/>
                        </a:lnSpc>
                        <a:spcAft>
                          <a:spcPts val="1000"/>
                        </a:spcAft>
                      </a:pPr>
                      <a:r>
                        <a:rPr lang="ar-DZ" sz="1200" kern="100">
                          <a:effectLst/>
                        </a:rPr>
                        <a:t>60</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extLst>
                  <a:ext uri="{0D108BD9-81ED-4DB2-BD59-A6C34878D82A}">
                    <a16:rowId xmlns:a16="http://schemas.microsoft.com/office/drawing/2014/main" val="2795857754"/>
                  </a:ext>
                </a:extLst>
              </a:tr>
              <a:tr h="194072">
                <a:tc>
                  <a:txBody>
                    <a:bodyPr/>
                    <a:lstStyle/>
                    <a:p>
                      <a:pPr algn="justLow" rtl="1">
                        <a:lnSpc>
                          <a:spcPct val="115000"/>
                        </a:lnSpc>
                        <a:spcAft>
                          <a:spcPts val="1000"/>
                        </a:spcAft>
                      </a:pPr>
                      <a:r>
                        <a:rPr lang="ar-DZ" sz="1200" kern="100">
                          <a:effectLst/>
                        </a:rPr>
                        <a:t>الكربون المنشط المستنفذ ومقياس الحديد</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tc>
                  <a:txBody>
                    <a:bodyPr/>
                    <a:lstStyle/>
                    <a:p>
                      <a:pPr algn="ctr" rtl="1">
                        <a:lnSpc>
                          <a:spcPct val="115000"/>
                        </a:lnSpc>
                        <a:spcAft>
                          <a:spcPts val="1000"/>
                        </a:spcAft>
                      </a:pPr>
                      <a:r>
                        <a:rPr lang="ar-DZ" sz="1200" kern="100" dirty="0">
                          <a:effectLst/>
                        </a:rPr>
                        <a:t>16</a:t>
                      </a:r>
                      <a:endParaRPr lang="fr-FR" sz="900" kern="100" dirty="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extLst>
                  <a:ext uri="{0D108BD9-81ED-4DB2-BD59-A6C34878D82A}">
                    <a16:rowId xmlns:a16="http://schemas.microsoft.com/office/drawing/2014/main" val="1450059937"/>
                  </a:ext>
                </a:extLst>
              </a:tr>
              <a:tr h="194072">
                <a:tc>
                  <a:txBody>
                    <a:bodyPr/>
                    <a:lstStyle/>
                    <a:p>
                      <a:pPr algn="justLow" rtl="1">
                        <a:lnSpc>
                          <a:spcPct val="115000"/>
                        </a:lnSpc>
                        <a:spcAft>
                          <a:spcPts val="1000"/>
                        </a:spcAft>
                      </a:pPr>
                      <a:r>
                        <a:rPr lang="ar-DZ" sz="1200" kern="100">
                          <a:effectLst/>
                        </a:rPr>
                        <a:t>نفايات المعادن الحديدية وغير الحديدية</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tc>
                  <a:txBody>
                    <a:bodyPr/>
                    <a:lstStyle/>
                    <a:p>
                      <a:pPr algn="ctr" rtl="1">
                        <a:lnSpc>
                          <a:spcPct val="115000"/>
                        </a:lnSpc>
                        <a:spcAft>
                          <a:spcPts val="1000"/>
                        </a:spcAft>
                      </a:pPr>
                      <a:r>
                        <a:rPr lang="ar-DZ" sz="1200" kern="100">
                          <a:effectLst/>
                        </a:rPr>
                        <a:t>94</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extLst>
                  <a:ext uri="{0D108BD9-81ED-4DB2-BD59-A6C34878D82A}">
                    <a16:rowId xmlns:a16="http://schemas.microsoft.com/office/drawing/2014/main" val="431429696"/>
                  </a:ext>
                </a:extLst>
              </a:tr>
              <a:tr h="194072">
                <a:tc>
                  <a:txBody>
                    <a:bodyPr/>
                    <a:lstStyle/>
                    <a:p>
                      <a:pPr algn="justLow" rtl="1">
                        <a:lnSpc>
                          <a:spcPct val="115000"/>
                        </a:lnSpc>
                        <a:spcAft>
                          <a:spcPts val="1000"/>
                        </a:spcAft>
                      </a:pPr>
                      <a:r>
                        <a:rPr lang="ar-DZ" sz="1200" kern="100">
                          <a:effectLst/>
                        </a:rPr>
                        <a:t>خراطيش مسحوق الحبر المستعملة</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tc>
                  <a:txBody>
                    <a:bodyPr/>
                    <a:lstStyle/>
                    <a:p>
                      <a:pPr algn="ctr" rtl="1">
                        <a:lnSpc>
                          <a:spcPct val="115000"/>
                        </a:lnSpc>
                        <a:spcAft>
                          <a:spcPts val="1000"/>
                        </a:spcAft>
                      </a:pPr>
                      <a:r>
                        <a:rPr lang="ar-DZ" sz="1200" kern="100">
                          <a:effectLst/>
                        </a:rPr>
                        <a:t>11</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extLst>
                  <a:ext uri="{0D108BD9-81ED-4DB2-BD59-A6C34878D82A}">
                    <a16:rowId xmlns:a16="http://schemas.microsoft.com/office/drawing/2014/main" val="2064030475"/>
                  </a:ext>
                </a:extLst>
              </a:tr>
              <a:tr h="194072">
                <a:tc>
                  <a:txBody>
                    <a:bodyPr/>
                    <a:lstStyle/>
                    <a:p>
                      <a:pPr algn="justLow" rtl="1">
                        <a:lnSpc>
                          <a:spcPct val="115000"/>
                        </a:lnSpc>
                        <a:spcAft>
                          <a:spcPts val="1000"/>
                        </a:spcAft>
                      </a:pPr>
                      <a:r>
                        <a:rPr lang="ar-DZ" sz="1200" kern="100">
                          <a:effectLst/>
                        </a:rPr>
                        <a:t>زيوت صناعية مستعملة</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tc>
                  <a:txBody>
                    <a:bodyPr/>
                    <a:lstStyle/>
                    <a:p>
                      <a:pPr algn="ctr" rtl="1">
                        <a:lnSpc>
                          <a:spcPct val="115000"/>
                        </a:lnSpc>
                        <a:spcAft>
                          <a:spcPts val="1000"/>
                        </a:spcAft>
                      </a:pPr>
                      <a:r>
                        <a:rPr lang="ar-DZ" sz="1200" kern="100">
                          <a:effectLst/>
                        </a:rPr>
                        <a:t>48</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extLst>
                  <a:ext uri="{0D108BD9-81ED-4DB2-BD59-A6C34878D82A}">
                    <a16:rowId xmlns:a16="http://schemas.microsoft.com/office/drawing/2014/main" val="415353279"/>
                  </a:ext>
                </a:extLst>
              </a:tr>
              <a:tr h="194072">
                <a:tc>
                  <a:txBody>
                    <a:bodyPr/>
                    <a:lstStyle/>
                    <a:p>
                      <a:pPr algn="justLow" rtl="1">
                        <a:lnSpc>
                          <a:spcPct val="115000"/>
                        </a:lnSpc>
                        <a:spcAft>
                          <a:spcPts val="1000"/>
                        </a:spcAft>
                      </a:pPr>
                      <a:r>
                        <a:rPr lang="ar-DZ" sz="1200" kern="100">
                          <a:effectLst/>
                        </a:rPr>
                        <a:t>إطارات العجلات المنتهية الصناعية</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tc>
                  <a:txBody>
                    <a:bodyPr/>
                    <a:lstStyle/>
                    <a:p>
                      <a:pPr algn="ctr" rtl="1">
                        <a:lnSpc>
                          <a:spcPct val="115000"/>
                        </a:lnSpc>
                        <a:spcAft>
                          <a:spcPts val="1000"/>
                        </a:spcAft>
                      </a:pPr>
                      <a:r>
                        <a:rPr lang="ar-DZ" sz="1200" kern="100">
                          <a:effectLst/>
                        </a:rPr>
                        <a:t>31</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extLst>
                  <a:ext uri="{0D108BD9-81ED-4DB2-BD59-A6C34878D82A}">
                    <a16:rowId xmlns:a16="http://schemas.microsoft.com/office/drawing/2014/main" val="4084835002"/>
                  </a:ext>
                </a:extLst>
              </a:tr>
              <a:tr h="194072">
                <a:tc>
                  <a:txBody>
                    <a:bodyPr/>
                    <a:lstStyle/>
                    <a:p>
                      <a:pPr algn="justLow" rtl="1">
                        <a:lnSpc>
                          <a:spcPct val="115000"/>
                        </a:lnSpc>
                        <a:spcAft>
                          <a:spcPts val="1000"/>
                        </a:spcAft>
                      </a:pPr>
                      <a:r>
                        <a:rPr lang="ar-DZ" sz="1200" kern="100">
                          <a:effectLst/>
                        </a:rPr>
                        <a:t>زيت الطعام المستعمل</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tc>
                  <a:txBody>
                    <a:bodyPr/>
                    <a:lstStyle/>
                    <a:p>
                      <a:pPr algn="ctr" rtl="1">
                        <a:lnSpc>
                          <a:spcPct val="115000"/>
                        </a:lnSpc>
                        <a:spcAft>
                          <a:spcPts val="1000"/>
                        </a:spcAft>
                      </a:pPr>
                      <a:r>
                        <a:rPr lang="ar-DZ" sz="1200" kern="100">
                          <a:effectLst/>
                        </a:rPr>
                        <a:t>18</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extLst>
                  <a:ext uri="{0D108BD9-81ED-4DB2-BD59-A6C34878D82A}">
                    <a16:rowId xmlns:a16="http://schemas.microsoft.com/office/drawing/2014/main" val="1263564035"/>
                  </a:ext>
                </a:extLst>
              </a:tr>
              <a:tr h="194072">
                <a:tc>
                  <a:txBody>
                    <a:bodyPr/>
                    <a:lstStyle/>
                    <a:p>
                      <a:pPr algn="justLow" rtl="1">
                        <a:lnSpc>
                          <a:spcPct val="115000"/>
                        </a:lnSpc>
                        <a:spcAft>
                          <a:spcPts val="1000"/>
                        </a:spcAft>
                      </a:pPr>
                      <a:r>
                        <a:rPr lang="ar-DZ" sz="1200" kern="100">
                          <a:effectLst/>
                        </a:rPr>
                        <a:t>النحاس والألمنيوم</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tc>
                  <a:txBody>
                    <a:bodyPr/>
                    <a:lstStyle/>
                    <a:p>
                      <a:pPr algn="ctr" rtl="1">
                        <a:lnSpc>
                          <a:spcPct val="115000"/>
                        </a:lnSpc>
                        <a:spcAft>
                          <a:spcPts val="1000"/>
                        </a:spcAft>
                      </a:pPr>
                      <a:r>
                        <a:rPr lang="ar-DZ" sz="1200" kern="100">
                          <a:effectLst/>
                        </a:rPr>
                        <a:t>22</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extLst>
                  <a:ext uri="{0D108BD9-81ED-4DB2-BD59-A6C34878D82A}">
                    <a16:rowId xmlns:a16="http://schemas.microsoft.com/office/drawing/2014/main" val="1346609188"/>
                  </a:ext>
                </a:extLst>
              </a:tr>
              <a:tr h="194072">
                <a:tc>
                  <a:txBody>
                    <a:bodyPr/>
                    <a:lstStyle/>
                    <a:p>
                      <a:pPr algn="justLow" rtl="1">
                        <a:lnSpc>
                          <a:spcPct val="115000"/>
                        </a:lnSpc>
                        <a:spcAft>
                          <a:spcPts val="1000"/>
                        </a:spcAft>
                      </a:pPr>
                      <a:r>
                        <a:rPr lang="ar-DZ" sz="1200" kern="100">
                          <a:effectLst/>
                        </a:rPr>
                        <a:t>حبر الطباعة</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tc>
                  <a:txBody>
                    <a:bodyPr/>
                    <a:lstStyle/>
                    <a:p>
                      <a:pPr algn="ctr" rtl="1">
                        <a:lnSpc>
                          <a:spcPct val="115000"/>
                        </a:lnSpc>
                        <a:spcAft>
                          <a:spcPts val="1000"/>
                        </a:spcAft>
                      </a:pPr>
                      <a:r>
                        <a:rPr lang="ar-DZ" sz="1200" kern="100">
                          <a:effectLst/>
                        </a:rPr>
                        <a:t>08</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extLst>
                  <a:ext uri="{0D108BD9-81ED-4DB2-BD59-A6C34878D82A}">
                    <a16:rowId xmlns:a16="http://schemas.microsoft.com/office/drawing/2014/main" val="151021614"/>
                  </a:ext>
                </a:extLst>
              </a:tr>
              <a:tr h="194072">
                <a:tc>
                  <a:txBody>
                    <a:bodyPr/>
                    <a:lstStyle/>
                    <a:p>
                      <a:pPr algn="justLow" rtl="1">
                        <a:lnSpc>
                          <a:spcPct val="115000"/>
                        </a:lnSpc>
                        <a:spcAft>
                          <a:spcPts val="1000"/>
                        </a:spcAft>
                      </a:pPr>
                      <a:r>
                        <a:rPr lang="ar-DZ" sz="1200" kern="100">
                          <a:effectLst/>
                        </a:rPr>
                        <a:t>أفلام الأشعة السينية</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tc>
                  <a:txBody>
                    <a:bodyPr/>
                    <a:lstStyle/>
                    <a:p>
                      <a:pPr algn="ctr" rtl="1">
                        <a:lnSpc>
                          <a:spcPct val="115000"/>
                        </a:lnSpc>
                        <a:spcAft>
                          <a:spcPts val="1000"/>
                        </a:spcAft>
                      </a:pPr>
                      <a:r>
                        <a:rPr lang="ar-DZ" sz="1200" kern="100">
                          <a:effectLst/>
                        </a:rPr>
                        <a:t>05</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extLst>
                  <a:ext uri="{0D108BD9-81ED-4DB2-BD59-A6C34878D82A}">
                    <a16:rowId xmlns:a16="http://schemas.microsoft.com/office/drawing/2014/main" val="2392206606"/>
                  </a:ext>
                </a:extLst>
              </a:tr>
              <a:tr h="194072">
                <a:tc>
                  <a:txBody>
                    <a:bodyPr/>
                    <a:lstStyle/>
                    <a:p>
                      <a:pPr algn="justLow" rtl="1">
                        <a:lnSpc>
                          <a:spcPct val="115000"/>
                        </a:lnSpc>
                        <a:spcAft>
                          <a:spcPts val="1000"/>
                        </a:spcAft>
                      </a:pPr>
                      <a:r>
                        <a:rPr lang="ar-DZ" sz="1200" kern="100">
                          <a:effectLst/>
                        </a:rPr>
                        <a:t>البطاريات المستعملة</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tc>
                  <a:txBody>
                    <a:bodyPr/>
                    <a:lstStyle/>
                    <a:p>
                      <a:pPr algn="ctr" rtl="1">
                        <a:lnSpc>
                          <a:spcPct val="115000"/>
                        </a:lnSpc>
                        <a:spcAft>
                          <a:spcPts val="1000"/>
                        </a:spcAft>
                      </a:pPr>
                      <a:r>
                        <a:rPr lang="ar-DZ" sz="1200" kern="100">
                          <a:effectLst/>
                        </a:rPr>
                        <a:t>39</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extLst>
                  <a:ext uri="{0D108BD9-81ED-4DB2-BD59-A6C34878D82A}">
                    <a16:rowId xmlns:a16="http://schemas.microsoft.com/office/drawing/2014/main" val="2201971258"/>
                  </a:ext>
                </a:extLst>
              </a:tr>
              <a:tr h="194072">
                <a:tc>
                  <a:txBody>
                    <a:bodyPr/>
                    <a:lstStyle/>
                    <a:p>
                      <a:pPr algn="justLow" rtl="1">
                        <a:lnSpc>
                          <a:spcPct val="115000"/>
                        </a:lnSpc>
                        <a:spcAft>
                          <a:spcPts val="1000"/>
                        </a:spcAft>
                      </a:pPr>
                      <a:r>
                        <a:rPr lang="ar-DZ" sz="1200" kern="100">
                          <a:effectLst/>
                        </a:rPr>
                        <a:t>ذرق</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tc>
                  <a:txBody>
                    <a:bodyPr/>
                    <a:lstStyle/>
                    <a:p>
                      <a:pPr algn="ctr" rtl="1">
                        <a:lnSpc>
                          <a:spcPct val="115000"/>
                        </a:lnSpc>
                        <a:spcAft>
                          <a:spcPts val="1000"/>
                        </a:spcAft>
                      </a:pPr>
                      <a:r>
                        <a:rPr lang="ar-DZ" sz="1200" kern="100">
                          <a:effectLst/>
                        </a:rPr>
                        <a:t>85</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extLst>
                  <a:ext uri="{0D108BD9-81ED-4DB2-BD59-A6C34878D82A}">
                    <a16:rowId xmlns:a16="http://schemas.microsoft.com/office/drawing/2014/main" val="3388950932"/>
                  </a:ext>
                </a:extLst>
              </a:tr>
              <a:tr h="194072">
                <a:tc>
                  <a:txBody>
                    <a:bodyPr/>
                    <a:lstStyle/>
                    <a:p>
                      <a:pPr algn="justLow" rtl="1">
                        <a:lnSpc>
                          <a:spcPct val="115000"/>
                        </a:lnSpc>
                        <a:spcAft>
                          <a:spcPts val="1000"/>
                        </a:spcAft>
                      </a:pPr>
                      <a:r>
                        <a:rPr lang="ar-DZ" sz="1200" kern="100">
                          <a:effectLst/>
                        </a:rPr>
                        <a:t>ثنائي الفينيل متعدد الكلور</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tc>
                  <a:txBody>
                    <a:bodyPr/>
                    <a:lstStyle/>
                    <a:p>
                      <a:pPr algn="ctr" rtl="1">
                        <a:lnSpc>
                          <a:spcPct val="115000"/>
                        </a:lnSpc>
                        <a:spcAft>
                          <a:spcPts val="1000"/>
                        </a:spcAft>
                      </a:pPr>
                      <a:r>
                        <a:rPr lang="ar-DZ" sz="1200" kern="100">
                          <a:effectLst/>
                        </a:rPr>
                        <a:t>13</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extLst>
                  <a:ext uri="{0D108BD9-81ED-4DB2-BD59-A6C34878D82A}">
                    <a16:rowId xmlns:a16="http://schemas.microsoft.com/office/drawing/2014/main" val="3553563171"/>
                  </a:ext>
                </a:extLst>
              </a:tr>
              <a:tr h="194072">
                <a:tc>
                  <a:txBody>
                    <a:bodyPr/>
                    <a:lstStyle/>
                    <a:p>
                      <a:pPr algn="justLow" rtl="1">
                        <a:lnSpc>
                          <a:spcPct val="115000"/>
                        </a:lnSpc>
                        <a:spcAft>
                          <a:spcPts val="1000"/>
                        </a:spcAft>
                      </a:pPr>
                      <a:r>
                        <a:rPr lang="ar-DZ" sz="1200" kern="100">
                          <a:effectLst/>
                        </a:rPr>
                        <a:t>نفايات ثفل الزينون</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tc>
                  <a:txBody>
                    <a:bodyPr/>
                    <a:lstStyle/>
                    <a:p>
                      <a:pPr algn="ctr" rtl="1">
                        <a:lnSpc>
                          <a:spcPct val="115000"/>
                        </a:lnSpc>
                        <a:spcAft>
                          <a:spcPts val="1000"/>
                        </a:spcAft>
                      </a:pPr>
                      <a:r>
                        <a:rPr lang="ar-DZ" sz="1200" kern="100">
                          <a:effectLst/>
                        </a:rPr>
                        <a:t>01</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extLst>
                  <a:ext uri="{0D108BD9-81ED-4DB2-BD59-A6C34878D82A}">
                    <a16:rowId xmlns:a16="http://schemas.microsoft.com/office/drawing/2014/main" val="346351075"/>
                  </a:ext>
                </a:extLst>
              </a:tr>
              <a:tr h="194072">
                <a:tc>
                  <a:txBody>
                    <a:bodyPr/>
                    <a:lstStyle/>
                    <a:p>
                      <a:pPr algn="justLow" rtl="1">
                        <a:lnSpc>
                          <a:spcPct val="115000"/>
                        </a:lnSpc>
                        <a:spcAft>
                          <a:spcPts val="1000"/>
                        </a:spcAft>
                      </a:pPr>
                      <a:r>
                        <a:rPr lang="ar-DZ" sz="1200" kern="100">
                          <a:effectLst/>
                        </a:rPr>
                        <a:t>نفايات صناعة التصوير الفتوغرافي</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tc>
                  <a:txBody>
                    <a:bodyPr/>
                    <a:lstStyle/>
                    <a:p>
                      <a:pPr algn="ctr" rtl="1">
                        <a:lnSpc>
                          <a:spcPct val="115000"/>
                        </a:lnSpc>
                        <a:spcAft>
                          <a:spcPts val="1000"/>
                        </a:spcAft>
                      </a:pPr>
                      <a:r>
                        <a:rPr lang="ar-DZ" sz="1200" kern="100">
                          <a:effectLst/>
                        </a:rPr>
                        <a:t>12</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extLst>
                  <a:ext uri="{0D108BD9-81ED-4DB2-BD59-A6C34878D82A}">
                    <a16:rowId xmlns:a16="http://schemas.microsoft.com/office/drawing/2014/main" val="1025213190"/>
                  </a:ext>
                </a:extLst>
              </a:tr>
              <a:tr h="194072">
                <a:tc>
                  <a:txBody>
                    <a:bodyPr/>
                    <a:lstStyle/>
                    <a:p>
                      <a:pPr algn="justLow" rtl="1">
                        <a:lnSpc>
                          <a:spcPct val="115000"/>
                        </a:lnSpc>
                        <a:spcAft>
                          <a:spcPts val="1000"/>
                        </a:spcAft>
                      </a:pPr>
                      <a:r>
                        <a:rPr lang="ar-DZ" sz="1200" kern="100">
                          <a:effectLst/>
                        </a:rPr>
                        <a:t>حمأة الحفر</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tc>
                  <a:txBody>
                    <a:bodyPr/>
                    <a:lstStyle/>
                    <a:p>
                      <a:pPr algn="ctr" rtl="1">
                        <a:lnSpc>
                          <a:spcPct val="115000"/>
                        </a:lnSpc>
                        <a:spcAft>
                          <a:spcPts val="1000"/>
                        </a:spcAft>
                      </a:pPr>
                      <a:r>
                        <a:rPr lang="ar-DZ" sz="1200" kern="100">
                          <a:effectLst/>
                        </a:rPr>
                        <a:t>13</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extLst>
                  <a:ext uri="{0D108BD9-81ED-4DB2-BD59-A6C34878D82A}">
                    <a16:rowId xmlns:a16="http://schemas.microsoft.com/office/drawing/2014/main" val="2321120244"/>
                  </a:ext>
                </a:extLst>
              </a:tr>
              <a:tr h="194072">
                <a:tc>
                  <a:txBody>
                    <a:bodyPr/>
                    <a:lstStyle/>
                    <a:p>
                      <a:pPr algn="justLow" rtl="1">
                        <a:lnSpc>
                          <a:spcPct val="115000"/>
                        </a:lnSpc>
                        <a:spcAft>
                          <a:spcPts val="1000"/>
                        </a:spcAft>
                      </a:pPr>
                      <a:r>
                        <a:rPr lang="ar-DZ" sz="1200" kern="100">
                          <a:effectLst/>
                        </a:rPr>
                        <a:t>المواد الكيميائية</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tc>
                  <a:txBody>
                    <a:bodyPr/>
                    <a:lstStyle/>
                    <a:p>
                      <a:pPr algn="ctr" rtl="1">
                        <a:lnSpc>
                          <a:spcPct val="115000"/>
                        </a:lnSpc>
                        <a:spcAft>
                          <a:spcPts val="1000"/>
                        </a:spcAft>
                      </a:pPr>
                      <a:r>
                        <a:rPr lang="ar-DZ" sz="1200" kern="100">
                          <a:effectLst/>
                        </a:rPr>
                        <a:t>12</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extLst>
                  <a:ext uri="{0D108BD9-81ED-4DB2-BD59-A6C34878D82A}">
                    <a16:rowId xmlns:a16="http://schemas.microsoft.com/office/drawing/2014/main" val="3139543879"/>
                  </a:ext>
                </a:extLst>
              </a:tr>
              <a:tr h="194072">
                <a:tc>
                  <a:txBody>
                    <a:bodyPr/>
                    <a:lstStyle/>
                    <a:p>
                      <a:pPr algn="justLow" rtl="1">
                        <a:lnSpc>
                          <a:spcPct val="115000"/>
                        </a:lnSpc>
                        <a:spcAft>
                          <a:spcPts val="1000"/>
                        </a:spcAft>
                      </a:pPr>
                      <a:r>
                        <a:rPr lang="ar-DZ" sz="1200" kern="100">
                          <a:effectLst/>
                        </a:rPr>
                        <a:t>نفايات المعدات الكهربائية والاكترونية</a:t>
                      </a:r>
                      <a:endParaRPr lang="fr-FR" sz="900" kern="10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tc>
                  <a:txBody>
                    <a:bodyPr/>
                    <a:lstStyle/>
                    <a:p>
                      <a:pPr algn="ctr" rtl="1">
                        <a:lnSpc>
                          <a:spcPct val="115000"/>
                        </a:lnSpc>
                        <a:spcAft>
                          <a:spcPts val="1000"/>
                        </a:spcAft>
                      </a:pPr>
                      <a:r>
                        <a:rPr lang="ar-DZ" sz="1200" kern="100" dirty="0">
                          <a:effectLst/>
                        </a:rPr>
                        <a:t>16</a:t>
                      </a:r>
                      <a:endParaRPr lang="fr-FR" sz="900" kern="100" dirty="0">
                        <a:effectLst/>
                        <a:latin typeface="Calibri" panose="020F0502020204030204" pitchFamily="34" charset="0"/>
                        <a:ea typeface="Calibri" panose="020F0502020204030204" pitchFamily="34" charset="0"/>
                        <a:cs typeface="Arial" panose="020B0604020202020204" pitchFamily="34" charset="0"/>
                      </a:endParaRPr>
                    </a:p>
                  </a:txBody>
                  <a:tcPr marL="57980" marR="57980" marT="0" marB="0"/>
                </a:tc>
                <a:extLst>
                  <a:ext uri="{0D108BD9-81ED-4DB2-BD59-A6C34878D82A}">
                    <a16:rowId xmlns:a16="http://schemas.microsoft.com/office/drawing/2014/main" val="3805395176"/>
                  </a:ext>
                </a:extLst>
              </a:tr>
            </a:tbl>
          </a:graphicData>
        </a:graphic>
      </p:graphicFrame>
      <p:sp>
        <p:nvSpPr>
          <p:cNvPr id="3" name="Rectangle 1">
            <a:extLst>
              <a:ext uri="{FF2B5EF4-FFF2-40B4-BE49-F238E27FC236}">
                <a16:creationId xmlns:a16="http://schemas.microsoft.com/office/drawing/2014/main" id="{35BD2C5B-D53F-166F-DBFA-A06AB3B11F48}"/>
              </a:ext>
            </a:extLst>
          </p:cNvPr>
          <p:cNvSpPr>
            <a:spLocks noChangeArrowheads="1"/>
          </p:cNvSpPr>
          <p:nvPr/>
        </p:nvSpPr>
        <p:spPr bwMode="auto">
          <a:xfrm>
            <a:off x="1232376" y="721296"/>
            <a:ext cx="8223567"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DZ" altLang="fr-FR"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عدد المشغلين المعتمدين المتخصصين في مجال نفايات خاصة، ونفايات خاصة خطيرة</a:t>
            </a:r>
            <a:endParaRPr kumimoji="0" lang="fr-FR" altLang="fr-FR" sz="800" b="0" i="0" u="none" strike="noStrike" cap="none" normalizeH="0" baseline="0" dirty="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DZ"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تقرير حول حالة تسيير النفايات في الجزائر 2020  الوكالة الوطنية للنفايات صفحة 116</a:t>
            </a:r>
            <a:endParaRPr kumimoji="0" lang="ar-DZ" alt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9383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573875-7EA6-DD08-8F04-8D6B594DDF6B}"/>
              </a:ext>
            </a:extLst>
          </p:cNvPr>
          <p:cNvSpPr>
            <a:spLocks noGrp="1"/>
          </p:cNvSpPr>
          <p:nvPr>
            <p:ph type="title"/>
          </p:nvPr>
        </p:nvSpPr>
        <p:spPr>
          <a:xfrm>
            <a:off x="677334" y="609600"/>
            <a:ext cx="8596668" cy="558800"/>
          </a:xfrm>
        </p:spPr>
        <p:txBody>
          <a:bodyPr>
            <a:normAutofit/>
          </a:bodyPr>
          <a:lstStyle/>
          <a:p>
            <a:pPr algn="ctr" rtl="1"/>
            <a:r>
              <a:rPr lang="ar-DZ" sz="2800" dirty="0"/>
              <a:t>الخاتمة</a:t>
            </a:r>
            <a:endParaRPr lang="fr-FR" sz="2800" dirty="0"/>
          </a:p>
        </p:txBody>
      </p:sp>
      <p:sp>
        <p:nvSpPr>
          <p:cNvPr id="3" name="Espace réservé du contenu 2">
            <a:extLst>
              <a:ext uri="{FF2B5EF4-FFF2-40B4-BE49-F238E27FC236}">
                <a16:creationId xmlns:a16="http://schemas.microsoft.com/office/drawing/2014/main" id="{93CDE856-BBE4-5076-1B8D-6DE8672350C6}"/>
              </a:ext>
            </a:extLst>
          </p:cNvPr>
          <p:cNvSpPr>
            <a:spLocks noGrp="1"/>
          </p:cNvSpPr>
          <p:nvPr>
            <p:ph idx="1"/>
          </p:nvPr>
        </p:nvSpPr>
        <p:spPr>
          <a:xfrm>
            <a:off x="677334" y="1168401"/>
            <a:ext cx="8596668" cy="4872962"/>
          </a:xfrm>
        </p:spPr>
        <p:txBody>
          <a:bodyPr/>
          <a:lstStyle/>
          <a:p>
            <a:pPr algn="r" rtl="1"/>
            <a:r>
              <a:rPr lang="ar-DZ" dirty="0"/>
              <a:t>إن الحديث عن نجاح المؤسسات الناشئة يعني الحديث عن الدور الفعال لها في تحقيق ودعم التنمية المستدامة لأي بلد، فهي صورة لما يمتلكه البلد من كفاءات بإمكانها الريادة وتحقيق مردود يساهم في دفع عجلة التنمية وزيادة الدخل الوطني وتخفيض معدلات البطالة، وتحسين الإنتاجية، ودعم ميادين الابداع.</a:t>
            </a:r>
          </a:p>
          <a:p>
            <a:pPr algn="r" rtl="1"/>
            <a:r>
              <a:rPr lang="ar-DZ" dirty="0"/>
              <a:t>والمؤسسات الناشئة في الجزائر بإمكانها الذهاب بعيدا لتحقيق كل ما تم ذكره بقليل من الوعي والتشجيع والدعم من طرف الدولة والمجتمع، وانتهاز الفرص المتاحة مع بعض الإرادة والمبادرة.</a:t>
            </a:r>
          </a:p>
          <a:p>
            <a:pPr marL="0" indent="0" algn="r" rtl="1">
              <a:buNone/>
            </a:pPr>
            <a:endParaRPr lang="fr-FR" dirty="0"/>
          </a:p>
        </p:txBody>
      </p:sp>
      <p:pic>
        <p:nvPicPr>
          <p:cNvPr id="4" name="Image 3">
            <a:extLst>
              <a:ext uri="{FF2B5EF4-FFF2-40B4-BE49-F238E27FC236}">
                <a16:creationId xmlns:a16="http://schemas.microsoft.com/office/drawing/2014/main" id="{B71CA71E-2771-11A2-CADA-397F8AD96EC8}"/>
              </a:ext>
            </a:extLst>
          </p:cNvPr>
          <p:cNvPicPr>
            <a:picLocks noChangeAspect="1"/>
          </p:cNvPicPr>
          <p:nvPr/>
        </p:nvPicPr>
        <p:blipFill>
          <a:blip r:embed="rId2"/>
          <a:stretch>
            <a:fillRect/>
          </a:stretch>
        </p:blipFill>
        <p:spPr>
          <a:xfrm>
            <a:off x="1323148" y="3604882"/>
            <a:ext cx="7305039" cy="2186318"/>
          </a:xfrm>
          <a:prstGeom prst="rect">
            <a:avLst/>
          </a:prstGeom>
        </p:spPr>
      </p:pic>
    </p:spTree>
    <p:extLst>
      <p:ext uri="{BB962C8B-B14F-4D97-AF65-F5344CB8AC3E}">
        <p14:creationId xmlns:p14="http://schemas.microsoft.com/office/powerpoint/2010/main" val="4141942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A8F4AE-5D0F-751B-32DD-8D6BE50AADF7}"/>
              </a:ext>
            </a:extLst>
          </p:cNvPr>
          <p:cNvSpPr>
            <a:spLocks noGrp="1"/>
          </p:cNvSpPr>
          <p:nvPr>
            <p:ph type="title"/>
          </p:nvPr>
        </p:nvSpPr>
        <p:spPr>
          <a:xfrm>
            <a:off x="677334" y="609600"/>
            <a:ext cx="8596668" cy="568960"/>
          </a:xfrm>
        </p:spPr>
        <p:txBody>
          <a:bodyPr>
            <a:normAutofit/>
          </a:bodyPr>
          <a:lstStyle/>
          <a:p>
            <a:pPr algn="ctr"/>
            <a:r>
              <a:rPr lang="ar-DZ" sz="2800" b="1" u="sng" dirty="0"/>
              <a:t>قائمة المراجع</a:t>
            </a:r>
            <a:endParaRPr lang="fr-FR" sz="2800" b="1" u="sng" dirty="0"/>
          </a:p>
        </p:txBody>
      </p:sp>
      <p:sp>
        <p:nvSpPr>
          <p:cNvPr id="3" name="Espace réservé du contenu 2">
            <a:extLst>
              <a:ext uri="{FF2B5EF4-FFF2-40B4-BE49-F238E27FC236}">
                <a16:creationId xmlns:a16="http://schemas.microsoft.com/office/drawing/2014/main" id="{B0C30CAA-73E2-9E51-AF79-967EED0543CB}"/>
              </a:ext>
            </a:extLst>
          </p:cNvPr>
          <p:cNvSpPr>
            <a:spLocks noGrp="1"/>
          </p:cNvSpPr>
          <p:nvPr>
            <p:ph idx="1"/>
          </p:nvPr>
        </p:nvSpPr>
        <p:spPr>
          <a:xfrm>
            <a:off x="677334" y="1178561"/>
            <a:ext cx="8596668" cy="4862802"/>
          </a:xfrm>
        </p:spPr>
        <p:txBody>
          <a:bodyPr/>
          <a:lstStyle/>
          <a:p>
            <a:pPr algn="r" rtl="1"/>
            <a:r>
              <a:rPr lang="ar-DZ" sz="1800" kern="0" dirty="0">
                <a:effectLst/>
                <a:latin typeface="Calibri" panose="020F0502020204030204" pitchFamily="34" charset="0"/>
                <a:ea typeface="Calibri" panose="020F0502020204030204" pitchFamily="34" charset="0"/>
                <a:cs typeface="Arial" panose="020B0604020202020204" pitchFamily="34" charset="0"/>
              </a:rPr>
              <a:t>محمد فلاق الدور </a:t>
            </a:r>
            <a:r>
              <a:rPr lang="ar-DZ" sz="1800" kern="0" dirty="0" err="1">
                <a:effectLst/>
                <a:latin typeface="Calibri" panose="020F0502020204030204" pitchFamily="34" charset="0"/>
                <a:ea typeface="Calibri" panose="020F0502020204030204" pitchFamily="34" charset="0"/>
                <a:cs typeface="Arial" panose="020B0604020202020204" pitchFamily="34" charset="0"/>
              </a:rPr>
              <a:t>السوسيو</a:t>
            </a:r>
            <a:r>
              <a:rPr lang="ar-DZ" sz="1800" kern="0" dirty="0">
                <a:effectLst/>
                <a:latin typeface="Calibri" panose="020F0502020204030204" pitchFamily="34" charset="0"/>
                <a:ea typeface="Calibri" panose="020F0502020204030204" pitchFamily="34" charset="0"/>
                <a:cs typeface="Arial" panose="020B0604020202020204" pitchFamily="34" charset="0"/>
              </a:rPr>
              <a:t> – اقتصادي للمؤسسات الناشئة في دعم خطط التنمية المستدامة النشر الجامعي الجديد 2022</a:t>
            </a:r>
          </a:p>
          <a:p>
            <a:pPr algn="r" rtl="1"/>
            <a:r>
              <a:rPr lang="ar-DZ" sz="1800" kern="0" dirty="0">
                <a:effectLst/>
                <a:latin typeface="Calibri" panose="020F0502020204030204" pitchFamily="34" charset="0"/>
                <a:ea typeface="Calibri" panose="020F0502020204030204" pitchFamily="34" charset="0"/>
                <a:cs typeface="Arial" panose="020B0604020202020204" pitchFamily="34" charset="0"/>
              </a:rPr>
              <a:t>تقرير حول حالة تسيير النفايات في الجزائر 2020  الوكالة الوطنية للنفايات</a:t>
            </a:r>
          </a:p>
          <a:p>
            <a:pPr algn="r" rtl="1"/>
            <a:r>
              <a:rPr lang="ar-DZ" kern="0" dirty="0">
                <a:latin typeface="Calibri" panose="020F0502020204030204" pitchFamily="34" charset="0"/>
                <a:cs typeface="Arial" panose="020B0604020202020204" pitchFamily="34" charset="0"/>
              </a:rPr>
              <a:t>الموقع الالكتروني </a:t>
            </a:r>
            <a:r>
              <a:rPr lang="fr-FR" sz="1800" kern="0" dirty="0">
                <a:effectLst/>
                <a:latin typeface="Calibri" panose="020F0502020204030204" pitchFamily="34" charset="0"/>
                <a:ea typeface="Calibri" panose="020F0502020204030204" pitchFamily="34" charset="0"/>
                <a:cs typeface="Arial" panose="020B0604020202020204" pitchFamily="34" charset="0"/>
              </a:rPr>
              <a:t>/www.aps.dz/ar/economie</a:t>
            </a:r>
            <a:endParaRPr lang="ar-DZ" sz="1800" kern="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1800" kern="0" dirty="0">
                <a:effectLst/>
                <a:latin typeface="Calibri" panose="020F0502020204030204" pitchFamily="34" charset="0"/>
                <a:ea typeface="Calibri" panose="020F0502020204030204" pitchFamily="34" charset="0"/>
                <a:cs typeface="Arial" panose="020B0604020202020204" pitchFamily="34" charset="0"/>
              </a:rPr>
              <a:t>الموقع الالكتروني </a:t>
            </a:r>
            <a:r>
              <a:rPr lang="fr-FR" sz="1800" kern="0" dirty="0">
                <a:effectLst/>
                <a:latin typeface="Calibri" panose="020F0502020204030204" pitchFamily="34" charset="0"/>
                <a:ea typeface="Calibri" panose="020F0502020204030204" pitchFamily="34" charset="0"/>
                <a:cs typeface="Arial" panose="020B0604020202020204" pitchFamily="34" charset="0"/>
              </a:rPr>
              <a:t>Keywords</a:t>
            </a:r>
            <a:endParaRPr lang="fr-FR" dirty="0"/>
          </a:p>
        </p:txBody>
      </p:sp>
      <p:pic>
        <p:nvPicPr>
          <p:cNvPr id="4" name="Image 3">
            <a:extLst>
              <a:ext uri="{FF2B5EF4-FFF2-40B4-BE49-F238E27FC236}">
                <a16:creationId xmlns:a16="http://schemas.microsoft.com/office/drawing/2014/main" id="{2E267E1E-F7CE-18A3-82AE-4C3D88A7B4CA}"/>
              </a:ext>
            </a:extLst>
          </p:cNvPr>
          <p:cNvPicPr>
            <a:picLocks noChangeAspect="1"/>
          </p:cNvPicPr>
          <p:nvPr/>
        </p:nvPicPr>
        <p:blipFill>
          <a:blip r:embed="rId2"/>
          <a:stretch>
            <a:fillRect/>
          </a:stretch>
        </p:blipFill>
        <p:spPr>
          <a:xfrm>
            <a:off x="1239520" y="3532822"/>
            <a:ext cx="8034482" cy="1943418"/>
          </a:xfrm>
          <a:prstGeom prst="rect">
            <a:avLst/>
          </a:prstGeom>
        </p:spPr>
      </p:pic>
    </p:spTree>
    <p:extLst>
      <p:ext uri="{BB962C8B-B14F-4D97-AF65-F5344CB8AC3E}">
        <p14:creationId xmlns:p14="http://schemas.microsoft.com/office/powerpoint/2010/main" val="1753514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148BB7-43F9-AFE3-0D13-EB14D0315DCD}"/>
              </a:ext>
            </a:extLst>
          </p:cNvPr>
          <p:cNvSpPr>
            <a:spLocks noGrp="1"/>
          </p:cNvSpPr>
          <p:nvPr>
            <p:ph type="title"/>
          </p:nvPr>
        </p:nvSpPr>
        <p:spPr>
          <a:xfrm>
            <a:off x="677334" y="609600"/>
            <a:ext cx="8596668" cy="538480"/>
          </a:xfrm>
        </p:spPr>
        <p:txBody>
          <a:bodyPr>
            <a:normAutofit/>
          </a:bodyPr>
          <a:lstStyle/>
          <a:p>
            <a:pPr algn="r" rtl="1"/>
            <a:r>
              <a:rPr lang="ar-DZ" sz="2800" dirty="0"/>
              <a:t>مقدمة</a:t>
            </a:r>
            <a:endParaRPr lang="fr-FR" sz="2800" dirty="0"/>
          </a:p>
        </p:txBody>
      </p:sp>
      <p:sp>
        <p:nvSpPr>
          <p:cNvPr id="3" name="Espace réservé du contenu 2">
            <a:extLst>
              <a:ext uri="{FF2B5EF4-FFF2-40B4-BE49-F238E27FC236}">
                <a16:creationId xmlns:a16="http://schemas.microsoft.com/office/drawing/2014/main" id="{2AEE2C46-6CA3-BB65-892C-0AD58ED42781}"/>
              </a:ext>
            </a:extLst>
          </p:cNvPr>
          <p:cNvSpPr>
            <a:spLocks noGrp="1"/>
          </p:cNvSpPr>
          <p:nvPr>
            <p:ph idx="1"/>
          </p:nvPr>
        </p:nvSpPr>
        <p:spPr>
          <a:xfrm>
            <a:off x="677334" y="1148081"/>
            <a:ext cx="8596668" cy="4893282"/>
          </a:xfrm>
        </p:spPr>
        <p:txBody>
          <a:bodyPr/>
          <a:lstStyle/>
          <a:p>
            <a:pPr algn="r" rtl="1"/>
            <a:r>
              <a:rPr lang="ar-DZ" dirty="0"/>
              <a:t>خلال العقود الثلاثة الأخيرة من القرن الماضي، أصبحت المؤسسات الناشئة تلعب دورا مهما في النشاط الاقتصادي سواء على صعيد الدول المتقدمة أو الدول النامية على حد سواء.</a:t>
            </a:r>
          </a:p>
          <a:p>
            <a:pPr algn="r" rtl="1"/>
            <a:r>
              <a:rPr lang="ar-DZ" dirty="0"/>
              <a:t>فبعد أن شهد العالم تحولات سريعة وتغيرات متلاحقة، كان أهمها التحول من آليات التخطيط المركزي إلى آليات السوق، وبروز منظمات عالمية جديدة، وظهور التحالفات والكيانات الاقتصادية والثورات التكنولوجية. ومن أجل التلاؤم مع هذه المتغيرات ومقاومة الركود الاقتصادي، كان لزاما على الدول والحكومات ابراز أولوية الاهتمام بالمؤسسات المصغرة، كونها أحد السبل لمعالجة مشكل البطالة والتهميش والاقصاء الاجتماعي وتحقيق التنمية الشاملة المستدامة.</a:t>
            </a:r>
          </a:p>
        </p:txBody>
      </p:sp>
    </p:spTree>
    <p:extLst>
      <p:ext uri="{BB962C8B-B14F-4D97-AF65-F5344CB8AC3E}">
        <p14:creationId xmlns:p14="http://schemas.microsoft.com/office/powerpoint/2010/main" val="1969197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uage 1">
            <a:extLst>
              <a:ext uri="{FF2B5EF4-FFF2-40B4-BE49-F238E27FC236}">
                <a16:creationId xmlns:a16="http://schemas.microsoft.com/office/drawing/2014/main" id="{04F57A4B-95B7-3F31-B4D4-BD01BE1DB41A}"/>
              </a:ext>
            </a:extLst>
          </p:cNvPr>
          <p:cNvSpPr/>
          <p:nvPr/>
        </p:nvSpPr>
        <p:spPr>
          <a:xfrm>
            <a:off x="4439920" y="1097280"/>
            <a:ext cx="5943600" cy="2773680"/>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sz="2800" b="1" u="sng" dirty="0"/>
              <a:t>الإشكالية المطروحة:</a:t>
            </a:r>
          </a:p>
          <a:p>
            <a:pPr algn="ctr"/>
            <a:r>
              <a:rPr lang="ar-DZ" sz="2800" dirty="0"/>
              <a:t>فماهي المساعي التي تبذلها الجزائر لتبني وانجاح هاته المؤسسات؟</a:t>
            </a:r>
            <a:endParaRPr lang="fr-FR" sz="2800" dirty="0"/>
          </a:p>
          <a:p>
            <a:pPr algn="ctr"/>
            <a:endParaRPr lang="fr-FR" dirty="0"/>
          </a:p>
        </p:txBody>
      </p:sp>
      <p:sp>
        <p:nvSpPr>
          <p:cNvPr id="3" name="Nuage 2">
            <a:extLst>
              <a:ext uri="{FF2B5EF4-FFF2-40B4-BE49-F238E27FC236}">
                <a16:creationId xmlns:a16="http://schemas.microsoft.com/office/drawing/2014/main" id="{A5F746C5-3193-4847-1659-343C0DC3FE2D}"/>
              </a:ext>
            </a:extLst>
          </p:cNvPr>
          <p:cNvSpPr/>
          <p:nvPr/>
        </p:nvSpPr>
        <p:spPr>
          <a:xfrm>
            <a:off x="1747520" y="3525520"/>
            <a:ext cx="6329680" cy="261112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sz="2800" b="1" u="sng" dirty="0"/>
              <a:t>فرضيات البحث:</a:t>
            </a:r>
          </a:p>
          <a:p>
            <a:pPr algn="ctr"/>
            <a:r>
              <a:rPr lang="ar-DZ" sz="2800" dirty="0"/>
              <a:t>تشكل المؤسسات الناشئة نموذجا ناجحا للتوجه نحو تحقيق التنمية المستدامة</a:t>
            </a:r>
            <a:endParaRPr lang="fr-FR" sz="2800" dirty="0"/>
          </a:p>
        </p:txBody>
      </p:sp>
    </p:spTree>
    <p:extLst>
      <p:ext uri="{BB962C8B-B14F-4D97-AF65-F5344CB8AC3E}">
        <p14:creationId xmlns:p14="http://schemas.microsoft.com/office/powerpoint/2010/main" val="3124969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èche : droite 1">
            <a:extLst>
              <a:ext uri="{FF2B5EF4-FFF2-40B4-BE49-F238E27FC236}">
                <a16:creationId xmlns:a16="http://schemas.microsoft.com/office/drawing/2014/main" id="{FCEC9E3D-1FA6-ABEC-74C9-908217C3966D}"/>
              </a:ext>
            </a:extLst>
          </p:cNvPr>
          <p:cNvSpPr/>
          <p:nvPr/>
        </p:nvSpPr>
        <p:spPr>
          <a:xfrm>
            <a:off x="1064171" y="1332187"/>
            <a:ext cx="4548353" cy="39177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DZ" b="1" u="sng" dirty="0"/>
              <a:t>منهج البحث:</a:t>
            </a:r>
          </a:p>
          <a:p>
            <a:pPr algn="ctr"/>
            <a:r>
              <a:rPr lang="ar-DZ" dirty="0"/>
              <a:t>للإجابة على الإشكالية المطروحة واثبات صحة الفرضيات انتهجنا منهج الوصفي التحليلي</a:t>
            </a:r>
            <a:endParaRPr lang="fr-FR" dirty="0"/>
          </a:p>
        </p:txBody>
      </p:sp>
      <p:sp>
        <p:nvSpPr>
          <p:cNvPr id="3" name="Organigramme : Alternative 2">
            <a:extLst>
              <a:ext uri="{FF2B5EF4-FFF2-40B4-BE49-F238E27FC236}">
                <a16:creationId xmlns:a16="http://schemas.microsoft.com/office/drawing/2014/main" id="{B12B75CF-0A82-6AF6-57DC-1A8565F8BF9B}"/>
              </a:ext>
            </a:extLst>
          </p:cNvPr>
          <p:cNvSpPr/>
          <p:nvPr/>
        </p:nvSpPr>
        <p:spPr>
          <a:xfrm>
            <a:off x="5423338" y="2207171"/>
            <a:ext cx="4280338" cy="3042745"/>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dirty="0"/>
              <a:t>أهداف البحث:</a:t>
            </a:r>
          </a:p>
          <a:p>
            <a:pPr algn="ctr"/>
            <a:r>
              <a:rPr lang="ar-DZ" dirty="0"/>
              <a:t>التعرف على المؤسسات الناشئة وإطارها القانوني.</a:t>
            </a:r>
          </a:p>
          <a:p>
            <a:pPr algn="ctr"/>
            <a:r>
              <a:rPr lang="ar-DZ" dirty="0"/>
              <a:t>التحديات التي تواجهها المؤسسات الناشئة في الجزائر</a:t>
            </a:r>
            <a:endParaRPr lang="fr-FR" dirty="0"/>
          </a:p>
        </p:txBody>
      </p:sp>
    </p:spTree>
    <p:extLst>
      <p:ext uri="{BB962C8B-B14F-4D97-AF65-F5344CB8AC3E}">
        <p14:creationId xmlns:p14="http://schemas.microsoft.com/office/powerpoint/2010/main" val="1021824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CB6C1F9-B8F8-A9F2-21ED-C6C82C3FC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880" y="3850640"/>
            <a:ext cx="7081520" cy="2753359"/>
          </a:xfrm>
          <a:prstGeom prst="rect">
            <a:avLst/>
          </a:prstGeom>
        </p:spPr>
      </p:pic>
      <p:sp>
        <p:nvSpPr>
          <p:cNvPr id="2" name="Rectangle 1">
            <a:extLst>
              <a:ext uri="{FF2B5EF4-FFF2-40B4-BE49-F238E27FC236}">
                <a16:creationId xmlns:a16="http://schemas.microsoft.com/office/drawing/2014/main" id="{FB65157A-EFBF-3191-2E89-812967FD3586}"/>
              </a:ext>
            </a:extLst>
          </p:cNvPr>
          <p:cNvSpPr/>
          <p:nvPr/>
        </p:nvSpPr>
        <p:spPr>
          <a:xfrm>
            <a:off x="894080" y="1066800"/>
            <a:ext cx="9217304" cy="2585323"/>
          </a:xfrm>
          <a:prstGeom prst="rect">
            <a:avLst/>
          </a:prstGeom>
          <a:noFill/>
        </p:spPr>
        <p:txBody>
          <a:bodyPr wrap="square" lIns="91440" tIns="45720" rIns="91440" bIns="45720">
            <a:spAutoFit/>
          </a:bodyPr>
          <a:lstStyle/>
          <a:p>
            <a:pPr algn="ctr"/>
            <a:r>
              <a:rPr lang="ar-DZ" sz="5400" b="1" cap="none" spc="0" dirty="0">
                <a:ln w="22225">
                  <a:solidFill>
                    <a:schemeClr val="accent2"/>
                  </a:solidFill>
                  <a:prstDash val="solid"/>
                </a:ln>
                <a:solidFill>
                  <a:schemeClr val="accent2">
                    <a:lumMod val="40000"/>
                    <a:lumOff val="60000"/>
                  </a:schemeClr>
                </a:solidFill>
                <a:effectLst/>
              </a:rPr>
              <a:t>المبحث الأول:</a:t>
            </a:r>
          </a:p>
          <a:p>
            <a:pPr algn="ctr"/>
            <a:r>
              <a:rPr lang="ar-DZ" sz="5400" b="1" cap="none" spc="0" dirty="0">
                <a:ln w="22225">
                  <a:solidFill>
                    <a:schemeClr val="accent2"/>
                  </a:solidFill>
                  <a:prstDash val="solid"/>
                </a:ln>
                <a:solidFill>
                  <a:schemeClr val="accent2">
                    <a:lumMod val="40000"/>
                    <a:lumOff val="60000"/>
                  </a:schemeClr>
                </a:solidFill>
                <a:effectLst/>
              </a:rPr>
              <a:t>مفهوم المؤسسات الناشئة</a:t>
            </a:r>
          </a:p>
          <a:p>
            <a:pPr algn="ctr"/>
            <a:r>
              <a:rPr lang="ar-DZ" sz="5400" b="1" dirty="0">
                <a:ln w="22225">
                  <a:solidFill>
                    <a:schemeClr val="accent2"/>
                  </a:solidFill>
                  <a:prstDash val="solid"/>
                </a:ln>
                <a:solidFill>
                  <a:schemeClr val="accent2">
                    <a:lumMod val="40000"/>
                    <a:lumOff val="60000"/>
                  </a:schemeClr>
                </a:solidFill>
              </a:rPr>
              <a:t>وإطارها القانوني</a:t>
            </a:r>
            <a:endParaRPr lang="fr-FR"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288855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4FF20D-4265-9EC4-6BD2-6155030D4778}"/>
              </a:ext>
            </a:extLst>
          </p:cNvPr>
          <p:cNvSpPr>
            <a:spLocks noGrp="1"/>
          </p:cNvSpPr>
          <p:nvPr>
            <p:ph type="title"/>
          </p:nvPr>
        </p:nvSpPr>
        <p:spPr>
          <a:xfrm>
            <a:off x="677334" y="609600"/>
            <a:ext cx="8596668" cy="619760"/>
          </a:xfrm>
        </p:spPr>
        <p:txBody>
          <a:bodyPr>
            <a:normAutofit/>
          </a:bodyPr>
          <a:lstStyle/>
          <a:p>
            <a:pPr algn="r" rtl="1"/>
            <a:r>
              <a:rPr lang="ar-DZ" sz="2800" dirty="0"/>
              <a:t>المبحث الأول: مفهوم المؤسسات الناشئة</a:t>
            </a:r>
            <a:endParaRPr lang="fr-FR" sz="2800" dirty="0"/>
          </a:p>
        </p:txBody>
      </p:sp>
      <p:sp>
        <p:nvSpPr>
          <p:cNvPr id="3" name="Espace réservé du contenu 2">
            <a:extLst>
              <a:ext uri="{FF2B5EF4-FFF2-40B4-BE49-F238E27FC236}">
                <a16:creationId xmlns:a16="http://schemas.microsoft.com/office/drawing/2014/main" id="{8A663C18-A148-F057-A04B-CB6172096F04}"/>
              </a:ext>
            </a:extLst>
          </p:cNvPr>
          <p:cNvSpPr>
            <a:spLocks noGrp="1"/>
          </p:cNvSpPr>
          <p:nvPr>
            <p:ph idx="1"/>
          </p:nvPr>
        </p:nvSpPr>
        <p:spPr>
          <a:xfrm>
            <a:off x="677334" y="1229361"/>
            <a:ext cx="8596668" cy="4812002"/>
          </a:xfrm>
        </p:spPr>
        <p:txBody>
          <a:bodyPr/>
          <a:lstStyle/>
          <a:p>
            <a:pPr algn="just" rtl="1">
              <a:lnSpc>
                <a:spcPct val="115000"/>
              </a:lnSpc>
              <a:spcAft>
                <a:spcPts val="1000"/>
              </a:spcAft>
            </a:pPr>
            <a:r>
              <a:rPr lang="ar-DZ" sz="1800" b="1" dirty="0">
                <a:effectLst/>
                <a:latin typeface="Calibri" panose="020F0502020204030204" pitchFamily="34" charset="0"/>
                <a:ea typeface="Calibri" panose="020F0502020204030204" pitchFamily="34" charset="0"/>
                <a:cs typeface="Sakkal Majalla" panose="02000000000000000000" pitchFamily="2" charset="-78"/>
              </a:rPr>
              <a:t>تعرف المؤسسة الناشئة </a:t>
            </a:r>
            <a:r>
              <a:rPr lang="fr-FR" sz="1800" b="1" dirty="0">
                <a:effectLst/>
                <a:latin typeface="Sakkal Majalla" panose="02000000000000000000" pitchFamily="2" charset="-78"/>
                <a:ea typeface="Calibri" panose="020F0502020204030204" pitchFamily="34" charset="0"/>
                <a:cs typeface="Arial" panose="020B0604020202020204" pitchFamily="34" charset="0"/>
              </a:rPr>
              <a:t>START UP</a:t>
            </a:r>
            <a:r>
              <a:rPr lang="ar-DZ" sz="1800" b="1" dirty="0">
                <a:effectLst/>
                <a:latin typeface="Calibri" panose="020F0502020204030204" pitchFamily="34" charset="0"/>
                <a:ea typeface="Calibri" panose="020F0502020204030204" pitchFamily="34" charset="0"/>
                <a:cs typeface="Sakkal Majalla" panose="02000000000000000000" pitchFamily="2" charset="-78"/>
              </a:rPr>
              <a:t> </a:t>
            </a:r>
            <a:r>
              <a:rPr lang="ar-DZ" sz="1800" b="1" dirty="0" err="1">
                <a:effectLst/>
                <a:latin typeface="Calibri" panose="020F0502020204030204" pitchFamily="34" charset="0"/>
                <a:ea typeface="Calibri" panose="020F0502020204030204" pitchFamily="34" charset="0"/>
                <a:cs typeface="Sakkal Majalla" panose="02000000000000000000" pitchFamily="2" charset="-78"/>
              </a:rPr>
              <a:t>إصطلاحا</a:t>
            </a:r>
            <a:r>
              <a:rPr lang="ar-DZ" sz="1800" b="1" dirty="0">
                <a:effectLst/>
                <a:latin typeface="Calibri" panose="020F0502020204030204" pitchFamily="34" charset="0"/>
                <a:ea typeface="Calibri" panose="020F0502020204030204" pitchFamily="34" charset="0"/>
                <a:cs typeface="Sakkal Majalla" panose="02000000000000000000" pitchFamily="2" charset="-78"/>
              </a:rPr>
              <a:t> حسب قاموس كامبريدج الإنجليزي على أنها مشروع صغير بدأ للتو، أو نشاط تجاري أو مجموعة الانشطة التي يتولد عنها بدأ نشاط تجاري جديد و التي تحتاج إلى توليد سريع للإيرادات، و هي كلمة مركبة يعني المصطلح الاول </a:t>
            </a:r>
            <a:r>
              <a:rPr lang="fr-FR" sz="1800" b="1" dirty="0">
                <a:effectLst/>
                <a:latin typeface="Sakkal Majalla" panose="02000000000000000000" pitchFamily="2" charset="-78"/>
                <a:ea typeface="Calibri" panose="020F0502020204030204" pitchFamily="34" charset="0"/>
                <a:cs typeface="Arial" panose="020B0604020202020204" pitchFamily="34" charset="0"/>
              </a:rPr>
              <a:t>START</a:t>
            </a:r>
            <a:r>
              <a:rPr lang="ar-DZ" sz="1800" b="1" dirty="0">
                <a:effectLst/>
                <a:latin typeface="Calibri" panose="020F0502020204030204" pitchFamily="34" charset="0"/>
                <a:ea typeface="Calibri" panose="020F0502020204030204" pitchFamily="34" charset="0"/>
                <a:cs typeface="Sakkal Majalla" panose="02000000000000000000" pitchFamily="2" charset="-78"/>
              </a:rPr>
              <a:t> البدء أو </a:t>
            </a:r>
            <a:r>
              <a:rPr lang="ar-DZ" sz="1800" b="1" dirty="0" err="1">
                <a:effectLst/>
                <a:latin typeface="Calibri" panose="020F0502020204030204" pitchFamily="34" charset="0"/>
                <a:ea typeface="Calibri" panose="020F0502020204030204" pitchFamily="34" charset="0"/>
                <a:cs typeface="Sakkal Majalla" panose="02000000000000000000" pitchFamily="2" charset="-78"/>
              </a:rPr>
              <a:t>الإنطلاق</a:t>
            </a:r>
            <a:r>
              <a:rPr lang="ar-DZ" sz="1800" b="1" dirty="0">
                <a:effectLst/>
                <a:latin typeface="Calibri" panose="020F0502020204030204" pitchFamily="34" charset="0"/>
                <a:ea typeface="Calibri" panose="020F0502020204030204" pitchFamily="34" charset="0"/>
                <a:cs typeface="Sakkal Majalla" panose="02000000000000000000" pitchFamily="2" charset="-78"/>
              </a:rPr>
              <a:t> أما المصطلح الثاني </a:t>
            </a:r>
            <a:r>
              <a:rPr lang="fr-FR" sz="1800" b="1" dirty="0">
                <a:effectLst/>
                <a:latin typeface="Sakkal Majalla" panose="02000000000000000000" pitchFamily="2" charset="-78"/>
                <a:ea typeface="Calibri" panose="020F0502020204030204" pitchFamily="34" charset="0"/>
                <a:cs typeface="Arial" panose="020B0604020202020204" pitchFamily="34" charset="0"/>
              </a:rPr>
              <a:t>UP</a:t>
            </a:r>
            <a:r>
              <a:rPr lang="ar-DZ" sz="1800" b="1" dirty="0">
                <a:effectLst/>
                <a:latin typeface="Calibri" panose="020F0502020204030204" pitchFamily="34" charset="0"/>
                <a:ea typeface="Calibri" panose="020F0502020204030204" pitchFamily="34" charset="0"/>
                <a:cs typeface="Sakkal Majalla" panose="02000000000000000000" pitchFamily="2" charset="-78"/>
              </a:rPr>
              <a:t> فيعني التحرك أو التوجه نحو موقع أعلى و بالتالي فهي تعني </a:t>
            </a:r>
            <a:r>
              <a:rPr lang="ar-DZ" sz="1800" b="1" dirty="0" err="1">
                <a:effectLst/>
                <a:latin typeface="Calibri" panose="020F0502020204030204" pitchFamily="34" charset="0"/>
                <a:ea typeface="Calibri" panose="020F0502020204030204" pitchFamily="34" charset="0"/>
                <a:cs typeface="Sakkal Majalla" panose="02000000000000000000" pitchFamily="2" charset="-78"/>
              </a:rPr>
              <a:t>الإنطلاق</a:t>
            </a:r>
            <a:r>
              <a:rPr lang="ar-DZ" sz="1800" b="1" dirty="0">
                <a:effectLst/>
                <a:latin typeface="Calibri" panose="020F0502020204030204" pitchFamily="34" charset="0"/>
                <a:ea typeface="Calibri" panose="020F0502020204030204" pitchFamily="34" charset="0"/>
                <a:cs typeface="Sakkal Majalla" panose="02000000000000000000" pitchFamily="2" charset="-78"/>
              </a:rPr>
              <a:t> و النمو القوي.</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DZ" sz="1800" b="1" dirty="0">
                <a:effectLst/>
                <a:latin typeface="Calibri" panose="020F0502020204030204" pitchFamily="34" charset="0"/>
                <a:ea typeface="Calibri" panose="020F0502020204030204" pitchFamily="34" charset="0"/>
                <a:cs typeface="Sakkal Majalla" panose="02000000000000000000" pitchFamily="2" charset="-78"/>
              </a:rPr>
              <a:t>يعرفها المستثمر </a:t>
            </a:r>
            <a:r>
              <a:rPr lang="fr-FR" sz="1800" b="1" dirty="0">
                <a:effectLst/>
                <a:latin typeface="Sakkal Majalla" panose="02000000000000000000" pitchFamily="2" charset="-78"/>
                <a:ea typeface="Calibri" panose="020F0502020204030204" pitchFamily="34" charset="0"/>
                <a:cs typeface="Arial" panose="020B0604020202020204" pitchFamily="34" charset="0"/>
              </a:rPr>
              <a:t>PAUL GRAHAM</a:t>
            </a:r>
            <a:r>
              <a:rPr lang="ar-DZ" sz="1800" b="1" dirty="0">
                <a:effectLst/>
                <a:latin typeface="Calibri" panose="020F0502020204030204" pitchFamily="34" charset="0"/>
                <a:ea typeface="Calibri" panose="020F0502020204030204" pitchFamily="34" charset="0"/>
                <a:cs typeface="Sakkal Majalla" panose="02000000000000000000" pitchFamily="2" charset="-78"/>
              </a:rPr>
              <a:t> بأنها مؤسسة مصممة لتنمو بسرعة، و كون انها حديثة التأسيس لا يجعل منها مؤسسة ناشئة، كما انه ليس من الضروري أن تكون هذه الأخيرة عاملة في مجال التكنولوجيا أو ان تحصل على التمويل من قبل مغامر، و إنما الأمر الوحيد الذي يهم هو </a:t>
            </a:r>
            <a:r>
              <a:rPr lang="ar-DZ" sz="1800" b="1" dirty="0" err="1">
                <a:effectLst/>
                <a:latin typeface="Calibri" panose="020F0502020204030204" pitchFamily="34" charset="0"/>
                <a:ea typeface="Calibri" panose="020F0502020204030204" pitchFamily="34" charset="0"/>
                <a:cs typeface="Sakkal Majalla" panose="02000000000000000000" pitchFamily="2" charset="-78"/>
              </a:rPr>
              <a:t>تلنمو</a:t>
            </a:r>
            <a:r>
              <a:rPr lang="ar-DZ" sz="1800" b="1" dirty="0">
                <a:effectLst/>
                <a:latin typeface="Calibri" panose="020F0502020204030204" pitchFamily="34" charset="0"/>
                <a:ea typeface="Calibri" panose="020F0502020204030204" pitchFamily="34" charset="0"/>
                <a:cs typeface="Sakkal Majalla" panose="02000000000000000000" pitchFamily="2" charset="-78"/>
              </a:rPr>
              <a:t> أو أي شيء آخر يتبع النمو.</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DZ" sz="1800" b="1" dirty="0">
                <a:effectLst/>
                <a:latin typeface="Calibri" panose="020F0502020204030204" pitchFamily="34" charset="0"/>
                <a:ea typeface="Calibri" panose="020F0502020204030204" pitchFamily="34" charset="0"/>
                <a:cs typeface="Sakkal Majalla" panose="02000000000000000000" pitchFamily="2" charset="-78"/>
              </a:rPr>
              <a:t>و يعرفها الباحث </a:t>
            </a:r>
            <a:r>
              <a:rPr lang="fr-FR" sz="1800" b="1" dirty="0">
                <a:effectLst/>
                <a:latin typeface="Sakkal Majalla" panose="02000000000000000000" pitchFamily="2" charset="-78"/>
                <a:ea typeface="Calibri" panose="020F0502020204030204" pitchFamily="34" charset="0"/>
                <a:cs typeface="Arial" panose="020B0604020202020204" pitchFamily="34" charset="0"/>
              </a:rPr>
              <a:t>ERIC REIS</a:t>
            </a:r>
            <a:r>
              <a:rPr lang="ar-DZ" sz="1800" b="1" dirty="0">
                <a:effectLst/>
                <a:latin typeface="Calibri" panose="020F0502020204030204" pitchFamily="34" charset="0"/>
                <a:ea typeface="Calibri" panose="020F0502020204030204" pitchFamily="34" charset="0"/>
                <a:cs typeface="Sakkal Majalla" panose="02000000000000000000" pitchFamily="2" charset="-78"/>
              </a:rPr>
              <a:t> على انها مؤسسة بشرية مصممة لإنشاء منتج أو خدمة جديدة في ظل ظروف من عدم اليقين الشديد.</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DZ" sz="1800" b="1" dirty="0">
                <a:effectLst/>
                <a:latin typeface="Calibri" panose="020F0502020204030204" pitchFamily="34" charset="0"/>
                <a:ea typeface="Calibri" panose="020F0502020204030204" pitchFamily="34" charset="0"/>
                <a:cs typeface="Sakkal Majalla" panose="02000000000000000000" pitchFamily="2" charset="-78"/>
              </a:rPr>
              <a:t>من خلال التعاريف السابقة يمكن القول بأن المؤسسات الناشئة هي مؤسسات حديثة النشأة </a:t>
            </a:r>
            <a:r>
              <a:rPr lang="ar-DZ" sz="1800" b="1" dirty="0" err="1">
                <a:effectLst/>
                <a:latin typeface="Calibri" panose="020F0502020204030204" pitchFamily="34" charset="0"/>
                <a:ea typeface="Calibri" panose="020F0502020204030204" pitchFamily="34" charset="0"/>
                <a:cs typeface="Sakkal Majalla" panose="02000000000000000000" pitchFamily="2" charset="-78"/>
              </a:rPr>
              <a:t>إنطلقت</a:t>
            </a:r>
            <a:r>
              <a:rPr lang="ar-DZ" sz="1800" b="1" dirty="0">
                <a:effectLst/>
                <a:latin typeface="Calibri" panose="020F0502020204030204" pitchFamily="34" charset="0"/>
                <a:ea typeface="Calibri" panose="020F0502020204030204" pitchFamily="34" charset="0"/>
                <a:cs typeface="Sakkal Majalla" panose="02000000000000000000" pitchFamily="2" charset="-78"/>
              </a:rPr>
              <a:t> من فكرة مشروع، تسعى لإنتاج سلع و خدمات في السوق، و لها </a:t>
            </a:r>
            <a:r>
              <a:rPr lang="ar-DZ" sz="1800" b="1" dirty="0" err="1">
                <a:effectLst/>
                <a:latin typeface="Calibri" panose="020F0502020204030204" pitchFamily="34" charset="0"/>
                <a:ea typeface="Calibri" panose="020F0502020204030204" pitchFamily="34" charset="0"/>
                <a:cs typeface="Sakkal Majalla" panose="02000000000000000000" pitchFamily="2" charset="-78"/>
              </a:rPr>
              <a:t>إحتمال</a:t>
            </a:r>
            <a:r>
              <a:rPr lang="ar-DZ" sz="1800" b="1" dirty="0">
                <a:effectLst/>
                <a:latin typeface="Calibri" panose="020F0502020204030204" pitchFamily="34" charset="0"/>
                <a:ea typeface="Calibri" panose="020F0502020204030204" pitchFamily="34" charset="0"/>
                <a:cs typeface="Sakkal Majalla" panose="02000000000000000000" pitchFamily="2" charset="-78"/>
              </a:rPr>
              <a:t> نمو سريع جدا و قد تنشط في أي قطاع و لكن في الأغلب يكون في مجال التكنولوجيا الحديثة، و تقوم بالمخاطرة في مقابل تحقيق نمو قوي و سريع مع </a:t>
            </a:r>
            <a:r>
              <a:rPr lang="ar-DZ" sz="1800" b="1" dirty="0" err="1">
                <a:effectLst/>
                <a:latin typeface="Calibri" panose="020F0502020204030204" pitchFamily="34" charset="0"/>
                <a:ea typeface="Calibri" panose="020F0502020204030204" pitchFamily="34" charset="0"/>
                <a:cs typeface="Sakkal Majalla" panose="02000000000000000000" pitchFamily="2" charset="-78"/>
              </a:rPr>
              <a:t>إحتمال</a:t>
            </a:r>
            <a:r>
              <a:rPr lang="ar-DZ" sz="1800" b="1" dirty="0">
                <a:effectLst/>
                <a:latin typeface="Calibri" panose="020F0502020204030204" pitchFamily="34" charset="0"/>
                <a:ea typeface="Calibri" panose="020F0502020204030204" pitchFamily="34" charset="0"/>
                <a:cs typeface="Sakkal Majalla" panose="02000000000000000000" pitchFamily="2" charset="-78"/>
              </a:rPr>
              <a:t> جنييها لأرباح ضخمة في حالة نجاحها.</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95395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712B3A0-7C2D-68DD-22BB-A68025415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52" y="2540000"/>
            <a:ext cx="2619375" cy="3598333"/>
          </a:xfrm>
          <a:prstGeom prst="rect">
            <a:avLst/>
          </a:prstGeom>
        </p:spPr>
      </p:pic>
      <p:sp>
        <p:nvSpPr>
          <p:cNvPr id="2" name="Titre 1">
            <a:extLst>
              <a:ext uri="{FF2B5EF4-FFF2-40B4-BE49-F238E27FC236}">
                <a16:creationId xmlns:a16="http://schemas.microsoft.com/office/drawing/2014/main" id="{125AF206-9B3F-244D-826C-080670A4E702}"/>
              </a:ext>
            </a:extLst>
          </p:cNvPr>
          <p:cNvSpPr>
            <a:spLocks noGrp="1"/>
          </p:cNvSpPr>
          <p:nvPr>
            <p:ph type="title"/>
          </p:nvPr>
        </p:nvSpPr>
        <p:spPr>
          <a:xfrm>
            <a:off x="677334" y="609600"/>
            <a:ext cx="8596668" cy="558800"/>
          </a:xfrm>
        </p:spPr>
        <p:txBody>
          <a:bodyPr>
            <a:normAutofit/>
          </a:bodyPr>
          <a:lstStyle/>
          <a:p>
            <a:pPr algn="r" rtl="1"/>
            <a:r>
              <a:rPr lang="ar-DZ" sz="2800" dirty="0"/>
              <a:t>المبحث الثاني: خصائص المؤسسات الناشئة</a:t>
            </a:r>
            <a:endParaRPr lang="fr-FR" sz="2800" dirty="0"/>
          </a:p>
        </p:txBody>
      </p:sp>
      <p:sp>
        <p:nvSpPr>
          <p:cNvPr id="3" name="Espace réservé du contenu 2">
            <a:extLst>
              <a:ext uri="{FF2B5EF4-FFF2-40B4-BE49-F238E27FC236}">
                <a16:creationId xmlns:a16="http://schemas.microsoft.com/office/drawing/2014/main" id="{C05C3F4F-6B58-EAF7-06AF-BF296706691D}"/>
              </a:ext>
            </a:extLst>
          </p:cNvPr>
          <p:cNvSpPr>
            <a:spLocks noGrp="1"/>
          </p:cNvSpPr>
          <p:nvPr>
            <p:ph idx="1"/>
          </p:nvPr>
        </p:nvSpPr>
        <p:spPr>
          <a:xfrm>
            <a:off x="677334" y="1168401"/>
            <a:ext cx="8596668" cy="4872962"/>
          </a:xfrm>
        </p:spPr>
        <p:txBody>
          <a:bodyPr/>
          <a:lstStyle/>
          <a:p>
            <a:pPr algn="r" rtl="1"/>
            <a:r>
              <a:rPr lang="ar-DZ" sz="1800" dirty="0">
                <a:effectLst/>
                <a:latin typeface="Calibri" panose="020F0502020204030204" pitchFamily="34" charset="0"/>
                <a:ea typeface="Calibri" panose="020F0502020204030204" pitchFamily="34" charset="0"/>
                <a:cs typeface="Sakkal Majalla" panose="02000000000000000000" pitchFamily="2" charset="-78"/>
              </a:rPr>
              <a:t>تتصف المؤسسات الناشئة بجملة من الخصائص و المميزات يمكن إيجازها فيما يلي:</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fr-FR" dirty="0"/>
          </a:p>
        </p:txBody>
      </p:sp>
      <p:graphicFrame>
        <p:nvGraphicFramePr>
          <p:cNvPr id="4" name="Diagramme 3">
            <a:extLst>
              <a:ext uri="{FF2B5EF4-FFF2-40B4-BE49-F238E27FC236}">
                <a16:creationId xmlns:a16="http://schemas.microsoft.com/office/drawing/2014/main" id="{8F0B77BC-7A0F-102B-E159-45696F4BC1C1}"/>
              </a:ext>
            </a:extLst>
          </p:cNvPr>
          <p:cNvGraphicFramePr/>
          <p:nvPr>
            <p:extLst>
              <p:ext uri="{D42A27DB-BD31-4B8C-83A1-F6EECF244321}">
                <p14:modId xmlns:p14="http://schemas.microsoft.com/office/powerpoint/2010/main" val="1558614828"/>
              </p:ext>
            </p:extLst>
          </p:nvPr>
        </p:nvGraphicFramePr>
        <p:xfrm>
          <a:off x="1310640" y="1625600"/>
          <a:ext cx="8849360" cy="4512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577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9EE3DF03-E37F-30CD-AB70-84F31A234E3E}"/>
              </a:ext>
            </a:extLst>
          </p:cNvPr>
          <p:cNvSpPr/>
          <p:nvPr/>
        </p:nvSpPr>
        <p:spPr>
          <a:xfrm>
            <a:off x="2065283" y="985345"/>
            <a:ext cx="6747641" cy="143466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rtl="1">
              <a:lnSpc>
                <a:spcPct val="115000"/>
              </a:lnSpc>
              <a:spcAft>
                <a:spcPts val="1000"/>
              </a:spcAft>
            </a:pPr>
            <a:r>
              <a:rPr lang="ar-DZ" sz="1800" b="1">
                <a:effectLst/>
                <a:latin typeface="Calibri" panose="020F0502020204030204" pitchFamily="34" charset="0"/>
                <a:ea typeface="Calibri" panose="020F0502020204030204" pitchFamily="34" charset="0"/>
                <a:cs typeface="Sakkal Majalla" panose="02000000000000000000" pitchFamily="2" charset="-78"/>
              </a:rPr>
              <a:t>البحث عن نموذج أعمال: بما أن المؤسسة الناشئة  مصممة لإنشاء منتج أو خدمة جديدة لم يتم طرحها من قبل، فالتحدي الذي تواجهه هو إيجاد و بناء نموذج أعمال و ذلك من خلال طرح فرضيات و التأكد من صحتها من خلال القيام بمجموعة من التجارب في السوق الذي سيوجه له المنتج أو الخدمة و جمع البيانات لإستخلاص النتائج.</a:t>
            </a:r>
            <a:endParaRPr lang="fr-FR" sz="1800">
              <a:effectLst/>
              <a:latin typeface="Calibri" panose="020F0502020204030204" pitchFamily="34" charset="0"/>
              <a:ea typeface="Calibri" panose="020F0502020204030204" pitchFamily="34" charset="0"/>
              <a:cs typeface="Arial" panose="020B0604020202020204" pitchFamily="34" charset="0"/>
            </a:endParaRPr>
          </a:p>
        </p:txBody>
      </p:sp>
      <p:sp>
        <p:nvSpPr>
          <p:cNvPr id="3" name="Flèche : bas 2">
            <a:extLst>
              <a:ext uri="{FF2B5EF4-FFF2-40B4-BE49-F238E27FC236}">
                <a16:creationId xmlns:a16="http://schemas.microsoft.com/office/drawing/2014/main" id="{6FC09512-19D8-CFCD-B795-4EA191A072CF}"/>
              </a:ext>
            </a:extLst>
          </p:cNvPr>
          <p:cNvSpPr/>
          <p:nvPr/>
        </p:nvSpPr>
        <p:spPr>
          <a:xfrm>
            <a:off x="6660931" y="409903"/>
            <a:ext cx="882869" cy="614856"/>
          </a:xfrm>
          <a:prstGeom prst="down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E99493C0-8CEA-52B1-0E17-3C0A3448FD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455" y="2593428"/>
            <a:ext cx="8537028" cy="3216822"/>
          </a:xfrm>
          <a:prstGeom prst="rect">
            <a:avLst/>
          </a:prstGeom>
        </p:spPr>
      </p:pic>
    </p:spTree>
    <p:extLst>
      <p:ext uri="{BB962C8B-B14F-4D97-AF65-F5344CB8AC3E}">
        <p14:creationId xmlns:p14="http://schemas.microsoft.com/office/powerpoint/2010/main" val="427914247"/>
      </p:ext>
    </p:extLst>
  </p:cSld>
  <p:clrMapOvr>
    <a:masterClrMapping/>
  </p:clrMapOvr>
</p:sld>
</file>

<file path=ppt/theme/theme1.xml><?xml version="1.0" encoding="utf-8"?>
<a:theme xmlns:a="http://schemas.openxmlformats.org/drawingml/2006/main" name="Facet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245</TotalTime>
  <Words>2140</Words>
  <Application>Microsoft Office PowerPoint</Application>
  <PresentationFormat>Grand écran</PresentationFormat>
  <Paragraphs>181</Paragraphs>
  <Slides>23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23</vt:i4>
      </vt:variant>
    </vt:vector>
  </HeadingPairs>
  <TitlesOfParts>
    <vt:vector size="31" baseType="lpstr">
      <vt:lpstr>Arabic Typesetting</vt:lpstr>
      <vt:lpstr>Arial</vt:lpstr>
      <vt:lpstr>Calibri</vt:lpstr>
      <vt:lpstr>Sakkal Majalla</vt:lpstr>
      <vt:lpstr>Times New Roman</vt:lpstr>
      <vt:lpstr>Trebuchet MS</vt:lpstr>
      <vt:lpstr>Wingdings 3</vt:lpstr>
      <vt:lpstr>Facette</vt:lpstr>
      <vt:lpstr>Présentation PowerPoint</vt:lpstr>
      <vt:lpstr>خطة البحث</vt:lpstr>
      <vt:lpstr>مقدمة</vt:lpstr>
      <vt:lpstr>Présentation PowerPoint</vt:lpstr>
      <vt:lpstr>Présentation PowerPoint</vt:lpstr>
      <vt:lpstr>Présentation PowerPoint</vt:lpstr>
      <vt:lpstr>المبحث الأول: مفهوم المؤسسات الناشئة</vt:lpstr>
      <vt:lpstr>المبحث الثاني: خصائص المؤسسات الناشئة</vt:lpstr>
      <vt:lpstr>Présentation PowerPoint</vt:lpstr>
      <vt:lpstr>المبحث الثالث: الإطار القانوني للمؤسسات الناشئة</vt:lpstr>
      <vt:lpstr>Présentation PowerPoint</vt:lpstr>
      <vt:lpstr>المبحث الرابع: مجال نشاط المؤسسات الناشئة في الاقتصاد الدائري</vt:lpstr>
      <vt:lpstr>Présentation PowerPoint</vt:lpstr>
      <vt:lpstr>المطلب الأول: دور المؤسسات الناشئة في تحقيق التنمية المستدامة في الجزائر</vt:lpstr>
      <vt:lpstr>Présentation PowerPoint</vt:lpstr>
      <vt:lpstr>Présentation PowerPoint</vt:lpstr>
      <vt:lpstr>المطلب الثاني: مساعي الجزائر لإنجاح دور المؤسسة الناشئة في التنمية المستدامة</vt:lpstr>
      <vt:lpstr>المبحث الثالث: التحديات التي تواجهها المؤسسات الناشئة في الجزائر</vt:lpstr>
      <vt:lpstr>المبحث الرابع: مجالات تثمين النفايات فرص للمؤسسات الناشئة أن تتبناها</vt:lpstr>
      <vt:lpstr>Présentation PowerPoint</vt:lpstr>
      <vt:lpstr>Présentation PowerPoint</vt:lpstr>
      <vt:lpstr>الخاتمة</vt:lpstr>
      <vt:lpstr>قائمة المراجع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pc DELL</dc:creator>
  <cp:lastModifiedBy>pc DELL</cp:lastModifiedBy>
  <cp:revision>10</cp:revision>
  <dcterms:created xsi:type="dcterms:W3CDTF">2024-12-17T19:07:17Z</dcterms:created>
  <dcterms:modified xsi:type="dcterms:W3CDTF">2024-12-18T00:15:40Z</dcterms:modified>
</cp:coreProperties>
</file>