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29LT Riwaya Informal" panose="020B0604020202020204" charset="-78"/>
      <p:regular r:id="rId16"/>
    </p:embeddedFont>
    <p:embeddedFont>
      <p:font typeface="Balabeloo" panose="020B0604020202020204" charset="-78"/>
      <p:regular r:id="rId17"/>
    </p:embeddedFont>
    <p:embeddedFont>
      <p:font typeface="Canva Sans" panose="020B0604020202020204" charset="0"/>
      <p:regular r:id="rId18"/>
    </p:embeddedFont>
    <p:embeddedFont>
      <p:font typeface="Canva Sans Bold" panose="020B0604020202020204" charset="0"/>
      <p:regular r:id="rId19"/>
    </p:embeddedFont>
    <p:embeddedFont>
      <p:font typeface="Hekayat" panose="020B0604020202020204" charset="-78"/>
      <p:regular r:id="rId20"/>
    </p:embeddedFont>
    <p:embeddedFont>
      <p:font typeface="Kacst Decorative" panose="020B0604020202020204" charset="-78"/>
      <p:regular r:id="rId21"/>
    </p:embeddedFont>
    <p:embeddedFont>
      <p:font typeface="Open Sans" panose="020B0606030504020204" pitchFamily="34" charset="0"/>
      <p:regular r:id="rId22"/>
    </p:embeddedFont>
    <p:embeddedFont>
      <p:font typeface="Open Sans Bold" panose="020B0806030504020204" charset="0"/>
      <p:regular r:id="rId23"/>
    </p:embeddedFont>
    <p:embeddedFont>
      <p:font typeface="Open Sans Bold Italics" panose="020B0604020202020204" charset="0"/>
      <p:regular r:id="rId24"/>
    </p:embeddedFont>
    <p:embeddedFont>
      <p:font typeface="Scheherazade" panose="020B0604020202020204" charset="-78"/>
      <p:regular r:id="rId25"/>
    </p:embeddedFont>
    <p:embeddedFont>
      <p:font typeface="Scheherazade Bold" panose="020B0604020202020204" charset="-78"/>
      <p:regular r:id="rId26"/>
    </p:embeddedFont>
    <p:embeddedFont>
      <p:font typeface="TS Rotger Arabic" panose="020B0604020202020204" charset="-78"/>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4" d="100"/>
          <a:sy n="24" d="100"/>
        </p:scale>
        <p:origin x="11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svg"/><Relationship Id="rId7" Type="http://schemas.openxmlformats.org/officeDocument/2006/relationships/image" Target="../media/image19.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FE6"/>
        </a:solidFill>
        <a:effectLst/>
      </p:bgPr>
    </p:bg>
    <p:spTree>
      <p:nvGrpSpPr>
        <p:cNvPr id="1" name=""/>
        <p:cNvGrpSpPr/>
        <p:nvPr/>
      </p:nvGrpSpPr>
      <p:grpSpPr>
        <a:xfrm>
          <a:off x="0" y="0"/>
          <a:ext cx="0" cy="0"/>
          <a:chOff x="0" y="0"/>
          <a:chExt cx="0" cy="0"/>
        </a:xfrm>
      </p:grpSpPr>
      <p:sp>
        <p:nvSpPr>
          <p:cNvPr id="2" name="Freeform 2"/>
          <p:cNvSpPr/>
          <p:nvPr/>
        </p:nvSpPr>
        <p:spPr>
          <a:xfrm>
            <a:off x="15288401" y="5019059"/>
            <a:ext cx="1049995" cy="939684"/>
          </a:xfrm>
          <a:custGeom>
            <a:avLst/>
            <a:gdLst/>
            <a:ahLst/>
            <a:cxnLst/>
            <a:rect l="l" t="t" r="r" b="b"/>
            <a:pathLst>
              <a:path w="1049995" h="939684">
                <a:moveTo>
                  <a:pt x="0" y="0"/>
                </a:moveTo>
                <a:lnTo>
                  <a:pt x="1049995" y="0"/>
                </a:lnTo>
                <a:lnTo>
                  <a:pt x="1049995" y="939683"/>
                </a:lnTo>
                <a:lnTo>
                  <a:pt x="0" y="939683"/>
                </a:lnTo>
                <a:lnTo>
                  <a:pt x="0" y="0"/>
                </a:lnTo>
                <a:close/>
              </a:path>
            </a:pathLst>
          </a:custGeom>
          <a:blipFill>
            <a:blip r:embed="rId2"/>
            <a:stretch>
              <a:fillRect t="-21952"/>
            </a:stretch>
          </a:blipFill>
        </p:spPr>
      </p:sp>
      <p:sp>
        <p:nvSpPr>
          <p:cNvPr id="3" name="Freeform 3"/>
          <p:cNvSpPr/>
          <p:nvPr/>
        </p:nvSpPr>
        <p:spPr>
          <a:xfrm>
            <a:off x="503703" y="3426439"/>
            <a:ext cx="1049995" cy="1145970"/>
          </a:xfrm>
          <a:custGeom>
            <a:avLst/>
            <a:gdLst/>
            <a:ahLst/>
            <a:cxnLst/>
            <a:rect l="l" t="t" r="r" b="b"/>
            <a:pathLst>
              <a:path w="1049995" h="1145970">
                <a:moveTo>
                  <a:pt x="0" y="0"/>
                </a:moveTo>
                <a:lnTo>
                  <a:pt x="1049994" y="0"/>
                </a:lnTo>
                <a:lnTo>
                  <a:pt x="1049994" y="1145970"/>
                </a:lnTo>
                <a:lnTo>
                  <a:pt x="0" y="1145970"/>
                </a:lnTo>
                <a:lnTo>
                  <a:pt x="0" y="0"/>
                </a:lnTo>
                <a:close/>
              </a:path>
            </a:pathLst>
          </a:custGeom>
          <a:blipFill>
            <a:blip r:embed="rId2"/>
            <a:stretch>
              <a:fillRect/>
            </a:stretch>
          </a:blipFill>
        </p:spPr>
      </p:sp>
      <p:sp>
        <p:nvSpPr>
          <p:cNvPr id="4" name="Freeform 4"/>
          <p:cNvSpPr/>
          <p:nvPr/>
        </p:nvSpPr>
        <p:spPr>
          <a:xfrm>
            <a:off x="7778775" y="260677"/>
            <a:ext cx="1049995" cy="1145970"/>
          </a:xfrm>
          <a:custGeom>
            <a:avLst/>
            <a:gdLst/>
            <a:ahLst/>
            <a:cxnLst/>
            <a:rect l="l" t="t" r="r" b="b"/>
            <a:pathLst>
              <a:path w="1049995" h="1145970">
                <a:moveTo>
                  <a:pt x="0" y="0"/>
                </a:moveTo>
                <a:lnTo>
                  <a:pt x="1049994" y="0"/>
                </a:lnTo>
                <a:lnTo>
                  <a:pt x="1049994" y="1145969"/>
                </a:lnTo>
                <a:lnTo>
                  <a:pt x="0" y="1145969"/>
                </a:lnTo>
                <a:lnTo>
                  <a:pt x="0" y="0"/>
                </a:lnTo>
                <a:close/>
              </a:path>
            </a:pathLst>
          </a:custGeom>
          <a:blipFill>
            <a:blip r:embed="rId2"/>
            <a:stretch>
              <a:fillRect/>
            </a:stretch>
          </a:blipFill>
        </p:spPr>
      </p:sp>
      <p:sp>
        <p:nvSpPr>
          <p:cNvPr id="5" name="Freeform 5"/>
          <p:cNvSpPr/>
          <p:nvPr/>
        </p:nvSpPr>
        <p:spPr>
          <a:xfrm>
            <a:off x="3876036" y="8685315"/>
            <a:ext cx="1049995" cy="1145970"/>
          </a:xfrm>
          <a:custGeom>
            <a:avLst/>
            <a:gdLst/>
            <a:ahLst/>
            <a:cxnLst/>
            <a:rect l="l" t="t" r="r" b="b"/>
            <a:pathLst>
              <a:path w="1049995" h="1145970">
                <a:moveTo>
                  <a:pt x="0" y="0"/>
                </a:moveTo>
                <a:lnTo>
                  <a:pt x="1049995" y="0"/>
                </a:lnTo>
                <a:lnTo>
                  <a:pt x="1049995" y="1145970"/>
                </a:lnTo>
                <a:lnTo>
                  <a:pt x="0" y="1145970"/>
                </a:lnTo>
                <a:lnTo>
                  <a:pt x="0" y="0"/>
                </a:lnTo>
                <a:close/>
              </a:path>
            </a:pathLst>
          </a:custGeom>
          <a:blipFill>
            <a:blip r:embed="rId2"/>
            <a:stretch>
              <a:fillRect/>
            </a:stretch>
          </a:blipFill>
        </p:spPr>
      </p:sp>
      <p:sp>
        <p:nvSpPr>
          <p:cNvPr id="6" name="Freeform 6"/>
          <p:cNvSpPr/>
          <p:nvPr/>
        </p:nvSpPr>
        <p:spPr>
          <a:xfrm rot="7954174">
            <a:off x="364579" y="-650754"/>
            <a:ext cx="3754632" cy="4114800"/>
          </a:xfrm>
          <a:custGeom>
            <a:avLst/>
            <a:gdLst/>
            <a:ahLst/>
            <a:cxnLst/>
            <a:rect l="l" t="t" r="r" b="b"/>
            <a:pathLst>
              <a:path w="3754632" h="4114800">
                <a:moveTo>
                  <a:pt x="0" y="0"/>
                </a:moveTo>
                <a:lnTo>
                  <a:pt x="3754632" y="0"/>
                </a:lnTo>
                <a:lnTo>
                  <a:pt x="3754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2095452">
            <a:off x="-57827" y="5293197"/>
            <a:ext cx="2825885" cy="5938812"/>
          </a:xfrm>
          <a:custGeom>
            <a:avLst/>
            <a:gdLst/>
            <a:ahLst/>
            <a:cxnLst/>
            <a:rect l="l" t="t" r="r" b="b"/>
            <a:pathLst>
              <a:path w="2825885" h="5938812">
                <a:moveTo>
                  <a:pt x="0" y="0"/>
                </a:moveTo>
                <a:lnTo>
                  <a:pt x="2825884" y="0"/>
                </a:lnTo>
                <a:lnTo>
                  <a:pt x="2825884" y="5938812"/>
                </a:lnTo>
                <a:lnTo>
                  <a:pt x="0" y="5938812"/>
                </a:lnTo>
                <a:lnTo>
                  <a:pt x="0" y="0"/>
                </a:lnTo>
                <a:close/>
              </a:path>
            </a:pathLst>
          </a:custGeom>
          <a:blipFill>
            <a:blip r:embed="rId5"/>
            <a:stretch>
              <a:fillRect/>
            </a:stretch>
          </a:blipFill>
        </p:spPr>
      </p:sp>
      <p:sp>
        <p:nvSpPr>
          <p:cNvPr id="8" name="Freeform 8"/>
          <p:cNvSpPr/>
          <p:nvPr/>
        </p:nvSpPr>
        <p:spPr>
          <a:xfrm rot="-7396049" flipH="1">
            <a:off x="15128870" y="4484335"/>
            <a:ext cx="2825885" cy="5938812"/>
          </a:xfrm>
          <a:custGeom>
            <a:avLst/>
            <a:gdLst/>
            <a:ahLst/>
            <a:cxnLst/>
            <a:rect l="l" t="t" r="r" b="b"/>
            <a:pathLst>
              <a:path w="2825885" h="5938812">
                <a:moveTo>
                  <a:pt x="2825884" y="0"/>
                </a:moveTo>
                <a:lnTo>
                  <a:pt x="0" y="0"/>
                </a:lnTo>
                <a:lnTo>
                  <a:pt x="0" y="5938812"/>
                </a:lnTo>
                <a:lnTo>
                  <a:pt x="2825884" y="5938812"/>
                </a:lnTo>
                <a:lnTo>
                  <a:pt x="2825884" y="0"/>
                </a:lnTo>
                <a:close/>
              </a:path>
            </a:pathLst>
          </a:custGeom>
          <a:blipFill>
            <a:blip r:embed="rId5"/>
            <a:stretch>
              <a:fillRect/>
            </a:stretch>
          </a:blipFill>
        </p:spPr>
      </p:sp>
      <p:sp>
        <p:nvSpPr>
          <p:cNvPr id="9" name="Freeform 9"/>
          <p:cNvSpPr/>
          <p:nvPr/>
        </p:nvSpPr>
        <p:spPr>
          <a:xfrm rot="-10268822">
            <a:off x="16566389" y="-1198198"/>
            <a:ext cx="2446979" cy="3152308"/>
          </a:xfrm>
          <a:custGeom>
            <a:avLst/>
            <a:gdLst/>
            <a:ahLst/>
            <a:cxnLst/>
            <a:rect l="l" t="t" r="r" b="b"/>
            <a:pathLst>
              <a:path w="2446979" h="3152308">
                <a:moveTo>
                  <a:pt x="0" y="0"/>
                </a:moveTo>
                <a:lnTo>
                  <a:pt x="2446979" y="0"/>
                </a:lnTo>
                <a:lnTo>
                  <a:pt x="2446979" y="3152308"/>
                </a:lnTo>
                <a:lnTo>
                  <a:pt x="0" y="3152308"/>
                </a:lnTo>
                <a:lnTo>
                  <a:pt x="0" y="0"/>
                </a:lnTo>
                <a:close/>
              </a:path>
            </a:pathLst>
          </a:custGeom>
          <a:blipFill>
            <a:blip r:embed="rId6"/>
            <a:stretch>
              <a:fillRect/>
            </a:stretch>
          </a:blipFill>
        </p:spPr>
      </p:sp>
      <p:sp>
        <p:nvSpPr>
          <p:cNvPr id="10" name="TextBox 10"/>
          <p:cNvSpPr txBox="1"/>
          <p:nvPr/>
        </p:nvSpPr>
        <p:spPr>
          <a:xfrm>
            <a:off x="1471047" y="3130920"/>
            <a:ext cx="13024408" cy="1512570"/>
          </a:xfrm>
          <a:prstGeom prst="rect">
            <a:avLst/>
          </a:prstGeom>
        </p:spPr>
        <p:txBody>
          <a:bodyPr lIns="0" tIns="0" rIns="0" bIns="0" rtlCol="0" anchor="t">
            <a:spAutoFit/>
          </a:bodyPr>
          <a:lstStyle/>
          <a:p>
            <a:pPr algn="ctr" rtl="1">
              <a:lnSpc>
                <a:spcPts val="11040"/>
              </a:lnSpc>
            </a:pPr>
            <a:r>
              <a:rPr lang="ar-EG" sz="12000">
                <a:solidFill>
                  <a:srgbClr val="604633"/>
                </a:solidFill>
                <a:latin typeface="Hekayat"/>
                <a:ea typeface="Hekayat"/>
                <a:cs typeface="Hekayat"/>
                <a:sym typeface="Hekayat"/>
                <a:rtl/>
              </a:rPr>
              <a:t>مشروع حول السوق </a:t>
            </a:r>
          </a:p>
        </p:txBody>
      </p:sp>
      <p:sp>
        <p:nvSpPr>
          <p:cNvPr id="11" name="Freeform 11"/>
          <p:cNvSpPr/>
          <p:nvPr/>
        </p:nvSpPr>
        <p:spPr>
          <a:xfrm rot="10443668">
            <a:off x="10176140" y="-1111991"/>
            <a:ext cx="3964668" cy="4344984"/>
          </a:xfrm>
          <a:custGeom>
            <a:avLst/>
            <a:gdLst/>
            <a:ahLst/>
            <a:cxnLst/>
            <a:rect l="l" t="t" r="r" b="b"/>
            <a:pathLst>
              <a:path w="3964668" h="4344984">
                <a:moveTo>
                  <a:pt x="0" y="0"/>
                </a:moveTo>
                <a:lnTo>
                  <a:pt x="3964667" y="0"/>
                </a:lnTo>
                <a:lnTo>
                  <a:pt x="3964667" y="4344984"/>
                </a:lnTo>
                <a:lnTo>
                  <a:pt x="0" y="4344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6878533">
            <a:off x="15314298" y="1087580"/>
            <a:ext cx="3964668" cy="4344984"/>
          </a:xfrm>
          <a:custGeom>
            <a:avLst/>
            <a:gdLst/>
            <a:ahLst/>
            <a:cxnLst/>
            <a:rect l="l" t="t" r="r" b="b"/>
            <a:pathLst>
              <a:path w="3964668" h="4344984">
                <a:moveTo>
                  <a:pt x="0" y="0"/>
                </a:moveTo>
                <a:lnTo>
                  <a:pt x="3964667" y="0"/>
                </a:lnTo>
                <a:lnTo>
                  <a:pt x="3964667" y="4344984"/>
                </a:lnTo>
                <a:lnTo>
                  <a:pt x="0" y="4344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1831548" y="8685315"/>
            <a:ext cx="1049995" cy="939684"/>
          </a:xfrm>
          <a:custGeom>
            <a:avLst/>
            <a:gdLst/>
            <a:ahLst/>
            <a:cxnLst/>
            <a:rect l="l" t="t" r="r" b="b"/>
            <a:pathLst>
              <a:path w="1049995" h="939684">
                <a:moveTo>
                  <a:pt x="0" y="0"/>
                </a:moveTo>
                <a:lnTo>
                  <a:pt x="1049995" y="0"/>
                </a:lnTo>
                <a:lnTo>
                  <a:pt x="1049995" y="939684"/>
                </a:lnTo>
                <a:lnTo>
                  <a:pt x="0" y="939684"/>
                </a:lnTo>
                <a:lnTo>
                  <a:pt x="0" y="0"/>
                </a:lnTo>
                <a:close/>
              </a:path>
            </a:pathLst>
          </a:custGeom>
          <a:blipFill>
            <a:blip r:embed="rId2"/>
            <a:stretch>
              <a:fillRect t="-21952"/>
            </a:stretch>
          </a:blipFill>
        </p:spPr>
      </p:sp>
      <p:sp>
        <p:nvSpPr>
          <p:cNvPr id="14" name="TextBox 14"/>
          <p:cNvSpPr txBox="1"/>
          <p:nvPr/>
        </p:nvSpPr>
        <p:spPr>
          <a:xfrm>
            <a:off x="1743197" y="6240705"/>
            <a:ext cx="7085572" cy="2914452"/>
          </a:xfrm>
          <a:prstGeom prst="rect">
            <a:avLst/>
          </a:prstGeom>
        </p:spPr>
        <p:txBody>
          <a:bodyPr lIns="0" tIns="0" rIns="0" bIns="0" rtlCol="0" anchor="t">
            <a:spAutoFit/>
          </a:bodyPr>
          <a:lstStyle/>
          <a:p>
            <a:pPr algn="just" rtl="1">
              <a:lnSpc>
                <a:spcPts val="5785"/>
              </a:lnSpc>
              <a:spcBef>
                <a:spcPct val="0"/>
              </a:spcBef>
            </a:pPr>
            <a:r>
              <a:rPr lang="ar-EG" sz="4132">
                <a:solidFill>
                  <a:srgbClr val="000000"/>
                </a:solidFill>
                <a:latin typeface="TS Rotger Arabic"/>
                <a:ea typeface="TS Rotger Arabic"/>
                <a:cs typeface="TS Rotger Arabic"/>
                <a:sym typeface="TS Rotger Arabic"/>
                <a:rtl/>
              </a:rPr>
              <a:t>مـقـــــــدم مـن طرف :</a:t>
            </a:r>
          </a:p>
          <a:p>
            <a:pPr marL="892268" lvl="1" indent="-446134" algn="just" rtl="1">
              <a:lnSpc>
                <a:spcPts val="5785"/>
              </a:lnSpc>
              <a:buFont typeface="Arial"/>
              <a:buChar char="•"/>
            </a:pPr>
            <a:r>
              <a:rPr lang="ar-EG" sz="4132">
                <a:solidFill>
                  <a:srgbClr val="000000"/>
                </a:solidFill>
                <a:latin typeface="TS Rotger Arabic"/>
                <a:ea typeface="TS Rotger Arabic"/>
                <a:cs typeface="TS Rotger Arabic"/>
                <a:sym typeface="TS Rotger Arabic"/>
                <a:rtl/>
              </a:rPr>
              <a:t>بوعطيط اكرام </a:t>
            </a:r>
          </a:p>
          <a:p>
            <a:pPr marL="892268" lvl="1" indent="-446134" algn="just" rtl="1">
              <a:lnSpc>
                <a:spcPts val="5785"/>
              </a:lnSpc>
              <a:buFont typeface="Arial"/>
              <a:buChar char="•"/>
            </a:pPr>
            <a:r>
              <a:rPr lang="ar-EG" sz="4132">
                <a:solidFill>
                  <a:srgbClr val="000000"/>
                </a:solidFill>
                <a:latin typeface="TS Rotger Arabic"/>
                <a:ea typeface="TS Rotger Arabic"/>
                <a:cs typeface="TS Rotger Arabic"/>
                <a:sym typeface="TS Rotger Arabic"/>
                <a:rtl/>
              </a:rPr>
              <a:t>شوافة الياس</a:t>
            </a:r>
          </a:p>
          <a:p>
            <a:pPr algn="just" rtl="1">
              <a:lnSpc>
                <a:spcPts val="5785"/>
              </a:lnSpc>
              <a:spcBef>
                <a:spcPct val="0"/>
              </a:spcBef>
            </a:pPr>
            <a:endParaRPr lang="ar-EG" sz="4132">
              <a:solidFill>
                <a:srgbClr val="000000"/>
              </a:solidFill>
              <a:latin typeface="TS Rotger Arabic"/>
              <a:ea typeface="TS Rotger Arabic"/>
              <a:cs typeface="TS Rotger Arabic"/>
              <a:sym typeface="TS Rotger Arabic"/>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FE6"/>
        </a:solidFill>
        <a:effectLst/>
      </p:bgPr>
    </p:bg>
    <p:spTree>
      <p:nvGrpSpPr>
        <p:cNvPr id="1" name=""/>
        <p:cNvGrpSpPr/>
        <p:nvPr/>
      </p:nvGrpSpPr>
      <p:grpSpPr>
        <a:xfrm>
          <a:off x="0" y="0"/>
          <a:ext cx="0" cy="0"/>
          <a:chOff x="0" y="0"/>
          <a:chExt cx="0" cy="0"/>
        </a:xfrm>
      </p:grpSpPr>
      <p:sp>
        <p:nvSpPr>
          <p:cNvPr id="2" name="Freeform 2"/>
          <p:cNvSpPr/>
          <p:nvPr/>
        </p:nvSpPr>
        <p:spPr>
          <a:xfrm flipH="1">
            <a:off x="13260156" y="7741862"/>
            <a:ext cx="6235304" cy="5090276"/>
          </a:xfrm>
          <a:custGeom>
            <a:avLst/>
            <a:gdLst/>
            <a:ahLst/>
            <a:cxnLst/>
            <a:rect l="l" t="t" r="r" b="b"/>
            <a:pathLst>
              <a:path w="6235304" h="5090276">
                <a:moveTo>
                  <a:pt x="6235304" y="0"/>
                </a:moveTo>
                <a:lnTo>
                  <a:pt x="0" y="0"/>
                </a:lnTo>
                <a:lnTo>
                  <a:pt x="0" y="5090276"/>
                </a:lnTo>
                <a:lnTo>
                  <a:pt x="6235304" y="5090276"/>
                </a:lnTo>
                <a:lnTo>
                  <a:pt x="623530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495484" flipH="1">
            <a:off x="13011894" y="8643738"/>
            <a:ext cx="7358179" cy="1913126"/>
          </a:xfrm>
          <a:custGeom>
            <a:avLst/>
            <a:gdLst/>
            <a:ahLst/>
            <a:cxnLst/>
            <a:rect l="l" t="t" r="r" b="b"/>
            <a:pathLst>
              <a:path w="7358179" h="1913126">
                <a:moveTo>
                  <a:pt x="7358179" y="0"/>
                </a:moveTo>
                <a:lnTo>
                  <a:pt x="0" y="0"/>
                </a:lnTo>
                <a:lnTo>
                  <a:pt x="0" y="1913127"/>
                </a:lnTo>
                <a:lnTo>
                  <a:pt x="7358179" y="1913127"/>
                </a:lnTo>
                <a:lnTo>
                  <a:pt x="735817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923155" y="162130"/>
            <a:ext cx="12004179" cy="2263763"/>
          </a:xfrm>
          <a:prstGeom prst="rect">
            <a:avLst/>
          </a:prstGeom>
        </p:spPr>
        <p:txBody>
          <a:bodyPr lIns="0" tIns="0" rIns="0" bIns="0" rtlCol="0" anchor="t">
            <a:spAutoFit/>
          </a:bodyPr>
          <a:lstStyle/>
          <a:p>
            <a:pPr algn="r" rtl="1">
              <a:lnSpc>
                <a:spcPts val="9100"/>
              </a:lnSpc>
            </a:pPr>
            <a:r>
              <a:rPr lang="ar-EG" sz="6500">
                <a:solidFill>
                  <a:srgbClr val="000000"/>
                </a:solidFill>
                <a:latin typeface="Balabeloo"/>
                <a:ea typeface="Balabeloo"/>
                <a:cs typeface="Balabeloo"/>
                <a:sym typeface="Balabeloo"/>
                <a:rtl/>
              </a:rPr>
              <a:t>المبحث التاني : تحديد الاسعار في السوق</a:t>
            </a:r>
          </a:p>
          <a:p>
            <a:pPr algn="r" rtl="1">
              <a:lnSpc>
                <a:spcPts val="9100"/>
              </a:lnSpc>
            </a:pPr>
            <a:r>
              <a:rPr lang="ar-EG" sz="6500">
                <a:solidFill>
                  <a:srgbClr val="000000"/>
                </a:solidFill>
                <a:latin typeface="Balabeloo"/>
                <a:ea typeface="Balabeloo"/>
                <a:cs typeface="Balabeloo"/>
                <a:sym typeface="Balabeloo"/>
                <a:rtl/>
              </a:rPr>
              <a:t>المطلب الاول : </a:t>
            </a:r>
            <a:r>
              <a:rPr lang="ar-EG" sz="6500">
                <a:solidFill>
                  <a:srgbClr val="8B5745"/>
                </a:solidFill>
                <a:latin typeface="Balabeloo"/>
                <a:ea typeface="Balabeloo"/>
                <a:cs typeface="Balabeloo"/>
                <a:sym typeface="Balabeloo"/>
                <a:rtl/>
              </a:rPr>
              <a:t>الطلب و العرض </a:t>
            </a:r>
          </a:p>
        </p:txBody>
      </p:sp>
      <p:sp>
        <p:nvSpPr>
          <p:cNvPr id="5" name="TextBox 5"/>
          <p:cNvSpPr txBox="1"/>
          <p:nvPr/>
        </p:nvSpPr>
        <p:spPr>
          <a:xfrm>
            <a:off x="641723" y="3254269"/>
            <a:ext cx="17285611" cy="2680322"/>
          </a:xfrm>
          <a:prstGeom prst="rect">
            <a:avLst/>
          </a:prstGeom>
        </p:spPr>
        <p:txBody>
          <a:bodyPr lIns="0" tIns="0" rIns="0" bIns="0" rtlCol="0" anchor="t">
            <a:spAutoFit/>
          </a:bodyPr>
          <a:lstStyle/>
          <a:p>
            <a:pPr algn="ctr" rtl="1">
              <a:lnSpc>
                <a:spcPts val="7140"/>
              </a:lnSpc>
            </a:pPr>
            <a:r>
              <a:rPr lang="ar-EG" sz="5100">
                <a:solidFill>
                  <a:srgbClr val="DFB77A"/>
                </a:solidFill>
                <a:latin typeface="29LT Riwaya Informal"/>
                <a:ea typeface="29LT Riwaya Informal"/>
                <a:cs typeface="29LT Riwaya Informal"/>
                <a:sym typeface="29LT Riwaya Informal"/>
                <a:rtl/>
              </a:rPr>
              <a:t>الطلب</a:t>
            </a:r>
            <a:r>
              <a:rPr lang="ar-EG" sz="5100">
                <a:solidFill>
                  <a:srgbClr val="000000"/>
                </a:solidFill>
                <a:latin typeface="29LT Riwaya Informal"/>
                <a:ea typeface="29LT Riwaya Informal"/>
                <a:cs typeface="29LT Riwaya Informal"/>
                <a:sym typeface="29LT Riwaya Informal"/>
                <a:rtl/>
              </a:rPr>
              <a:t>: هو كمية السلع أو الخدمات التي يرغب المستهلكون في شرائها عند مستوى معين من الأسعار في فترة زمنية محددة. يرتفع الطلب عندما تنخفض الأسعار، وينخفض عندما ترتفع الأسعار، وفقًا لمبدأ العرض والطلب.</a:t>
            </a:r>
          </a:p>
        </p:txBody>
      </p:sp>
      <p:sp>
        <p:nvSpPr>
          <p:cNvPr id="6" name="TextBox 6"/>
          <p:cNvSpPr txBox="1"/>
          <p:nvPr/>
        </p:nvSpPr>
        <p:spPr>
          <a:xfrm>
            <a:off x="235927" y="6383405"/>
            <a:ext cx="18052073" cy="2680322"/>
          </a:xfrm>
          <a:prstGeom prst="rect">
            <a:avLst/>
          </a:prstGeom>
        </p:spPr>
        <p:txBody>
          <a:bodyPr lIns="0" tIns="0" rIns="0" bIns="0" rtlCol="0" anchor="t">
            <a:spAutoFit/>
          </a:bodyPr>
          <a:lstStyle/>
          <a:p>
            <a:pPr algn="ctr" rtl="1">
              <a:lnSpc>
                <a:spcPts val="7140"/>
              </a:lnSpc>
            </a:pPr>
            <a:r>
              <a:rPr lang="ar-EG" sz="5100">
                <a:solidFill>
                  <a:srgbClr val="DFB77A"/>
                </a:solidFill>
                <a:latin typeface="29LT Riwaya Informal"/>
                <a:ea typeface="29LT Riwaya Informal"/>
                <a:cs typeface="29LT Riwaya Informal"/>
                <a:sym typeface="29LT Riwaya Informal"/>
                <a:rtl/>
              </a:rPr>
              <a:t>العرض : </a:t>
            </a:r>
            <a:r>
              <a:rPr lang="ar-EG" sz="5100">
                <a:solidFill>
                  <a:srgbClr val="000000"/>
                </a:solidFill>
                <a:latin typeface="29LT Riwaya Informal"/>
                <a:ea typeface="29LT Riwaya Informal"/>
                <a:cs typeface="29LT Riwaya Informal"/>
                <a:sym typeface="29LT Riwaya Informal"/>
                <a:rtl/>
              </a:rPr>
              <a:t>هو كمية السلع أو الخدمات التي تكون الشركات أو المنتجون مستعدين لتقديمها في السوق عند مستوى معين من الأسعار خلال فترة زمنية معينة. عادةً ما يزيد العرض مع زيادة الأسعار، وينخفض عندما تنخفض الأسعار. </a:t>
            </a:r>
          </a:p>
        </p:txBody>
      </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1142746" y="8013183"/>
            <a:ext cx="5570599" cy="4547634"/>
          </a:xfrm>
          <a:custGeom>
            <a:avLst/>
            <a:gdLst/>
            <a:ahLst/>
            <a:cxnLst/>
            <a:rect l="l" t="t" r="r" b="b"/>
            <a:pathLst>
              <a:path w="5570599" h="4547634">
                <a:moveTo>
                  <a:pt x="0" y="0"/>
                </a:moveTo>
                <a:lnTo>
                  <a:pt x="5570599" y="0"/>
                </a:lnTo>
                <a:lnTo>
                  <a:pt x="5570599" y="4547634"/>
                </a:lnTo>
                <a:lnTo>
                  <a:pt x="0" y="4547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788078" flipH="1">
            <a:off x="14532552" y="-1848120"/>
            <a:ext cx="6235304" cy="5090276"/>
          </a:xfrm>
          <a:custGeom>
            <a:avLst/>
            <a:gdLst/>
            <a:ahLst/>
            <a:cxnLst/>
            <a:rect l="l" t="t" r="r" b="b"/>
            <a:pathLst>
              <a:path w="6235304" h="5090276">
                <a:moveTo>
                  <a:pt x="6235304" y="0"/>
                </a:moveTo>
                <a:lnTo>
                  <a:pt x="0" y="0"/>
                </a:lnTo>
                <a:lnTo>
                  <a:pt x="0" y="5090276"/>
                </a:lnTo>
                <a:lnTo>
                  <a:pt x="6235304" y="5090276"/>
                </a:lnTo>
                <a:lnTo>
                  <a:pt x="62353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flipH="1">
            <a:off x="14309902" y="-1052581"/>
            <a:ext cx="6148131" cy="1598514"/>
          </a:xfrm>
          <a:custGeom>
            <a:avLst/>
            <a:gdLst/>
            <a:ahLst/>
            <a:cxnLst/>
            <a:rect l="l" t="t" r="r" b="b"/>
            <a:pathLst>
              <a:path w="6148131" h="1598514">
                <a:moveTo>
                  <a:pt x="6148132" y="0"/>
                </a:moveTo>
                <a:lnTo>
                  <a:pt x="0" y="0"/>
                </a:lnTo>
                <a:lnTo>
                  <a:pt x="0" y="1598515"/>
                </a:lnTo>
                <a:lnTo>
                  <a:pt x="6148132" y="1598515"/>
                </a:lnTo>
                <a:lnTo>
                  <a:pt x="614813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399999" flipH="1">
            <a:off x="-1554908" y="9088547"/>
            <a:ext cx="5598538" cy="1455620"/>
          </a:xfrm>
          <a:custGeom>
            <a:avLst/>
            <a:gdLst/>
            <a:ahLst/>
            <a:cxnLst/>
            <a:rect l="l" t="t" r="r" b="b"/>
            <a:pathLst>
              <a:path w="5598538" h="1455620">
                <a:moveTo>
                  <a:pt x="5598537" y="0"/>
                </a:moveTo>
                <a:lnTo>
                  <a:pt x="0" y="0"/>
                </a:lnTo>
                <a:lnTo>
                  <a:pt x="0" y="1455620"/>
                </a:lnTo>
                <a:lnTo>
                  <a:pt x="5598537" y="1455620"/>
                </a:lnTo>
                <a:lnTo>
                  <a:pt x="559853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637796" y="355619"/>
            <a:ext cx="18288000" cy="2105013"/>
          </a:xfrm>
          <a:prstGeom prst="rect">
            <a:avLst/>
          </a:prstGeom>
        </p:spPr>
        <p:txBody>
          <a:bodyPr lIns="0" tIns="0" rIns="0" bIns="0" rtlCol="0" anchor="t">
            <a:spAutoFit/>
          </a:bodyPr>
          <a:lstStyle/>
          <a:p>
            <a:pPr algn="ctr" rtl="1">
              <a:lnSpc>
                <a:spcPts val="8400"/>
              </a:lnSpc>
            </a:pPr>
            <a:r>
              <a:rPr lang="ar-EG" sz="6000">
                <a:solidFill>
                  <a:srgbClr val="231F20"/>
                </a:solidFill>
                <a:latin typeface="29LT Riwaya Informal"/>
                <a:ea typeface="29LT Riwaya Informal"/>
                <a:cs typeface="29LT Riwaya Informal"/>
                <a:sym typeface="29LT Riwaya Informal"/>
                <a:rtl/>
              </a:rPr>
              <a:t>المطلب الثاني :</a:t>
            </a:r>
            <a:r>
              <a:rPr lang="ar-EG" sz="6000">
                <a:solidFill>
                  <a:srgbClr val="8B5745"/>
                </a:solidFill>
                <a:latin typeface="29LT Riwaya Informal"/>
                <a:ea typeface="29LT Riwaya Informal"/>
                <a:cs typeface="29LT Riwaya Informal"/>
                <a:sym typeface="29LT Riwaya Informal"/>
                <a:rtl/>
              </a:rPr>
              <a:t> ثاتير كل من الطلب و العرض و دور السوق في تحقيق التوازن  </a:t>
            </a:r>
          </a:p>
        </p:txBody>
      </p:sp>
      <p:sp>
        <p:nvSpPr>
          <p:cNvPr id="7" name="TextBox 7"/>
          <p:cNvSpPr txBox="1"/>
          <p:nvPr/>
        </p:nvSpPr>
        <p:spPr>
          <a:xfrm>
            <a:off x="5042280" y="1574838"/>
            <a:ext cx="13140945" cy="1245904"/>
          </a:xfrm>
          <a:prstGeom prst="rect">
            <a:avLst/>
          </a:prstGeom>
        </p:spPr>
        <p:txBody>
          <a:bodyPr lIns="0" tIns="0" rIns="0" bIns="0" rtlCol="0" anchor="t">
            <a:spAutoFit/>
          </a:bodyPr>
          <a:lstStyle/>
          <a:p>
            <a:pPr algn="ctr" rtl="1">
              <a:lnSpc>
                <a:spcPts val="10281"/>
              </a:lnSpc>
            </a:pPr>
            <a:r>
              <a:rPr lang="en-US" sz="7344" b="1">
                <a:solidFill>
                  <a:srgbClr val="DFB77A"/>
                </a:solidFill>
                <a:latin typeface="Open Sans Bold"/>
                <a:ea typeface="Open Sans Bold"/>
                <a:cs typeface="Open Sans Bold"/>
                <a:sym typeface="Open Sans Bold"/>
              </a:rPr>
              <a:t>1</a:t>
            </a:r>
            <a:r>
              <a:rPr lang="ar-EG" sz="7344" b="1">
                <a:solidFill>
                  <a:srgbClr val="DFB77A"/>
                </a:solidFill>
                <a:latin typeface="Open Sans Bold"/>
                <a:ea typeface="Open Sans Bold"/>
                <a:cs typeface="Open Sans Bold"/>
                <a:sym typeface="Open Sans Bold"/>
                <a:rtl/>
              </a:rPr>
              <a:t>. تأتير  الطلب :                        </a:t>
            </a:r>
          </a:p>
        </p:txBody>
      </p:sp>
      <p:sp>
        <p:nvSpPr>
          <p:cNvPr id="8" name="TextBox 8"/>
          <p:cNvSpPr txBox="1"/>
          <p:nvPr/>
        </p:nvSpPr>
        <p:spPr>
          <a:xfrm>
            <a:off x="0" y="2820742"/>
            <a:ext cx="17666675" cy="6981544"/>
          </a:xfrm>
          <a:prstGeom prst="rect">
            <a:avLst/>
          </a:prstGeom>
        </p:spPr>
        <p:txBody>
          <a:bodyPr lIns="0" tIns="0" rIns="0" bIns="0" rtlCol="0" anchor="t">
            <a:spAutoFit/>
          </a:bodyPr>
          <a:lstStyle/>
          <a:p>
            <a:pPr algn="ctr" rtl="1">
              <a:lnSpc>
                <a:spcPts val="535"/>
              </a:lnSpc>
            </a:pPr>
            <a:endParaRPr/>
          </a:p>
          <a:p>
            <a:pPr marL="799595" lvl="1" indent="-399797" algn="ctr" rtl="1">
              <a:lnSpc>
                <a:spcPts val="5184"/>
              </a:lnSpc>
              <a:buFont typeface="Arial"/>
              <a:buChar char="•"/>
            </a:pPr>
            <a:r>
              <a:rPr lang="ar-EG" sz="3703" b="1">
                <a:solidFill>
                  <a:srgbClr val="000000"/>
                </a:solidFill>
                <a:latin typeface="Open Sans Bold"/>
                <a:ea typeface="Open Sans Bold"/>
                <a:cs typeface="Open Sans Bold"/>
                <a:sym typeface="Open Sans Bold"/>
                <a:rtl/>
              </a:rPr>
              <a:t>الطلب يشير إلى الكمية التي يرغب المستهلكون في شرائها من سلعة أو خدمة معينة في فترة زمنية معينة وبأسعار مختلفة.</a:t>
            </a:r>
          </a:p>
          <a:p>
            <a:pPr marL="799595" lvl="1" indent="-399797" algn="ctr" rtl="1">
              <a:lnSpc>
                <a:spcPts val="5184"/>
              </a:lnSpc>
              <a:buFont typeface="Arial"/>
              <a:buChar char="•"/>
            </a:pPr>
            <a:r>
              <a:rPr lang="ar-EG" sz="3703" b="1">
                <a:solidFill>
                  <a:srgbClr val="000000"/>
                </a:solidFill>
                <a:latin typeface="Open Sans Bold"/>
                <a:ea typeface="Open Sans Bold"/>
                <a:cs typeface="Open Sans Bold"/>
                <a:sym typeface="Open Sans Bold"/>
                <a:rtl/>
              </a:rPr>
              <a:t>عندما يرتفع الطلب على منتج ما (مثلاً بسبب زيادة الدخل أو تغير في تفضيلات المستهلكين)، فإن السعر يميل إلى الارتفاع، مما يحفز المنتجين على زيادة العرض.</a:t>
            </a:r>
          </a:p>
          <a:p>
            <a:pPr algn="r" rtl="1">
              <a:lnSpc>
                <a:spcPts val="7004"/>
              </a:lnSpc>
            </a:pPr>
            <a:endParaRPr lang="ar-EG" sz="3703" b="1">
              <a:solidFill>
                <a:srgbClr val="000000"/>
              </a:solidFill>
              <a:latin typeface="Open Sans Bold"/>
              <a:ea typeface="Open Sans Bold"/>
              <a:cs typeface="Open Sans Bold"/>
              <a:sym typeface="Open Sans Bold"/>
              <a:rtl/>
            </a:endParaRPr>
          </a:p>
          <a:p>
            <a:pPr marL="842773" lvl="1" indent="-421387" algn="ctr" rtl="1">
              <a:lnSpc>
                <a:spcPts val="5464"/>
              </a:lnSpc>
              <a:buFont typeface="Arial"/>
              <a:buChar char="•"/>
            </a:pPr>
            <a:r>
              <a:rPr lang="ar-EG" sz="3903" b="1">
                <a:solidFill>
                  <a:srgbClr val="000000"/>
                </a:solidFill>
                <a:latin typeface="Open Sans Bold"/>
                <a:ea typeface="Open Sans Bold"/>
                <a:cs typeface="Open Sans Bold"/>
                <a:sym typeface="Open Sans Bold"/>
                <a:rtl/>
              </a:rPr>
              <a:t>العرض هو الكمية التي تكون الشركات أو المنتجون مستعدين لتقديمها في السوق بأسعار معينة.</a:t>
            </a:r>
          </a:p>
          <a:p>
            <a:pPr marL="842780" lvl="1" indent="-421390" algn="ctr" rtl="1">
              <a:lnSpc>
                <a:spcPts val="5464"/>
              </a:lnSpc>
              <a:buFont typeface="Arial"/>
              <a:buChar char="•"/>
            </a:pPr>
            <a:r>
              <a:rPr lang="ar-EG" sz="3903" b="1">
                <a:solidFill>
                  <a:srgbClr val="000000"/>
                </a:solidFill>
                <a:latin typeface="Open Sans Bold"/>
                <a:ea typeface="Open Sans Bold"/>
                <a:cs typeface="Open Sans Bold"/>
                <a:sym typeface="Open Sans Bold"/>
                <a:rtl/>
              </a:rPr>
              <a:t>عندما يرتفع سعر المنتج، تصبح الشركات أكثر استعدادًا لزيادة العرض، حيث يمكنها الحصول على أرباح أكبر. على العكس، عندما تنخفض الأسعار، قد يقل العرض بسبب عدم الجدوى الاقتصادية للمنتج.</a:t>
            </a:r>
          </a:p>
        </p:txBody>
      </p:sp>
      <p:sp>
        <p:nvSpPr>
          <p:cNvPr id="9" name="TextBox 9"/>
          <p:cNvSpPr txBox="1"/>
          <p:nvPr/>
        </p:nvSpPr>
        <p:spPr>
          <a:xfrm>
            <a:off x="10674383" y="5134236"/>
            <a:ext cx="6992292" cy="1177278"/>
          </a:xfrm>
          <a:prstGeom prst="rect">
            <a:avLst/>
          </a:prstGeom>
        </p:spPr>
        <p:txBody>
          <a:bodyPr lIns="0" tIns="0" rIns="0" bIns="0" rtlCol="0" anchor="t">
            <a:spAutoFit/>
          </a:bodyPr>
          <a:lstStyle/>
          <a:p>
            <a:pPr algn="ctr" rtl="1">
              <a:lnSpc>
                <a:spcPts val="9660"/>
              </a:lnSpc>
            </a:pPr>
            <a:r>
              <a:rPr lang="en-US" sz="6900" b="1">
                <a:solidFill>
                  <a:srgbClr val="DFB77A"/>
                </a:solidFill>
                <a:latin typeface="Open Sans Bold"/>
                <a:ea typeface="Open Sans Bold"/>
                <a:cs typeface="Open Sans Bold"/>
                <a:sym typeface="Open Sans Bold"/>
              </a:rPr>
              <a:t>2</a:t>
            </a:r>
            <a:r>
              <a:rPr lang="ar-EG" sz="6900" b="1">
                <a:solidFill>
                  <a:srgbClr val="DFB77A"/>
                </a:solidFill>
                <a:latin typeface="Open Sans Bold"/>
                <a:ea typeface="Open Sans Bold"/>
                <a:cs typeface="Open Sans Bold"/>
                <a:sym typeface="Open Sans Bold"/>
                <a:rtl/>
              </a:rPr>
              <a:t> . تأثير العرض :</a:t>
            </a:r>
          </a:p>
        </p:txBody>
      </p:sp>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15092269" y="5499858"/>
            <a:ext cx="2571077" cy="2168558"/>
            <a:chOff x="0" y="0"/>
            <a:chExt cx="3428103" cy="2891410"/>
          </a:xfrm>
        </p:grpSpPr>
        <p:sp>
          <p:nvSpPr>
            <p:cNvPr id="3" name="TextBox 3"/>
            <p:cNvSpPr txBox="1"/>
            <p:nvPr/>
          </p:nvSpPr>
          <p:spPr>
            <a:xfrm>
              <a:off x="0" y="1881601"/>
              <a:ext cx="3428103" cy="1009809"/>
            </a:xfrm>
            <a:prstGeom prst="rect">
              <a:avLst/>
            </a:prstGeom>
          </p:spPr>
          <p:txBody>
            <a:bodyPr lIns="0" tIns="0" rIns="0" bIns="0" rtlCol="0" anchor="t">
              <a:spAutoFit/>
            </a:bodyPr>
            <a:lstStyle/>
            <a:p>
              <a:pPr algn="ctr" rtl="1">
                <a:lnSpc>
                  <a:spcPts val="6424"/>
                </a:lnSpc>
              </a:pPr>
              <a:endParaRPr/>
            </a:p>
          </p:txBody>
        </p:sp>
        <p:sp>
          <p:nvSpPr>
            <p:cNvPr id="4" name="Freeform 4"/>
            <p:cNvSpPr/>
            <p:nvPr/>
          </p:nvSpPr>
          <p:spPr>
            <a:xfrm flipH="1">
              <a:off x="881529" y="0"/>
              <a:ext cx="1665045" cy="1480376"/>
            </a:xfrm>
            <a:custGeom>
              <a:avLst/>
              <a:gdLst/>
              <a:ahLst/>
              <a:cxnLst/>
              <a:rect l="l" t="t" r="r" b="b"/>
              <a:pathLst>
                <a:path w="1665045" h="1480376">
                  <a:moveTo>
                    <a:pt x="1665045" y="0"/>
                  </a:moveTo>
                  <a:lnTo>
                    <a:pt x="0" y="0"/>
                  </a:lnTo>
                  <a:lnTo>
                    <a:pt x="0" y="1480376"/>
                  </a:lnTo>
                  <a:lnTo>
                    <a:pt x="1665045" y="1480376"/>
                  </a:lnTo>
                  <a:lnTo>
                    <a:pt x="1665045"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0647702" y="5476137"/>
            <a:ext cx="2612454" cy="2192279"/>
            <a:chOff x="0" y="0"/>
            <a:chExt cx="3483271" cy="2923039"/>
          </a:xfrm>
        </p:grpSpPr>
        <p:sp>
          <p:nvSpPr>
            <p:cNvPr id="6" name="TextBox 6"/>
            <p:cNvSpPr txBox="1"/>
            <p:nvPr/>
          </p:nvSpPr>
          <p:spPr>
            <a:xfrm>
              <a:off x="0" y="1913262"/>
              <a:ext cx="3483271" cy="1009777"/>
            </a:xfrm>
            <a:prstGeom prst="rect">
              <a:avLst/>
            </a:prstGeom>
          </p:spPr>
          <p:txBody>
            <a:bodyPr lIns="0" tIns="0" rIns="0" bIns="0" rtlCol="0" anchor="t">
              <a:spAutoFit/>
            </a:bodyPr>
            <a:lstStyle/>
            <a:p>
              <a:pPr algn="ctr" rtl="1">
                <a:lnSpc>
                  <a:spcPts val="6426"/>
                </a:lnSpc>
              </a:pPr>
              <a:endParaRPr/>
            </a:p>
          </p:txBody>
        </p:sp>
        <p:sp>
          <p:nvSpPr>
            <p:cNvPr id="7" name="Freeform 7"/>
            <p:cNvSpPr/>
            <p:nvPr/>
          </p:nvSpPr>
          <p:spPr>
            <a:xfrm flipH="1">
              <a:off x="895716" y="0"/>
              <a:ext cx="1691840" cy="1504200"/>
            </a:xfrm>
            <a:custGeom>
              <a:avLst/>
              <a:gdLst/>
              <a:ahLst/>
              <a:cxnLst/>
              <a:rect l="l" t="t" r="r" b="b"/>
              <a:pathLst>
                <a:path w="1691840" h="1504200">
                  <a:moveTo>
                    <a:pt x="1691840" y="0"/>
                  </a:moveTo>
                  <a:lnTo>
                    <a:pt x="0" y="0"/>
                  </a:lnTo>
                  <a:lnTo>
                    <a:pt x="0" y="1504200"/>
                  </a:lnTo>
                  <a:lnTo>
                    <a:pt x="1691840" y="1504200"/>
                  </a:lnTo>
                  <a:lnTo>
                    <a:pt x="169184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6277955" y="5476137"/>
            <a:ext cx="2139250" cy="2414111"/>
            <a:chOff x="0" y="0"/>
            <a:chExt cx="2852333" cy="3218815"/>
          </a:xfrm>
        </p:grpSpPr>
        <p:sp>
          <p:nvSpPr>
            <p:cNvPr id="9" name="TextBox 9"/>
            <p:cNvSpPr txBox="1"/>
            <p:nvPr/>
          </p:nvSpPr>
          <p:spPr>
            <a:xfrm>
              <a:off x="0" y="1551178"/>
              <a:ext cx="2852333" cy="1009777"/>
            </a:xfrm>
            <a:prstGeom prst="rect">
              <a:avLst/>
            </a:prstGeom>
          </p:spPr>
          <p:txBody>
            <a:bodyPr lIns="0" tIns="0" rIns="0" bIns="0" rtlCol="0" anchor="t">
              <a:spAutoFit/>
            </a:bodyPr>
            <a:lstStyle/>
            <a:p>
              <a:pPr algn="ctr" rtl="1">
                <a:lnSpc>
                  <a:spcPts val="6426"/>
                </a:lnSpc>
              </a:pPr>
              <a:endParaRPr/>
            </a:p>
          </p:txBody>
        </p:sp>
        <p:sp>
          <p:nvSpPr>
            <p:cNvPr id="10" name="Freeform 10"/>
            <p:cNvSpPr/>
            <p:nvPr/>
          </p:nvSpPr>
          <p:spPr>
            <a:xfrm flipH="1">
              <a:off x="733471" y="0"/>
              <a:ext cx="1385391" cy="1231738"/>
            </a:xfrm>
            <a:custGeom>
              <a:avLst/>
              <a:gdLst/>
              <a:ahLst/>
              <a:cxnLst/>
              <a:rect l="l" t="t" r="r" b="b"/>
              <a:pathLst>
                <a:path w="1385391" h="1231738">
                  <a:moveTo>
                    <a:pt x="1385391" y="0"/>
                  </a:moveTo>
                  <a:lnTo>
                    <a:pt x="0" y="0"/>
                  </a:lnTo>
                  <a:lnTo>
                    <a:pt x="0" y="1231738"/>
                  </a:lnTo>
                  <a:lnTo>
                    <a:pt x="1385391" y="1231738"/>
                  </a:lnTo>
                  <a:lnTo>
                    <a:pt x="1385391"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1235057" y="5476137"/>
            <a:ext cx="2812400" cy="2374645"/>
            <a:chOff x="0" y="0"/>
            <a:chExt cx="3749867" cy="3166193"/>
          </a:xfrm>
        </p:grpSpPr>
        <p:sp>
          <p:nvSpPr>
            <p:cNvPr id="12" name="TextBox 12"/>
            <p:cNvSpPr txBox="1"/>
            <p:nvPr/>
          </p:nvSpPr>
          <p:spPr>
            <a:xfrm>
              <a:off x="0" y="2066256"/>
              <a:ext cx="3749867" cy="1009777"/>
            </a:xfrm>
            <a:prstGeom prst="rect">
              <a:avLst/>
            </a:prstGeom>
          </p:spPr>
          <p:txBody>
            <a:bodyPr lIns="0" tIns="0" rIns="0" bIns="0" rtlCol="0" anchor="t">
              <a:spAutoFit/>
            </a:bodyPr>
            <a:lstStyle/>
            <a:p>
              <a:pPr algn="ctr" rtl="1">
                <a:lnSpc>
                  <a:spcPts val="6426"/>
                </a:lnSpc>
              </a:pPr>
              <a:endParaRPr/>
            </a:p>
          </p:txBody>
        </p:sp>
        <p:sp>
          <p:nvSpPr>
            <p:cNvPr id="13" name="Freeform 13"/>
            <p:cNvSpPr/>
            <p:nvPr/>
          </p:nvSpPr>
          <p:spPr>
            <a:xfrm flipH="1">
              <a:off x="964270" y="0"/>
              <a:ext cx="1821327" cy="1619325"/>
            </a:xfrm>
            <a:custGeom>
              <a:avLst/>
              <a:gdLst/>
              <a:ahLst/>
              <a:cxnLst/>
              <a:rect l="l" t="t" r="r" b="b"/>
              <a:pathLst>
                <a:path w="1821327" h="1619325">
                  <a:moveTo>
                    <a:pt x="1821327" y="0"/>
                  </a:moveTo>
                  <a:lnTo>
                    <a:pt x="0" y="0"/>
                  </a:lnTo>
                  <a:lnTo>
                    <a:pt x="0" y="1619325"/>
                  </a:lnTo>
                  <a:lnTo>
                    <a:pt x="1821327" y="1619325"/>
                  </a:lnTo>
                  <a:lnTo>
                    <a:pt x="1821327"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4" name="Freeform 14"/>
          <p:cNvSpPr/>
          <p:nvPr/>
        </p:nvSpPr>
        <p:spPr>
          <a:xfrm flipH="1">
            <a:off x="13260156" y="7837112"/>
            <a:ext cx="6235304" cy="5090276"/>
          </a:xfrm>
          <a:custGeom>
            <a:avLst/>
            <a:gdLst/>
            <a:ahLst/>
            <a:cxnLst/>
            <a:rect l="l" t="t" r="r" b="b"/>
            <a:pathLst>
              <a:path w="6235304" h="5090276">
                <a:moveTo>
                  <a:pt x="6235304" y="0"/>
                </a:moveTo>
                <a:lnTo>
                  <a:pt x="0" y="0"/>
                </a:lnTo>
                <a:lnTo>
                  <a:pt x="0" y="5090276"/>
                </a:lnTo>
                <a:lnTo>
                  <a:pt x="6235304" y="5090276"/>
                </a:lnTo>
                <a:lnTo>
                  <a:pt x="62353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0800000" flipH="1">
            <a:off x="-1465854" y="-2640388"/>
            <a:ext cx="6235304" cy="5090276"/>
          </a:xfrm>
          <a:custGeom>
            <a:avLst/>
            <a:gdLst/>
            <a:ahLst/>
            <a:cxnLst/>
            <a:rect l="l" t="t" r="r" b="b"/>
            <a:pathLst>
              <a:path w="6235304" h="5090276">
                <a:moveTo>
                  <a:pt x="6235305" y="0"/>
                </a:moveTo>
                <a:lnTo>
                  <a:pt x="0" y="0"/>
                </a:lnTo>
                <a:lnTo>
                  <a:pt x="0" y="5090276"/>
                </a:lnTo>
                <a:lnTo>
                  <a:pt x="6235305" y="5090276"/>
                </a:lnTo>
                <a:lnTo>
                  <a:pt x="623530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flipH="1">
            <a:off x="-2045366" y="-1423435"/>
            <a:ext cx="6148131" cy="1598514"/>
          </a:xfrm>
          <a:custGeom>
            <a:avLst/>
            <a:gdLst/>
            <a:ahLst/>
            <a:cxnLst/>
            <a:rect l="l" t="t" r="r" b="b"/>
            <a:pathLst>
              <a:path w="6148131" h="1598514">
                <a:moveTo>
                  <a:pt x="6148132" y="0"/>
                </a:moveTo>
                <a:lnTo>
                  <a:pt x="0" y="0"/>
                </a:lnTo>
                <a:lnTo>
                  <a:pt x="0" y="1598514"/>
                </a:lnTo>
                <a:lnTo>
                  <a:pt x="6148132" y="1598514"/>
                </a:lnTo>
                <a:lnTo>
                  <a:pt x="614813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TextBox 17"/>
          <p:cNvSpPr txBox="1"/>
          <p:nvPr/>
        </p:nvSpPr>
        <p:spPr>
          <a:xfrm>
            <a:off x="3180185" y="1526280"/>
            <a:ext cx="12427645" cy="1637666"/>
          </a:xfrm>
          <a:prstGeom prst="rect">
            <a:avLst/>
          </a:prstGeom>
        </p:spPr>
        <p:txBody>
          <a:bodyPr lIns="0" tIns="0" rIns="0" bIns="0" rtlCol="0" anchor="t">
            <a:spAutoFit/>
          </a:bodyPr>
          <a:lstStyle/>
          <a:p>
            <a:pPr algn="ctr" rtl="1">
              <a:lnSpc>
                <a:spcPts val="13159"/>
              </a:lnSpc>
            </a:pPr>
            <a:r>
              <a:rPr lang="ar-EG" sz="9399">
                <a:solidFill>
                  <a:srgbClr val="DFB77A"/>
                </a:solidFill>
                <a:latin typeface="Kacst Decorative"/>
                <a:ea typeface="Kacst Decorative"/>
                <a:cs typeface="Kacst Decorative"/>
                <a:sym typeface="Kacst Decorative"/>
                <a:rtl/>
              </a:rPr>
              <a:t>دور السوق في تحقيق التوازن: </a:t>
            </a:r>
          </a:p>
        </p:txBody>
      </p:sp>
      <p:sp>
        <p:nvSpPr>
          <p:cNvPr id="18" name="TextBox 18"/>
          <p:cNvSpPr txBox="1"/>
          <p:nvPr/>
        </p:nvSpPr>
        <p:spPr>
          <a:xfrm>
            <a:off x="14857387" y="6872314"/>
            <a:ext cx="3040841" cy="3098153"/>
          </a:xfrm>
          <a:prstGeom prst="rect">
            <a:avLst/>
          </a:prstGeom>
        </p:spPr>
        <p:txBody>
          <a:bodyPr lIns="0" tIns="0" rIns="0" bIns="0" rtlCol="0" anchor="t">
            <a:spAutoFit/>
          </a:bodyPr>
          <a:lstStyle/>
          <a:p>
            <a:pPr algn="ctr" rtl="1">
              <a:lnSpc>
                <a:spcPts val="8260"/>
              </a:lnSpc>
            </a:pPr>
            <a:r>
              <a:rPr lang="ar-EG" sz="5900" b="1">
                <a:solidFill>
                  <a:srgbClr val="665D5A"/>
                </a:solidFill>
                <a:latin typeface="Open Sans Bold"/>
                <a:ea typeface="Open Sans Bold"/>
                <a:cs typeface="Open Sans Bold"/>
                <a:sym typeface="Open Sans Bold"/>
                <a:rtl/>
              </a:rPr>
              <a:t>تحديد سعر التوازن</a:t>
            </a:r>
          </a:p>
        </p:txBody>
      </p:sp>
      <p:sp>
        <p:nvSpPr>
          <p:cNvPr id="19" name="TextBox 19"/>
          <p:cNvSpPr txBox="1"/>
          <p:nvPr/>
        </p:nvSpPr>
        <p:spPr>
          <a:xfrm>
            <a:off x="10831930" y="6872314"/>
            <a:ext cx="2852230" cy="2050415"/>
          </a:xfrm>
          <a:prstGeom prst="rect">
            <a:avLst/>
          </a:prstGeom>
        </p:spPr>
        <p:txBody>
          <a:bodyPr lIns="0" tIns="0" rIns="0" bIns="0" rtlCol="0" anchor="t">
            <a:spAutoFit/>
          </a:bodyPr>
          <a:lstStyle/>
          <a:p>
            <a:pPr algn="ctr" rtl="1">
              <a:lnSpc>
                <a:spcPts val="8260"/>
              </a:lnSpc>
            </a:pPr>
            <a:r>
              <a:rPr lang="ar-EG" sz="5900" b="1">
                <a:solidFill>
                  <a:srgbClr val="665D5A"/>
                </a:solidFill>
                <a:latin typeface="Open Sans Bold"/>
                <a:ea typeface="Open Sans Bold"/>
                <a:cs typeface="Open Sans Bold"/>
                <a:sym typeface="Open Sans Bold"/>
                <a:rtl/>
              </a:rPr>
              <a:t>تصحيح الفائض</a:t>
            </a:r>
          </a:p>
        </p:txBody>
      </p:sp>
      <p:sp>
        <p:nvSpPr>
          <p:cNvPr id="20" name="TextBox 20"/>
          <p:cNvSpPr txBox="1"/>
          <p:nvPr/>
        </p:nvSpPr>
        <p:spPr>
          <a:xfrm>
            <a:off x="6092079" y="6872314"/>
            <a:ext cx="2511000" cy="2050416"/>
          </a:xfrm>
          <a:prstGeom prst="rect">
            <a:avLst/>
          </a:prstGeom>
        </p:spPr>
        <p:txBody>
          <a:bodyPr lIns="0" tIns="0" rIns="0" bIns="0" rtlCol="0" anchor="t">
            <a:spAutoFit/>
          </a:bodyPr>
          <a:lstStyle/>
          <a:p>
            <a:pPr algn="ctr" rtl="1">
              <a:lnSpc>
                <a:spcPts val="8259"/>
              </a:lnSpc>
            </a:pPr>
            <a:r>
              <a:rPr lang="ar-EG" sz="5899" b="1">
                <a:solidFill>
                  <a:srgbClr val="665D5A"/>
                </a:solidFill>
                <a:latin typeface="Open Sans Bold"/>
                <a:ea typeface="Open Sans Bold"/>
                <a:cs typeface="Open Sans Bold"/>
                <a:sym typeface="Open Sans Bold"/>
                <a:rtl/>
              </a:rPr>
              <a:t>تصحيح النقص</a:t>
            </a:r>
          </a:p>
        </p:txBody>
      </p:sp>
      <p:sp>
        <p:nvSpPr>
          <p:cNvPr id="21" name="TextBox 21"/>
          <p:cNvSpPr txBox="1"/>
          <p:nvPr/>
        </p:nvSpPr>
        <p:spPr>
          <a:xfrm>
            <a:off x="1259764" y="6872314"/>
            <a:ext cx="3055765" cy="2050403"/>
          </a:xfrm>
          <a:prstGeom prst="rect">
            <a:avLst/>
          </a:prstGeom>
        </p:spPr>
        <p:txBody>
          <a:bodyPr lIns="0" tIns="0" rIns="0" bIns="0" rtlCol="0" anchor="t">
            <a:spAutoFit/>
          </a:bodyPr>
          <a:lstStyle/>
          <a:p>
            <a:pPr algn="ctr" rtl="1">
              <a:lnSpc>
                <a:spcPts val="8260"/>
              </a:lnSpc>
            </a:pPr>
            <a:r>
              <a:rPr lang="ar-EG" sz="5900" b="1">
                <a:solidFill>
                  <a:srgbClr val="665D5A"/>
                </a:solidFill>
                <a:latin typeface="Open Sans Bold"/>
                <a:ea typeface="Open Sans Bold"/>
                <a:cs typeface="Open Sans Bold"/>
                <a:sym typeface="Open Sans Bold"/>
                <a:rtl/>
              </a:rPr>
              <a:t>استقرار السوق</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FE6"/>
        </a:solidFill>
        <a:effectLst/>
      </p:bgPr>
    </p:bg>
    <p:spTree>
      <p:nvGrpSpPr>
        <p:cNvPr id="1" name=""/>
        <p:cNvGrpSpPr/>
        <p:nvPr/>
      </p:nvGrpSpPr>
      <p:grpSpPr>
        <a:xfrm>
          <a:off x="0" y="0"/>
          <a:ext cx="0" cy="0"/>
          <a:chOff x="0" y="0"/>
          <a:chExt cx="0" cy="0"/>
        </a:xfrm>
      </p:grpSpPr>
      <p:sp>
        <p:nvSpPr>
          <p:cNvPr id="2" name="Freeform 2"/>
          <p:cNvSpPr/>
          <p:nvPr/>
        </p:nvSpPr>
        <p:spPr>
          <a:xfrm rot="-5400000" flipH="1">
            <a:off x="4465261" y="-605429"/>
            <a:ext cx="6148131" cy="1598514"/>
          </a:xfrm>
          <a:custGeom>
            <a:avLst/>
            <a:gdLst/>
            <a:ahLst/>
            <a:cxnLst/>
            <a:rect l="l" t="t" r="r" b="b"/>
            <a:pathLst>
              <a:path w="6148131" h="1598514">
                <a:moveTo>
                  <a:pt x="6148131" y="0"/>
                </a:moveTo>
                <a:lnTo>
                  <a:pt x="0" y="0"/>
                </a:lnTo>
                <a:lnTo>
                  <a:pt x="0" y="1598515"/>
                </a:lnTo>
                <a:lnTo>
                  <a:pt x="6148131" y="1598515"/>
                </a:lnTo>
                <a:lnTo>
                  <a:pt x="6148131"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0"/>
            <a:ext cx="5701845" cy="10287000"/>
          </a:xfrm>
          <a:custGeom>
            <a:avLst/>
            <a:gdLst/>
            <a:ahLst/>
            <a:cxnLst/>
            <a:rect l="l" t="t" r="r" b="b"/>
            <a:pathLst>
              <a:path w="5701845" h="10287000">
                <a:moveTo>
                  <a:pt x="0" y="0"/>
                </a:moveTo>
                <a:lnTo>
                  <a:pt x="5701845" y="0"/>
                </a:lnTo>
                <a:lnTo>
                  <a:pt x="5701845" y="10287000"/>
                </a:lnTo>
                <a:lnTo>
                  <a:pt x="0" y="10287000"/>
                </a:lnTo>
                <a:lnTo>
                  <a:pt x="0" y="0"/>
                </a:lnTo>
                <a:close/>
              </a:path>
            </a:pathLst>
          </a:custGeom>
          <a:blipFill>
            <a:blip r:embed="rId4"/>
            <a:stretch>
              <a:fillRect r="-1258"/>
            </a:stretch>
          </a:blipFill>
        </p:spPr>
      </p:sp>
      <p:grpSp>
        <p:nvGrpSpPr>
          <p:cNvPr id="4" name="Group 4"/>
          <p:cNvGrpSpPr/>
          <p:nvPr/>
        </p:nvGrpSpPr>
        <p:grpSpPr>
          <a:xfrm>
            <a:off x="5482396" y="1028700"/>
            <a:ext cx="11776904" cy="2220773"/>
            <a:chOff x="0" y="0"/>
            <a:chExt cx="15702539" cy="2961031"/>
          </a:xfrm>
        </p:grpSpPr>
        <p:sp>
          <p:nvSpPr>
            <p:cNvPr id="5" name="TextBox 5"/>
            <p:cNvSpPr txBox="1"/>
            <p:nvPr/>
          </p:nvSpPr>
          <p:spPr>
            <a:xfrm>
              <a:off x="0" y="190500"/>
              <a:ext cx="15702539" cy="1808472"/>
            </a:xfrm>
            <a:prstGeom prst="rect">
              <a:avLst/>
            </a:prstGeom>
          </p:spPr>
          <p:txBody>
            <a:bodyPr lIns="0" tIns="0" rIns="0" bIns="0" rtlCol="0" anchor="t">
              <a:spAutoFit/>
            </a:bodyPr>
            <a:lstStyle/>
            <a:p>
              <a:pPr algn="r" rtl="1">
                <a:lnSpc>
                  <a:spcPts val="9899"/>
                </a:lnSpc>
              </a:pPr>
              <a:r>
                <a:rPr lang="ar-EG" sz="9899" b="1">
                  <a:solidFill>
                    <a:srgbClr val="D49E26"/>
                  </a:solidFill>
                  <a:latin typeface="Scheherazade Bold"/>
                  <a:ea typeface="Scheherazade Bold"/>
                  <a:cs typeface="Scheherazade Bold"/>
                  <a:sym typeface="Scheherazade Bold"/>
                  <a:rtl/>
                </a:rPr>
                <a:t>دور التكنولوجيا في تطور السوق </a:t>
              </a:r>
            </a:p>
          </p:txBody>
        </p:sp>
        <p:sp>
          <p:nvSpPr>
            <p:cNvPr id="6" name="TextBox 6"/>
            <p:cNvSpPr txBox="1"/>
            <p:nvPr/>
          </p:nvSpPr>
          <p:spPr>
            <a:xfrm>
              <a:off x="0" y="2402231"/>
              <a:ext cx="15702539" cy="558800"/>
            </a:xfrm>
            <a:prstGeom prst="rect">
              <a:avLst/>
            </a:prstGeom>
          </p:spPr>
          <p:txBody>
            <a:bodyPr lIns="0" tIns="0" rIns="0" bIns="0" rtlCol="0" anchor="t">
              <a:spAutoFit/>
            </a:bodyPr>
            <a:lstStyle/>
            <a:p>
              <a:pPr algn="r" rtl="1">
                <a:lnSpc>
                  <a:spcPts val="3359"/>
                </a:lnSpc>
              </a:pPr>
              <a:endParaRPr/>
            </a:p>
          </p:txBody>
        </p:sp>
      </p:grpSp>
      <p:sp>
        <p:nvSpPr>
          <p:cNvPr id="7" name="TextBox 7"/>
          <p:cNvSpPr txBox="1"/>
          <p:nvPr/>
        </p:nvSpPr>
        <p:spPr>
          <a:xfrm>
            <a:off x="5701845" y="3519836"/>
            <a:ext cx="12275180" cy="5871783"/>
          </a:xfrm>
          <a:prstGeom prst="rect">
            <a:avLst/>
          </a:prstGeom>
        </p:spPr>
        <p:txBody>
          <a:bodyPr lIns="0" tIns="0" rIns="0" bIns="0" rtlCol="0" anchor="t">
            <a:spAutoFit/>
          </a:bodyPr>
          <a:lstStyle/>
          <a:p>
            <a:pPr algn="ctr" rtl="1">
              <a:lnSpc>
                <a:spcPts val="7783"/>
              </a:lnSpc>
            </a:pPr>
            <a:r>
              <a:rPr lang="ar-EG" sz="5559">
                <a:solidFill>
                  <a:srgbClr val="000000"/>
                </a:solidFill>
                <a:latin typeface="Balabeloo"/>
                <a:ea typeface="Balabeloo"/>
                <a:cs typeface="Balabeloo"/>
                <a:sym typeface="Balabeloo"/>
                <a:rtl/>
              </a:rPr>
              <a:t>تلعب التكنولوجيا دورًا مهمًا في تطور السوق من خلال تحسين الإنتاج، تقليل التكاليف، وتوفير منتجات مبتكرة. كما تسهل الوصول إلى الأسواق العالمية وتعزز التجارة الإلكترونية، بالإضافة إلى تحسين تحليل البيانات لمساعدة الشركات في اتخاذ قرارات أفضل .</a:t>
            </a:r>
          </a:p>
        </p:txBody>
      </p:sp>
    </p:spTree>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EFE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300996"/>
          </a:xfrm>
          <a:custGeom>
            <a:avLst/>
            <a:gdLst/>
            <a:ahLst/>
            <a:cxnLst/>
            <a:rect l="l" t="t" r="r" b="b"/>
            <a:pathLst>
              <a:path w="18288000" h="10300996">
                <a:moveTo>
                  <a:pt x="0" y="0"/>
                </a:moveTo>
                <a:lnTo>
                  <a:pt x="18288000" y="0"/>
                </a:lnTo>
                <a:lnTo>
                  <a:pt x="18288000" y="10300996"/>
                </a:lnTo>
                <a:lnTo>
                  <a:pt x="0" y="10300996"/>
                </a:lnTo>
                <a:lnTo>
                  <a:pt x="0" y="0"/>
                </a:lnTo>
                <a:close/>
              </a:path>
            </a:pathLst>
          </a:custGeom>
          <a:blipFill>
            <a:blip r:embed="rId2"/>
            <a:stretch>
              <a:fillRect/>
            </a:stretch>
          </a:blipFill>
        </p:spPr>
      </p:sp>
      <p:sp>
        <p:nvSpPr>
          <p:cNvPr id="3" name="TextBox 3"/>
          <p:cNvSpPr txBox="1"/>
          <p:nvPr/>
        </p:nvSpPr>
        <p:spPr>
          <a:xfrm>
            <a:off x="6600157" y="-1273"/>
            <a:ext cx="4313734" cy="1821822"/>
          </a:xfrm>
          <a:prstGeom prst="rect">
            <a:avLst/>
          </a:prstGeom>
        </p:spPr>
        <p:txBody>
          <a:bodyPr lIns="0" tIns="0" rIns="0" bIns="0" rtlCol="0" anchor="t">
            <a:spAutoFit/>
          </a:bodyPr>
          <a:lstStyle/>
          <a:p>
            <a:pPr algn="ctr" rtl="1">
              <a:lnSpc>
                <a:spcPts val="14559"/>
              </a:lnSpc>
            </a:pPr>
            <a:r>
              <a:rPr lang="ar-EG" sz="10399">
                <a:solidFill>
                  <a:srgbClr val="000000"/>
                </a:solidFill>
                <a:latin typeface="Kacst Decorative"/>
                <a:ea typeface="Kacst Decorative"/>
                <a:cs typeface="Kacst Decorative"/>
                <a:sym typeface="Kacst Decorative"/>
                <a:rtl/>
              </a:rPr>
              <a:t>الخاتمة : </a:t>
            </a:r>
          </a:p>
        </p:txBody>
      </p:sp>
      <p:sp>
        <p:nvSpPr>
          <p:cNvPr id="4" name="TextBox 4"/>
          <p:cNvSpPr txBox="1"/>
          <p:nvPr/>
        </p:nvSpPr>
        <p:spPr>
          <a:xfrm>
            <a:off x="544979" y="1944412"/>
            <a:ext cx="14860228" cy="8356584"/>
          </a:xfrm>
          <a:prstGeom prst="rect">
            <a:avLst/>
          </a:prstGeom>
        </p:spPr>
        <p:txBody>
          <a:bodyPr lIns="0" tIns="0" rIns="0" bIns="0" rtlCol="0" anchor="t">
            <a:spAutoFit/>
          </a:bodyPr>
          <a:lstStyle/>
          <a:p>
            <a:pPr algn="r" rtl="1">
              <a:lnSpc>
                <a:spcPts val="6313"/>
              </a:lnSpc>
            </a:pPr>
            <a:r>
              <a:rPr lang="ar-EG" sz="4509">
                <a:solidFill>
                  <a:srgbClr val="000000"/>
                </a:solidFill>
                <a:latin typeface="Balabeloo"/>
                <a:ea typeface="Balabeloo"/>
                <a:cs typeface="Balabeloo"/>
                <a:sym typeface="Balabeloo"/>
                <a:rtl/>
              </a:rPr>
              <a:t>في الختام، يعد السوق عنصرًا أساسيًا في الاقتصاد حيث يجمع بين العرض والطلب لتحديد الأسعار والكميات، مما يساهم في تخصيص الموارد بشكل فعال. يتأثر السوق بعوامل عدة مثل التكنولوجيا التي تساهم في تحسين الإنتاج وتوسيع الأسواق. كما تلعب آلية التوازن بين العرض والطلب دورًا رئيسيًا في استقرار السوق، حيث يقوم بتعديل الأسعار والكميات لضمان توازن السوق. من خلال التفاعل بين المتدخلين مثل المستهلكين والمنتجين والموزعين والحكومة، يعمل السوق على تلبية احتياجات الأفراد والمجتمعات مع تحقيق الكفاءة الاقتصادية.</a:t>
            </a:r>
          </a:p>
          <a:p>
            <a:pPr algn="ctr" rtl="1">
              <a:lnSpc>
                <a:spcPts val="11157"/>
              </a:lnSpc>
            </a:pPr>
            <a:endParaRPr lang="ar-EG" sz="4509">
              <a:solidFill>
                <a:srgbClr val="000000"/>
              </a:solidFill>
              <a:latin typeface="Balabeloo"/>
              <a:ea typeface="Balabeloo"/>
              <a:cs typeface="Balabeloo"/>
              <a:sym typeface="Balabeloo"/>
              <a:rtl/>
            </a:endParaRPr>
          </a:p>
          <a:p>
            <a:pPr algn="ctr" rtl="1">
              <a:lnSpc>
                <a:spcPts val="4551"/>
              </a:lnSpc>
            </a:pPr>
            <a:endParaRPr lang="ar-EG" sz="4509">
              <a:solidFill>
                <a:srgbClr val="000000"/>
              </a:solidFill>
              <a:latin typeface="Balabeloo"/>
              <a:ea typeface="Balabeloo"/>
              <a:cs typeface="Balabeloo"/>
              <a:sym typeface="Balabeloo"/>
              <a:rt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63152" cy="10287000"/>
          </a:xfrm>
          <a:custGeom>
            <a:avLst/>
            <a:gdLst/>
            <a:ahLst/>
            <a:cxnLst/>
            <a:rect l="l" t="t" r="r" b="b"/>
            <a:pathLst>
              <a:path w="18263152" h="10287000">
                <a:moveTo>
                  <a:pt x="0" y="0"/>
                </a:moveTo>
                <a:lnTo>
                  <a:pt x="18263152" y="0"/>
                </a:lnTo>
                <a:lnTo>
                  <a:pt x="18263152" y="10287000"/>
                </a:lnTo>
                <a:lnTo>
                  <a:pt x="0" y="10287000"/>
                </a:lnTo>
                <a:lnTo>
                  <a:pt x="0" y="0"/>
                </a:lnTo>
                <a:close/>
              </a:path>
            </a:pathLst>
          </a:custGeom>
          <a:blipFill>
            <a:blip r:embed="rId2"/>
            <a:stretch>
              <a:fillRect/>
            </a:stretch>
          </a:blipFill>
        </p:spPr>
      </p:sp>
      <p:sp>
        <p:nvSpPr>
          <p:cNvPr id="3" name="TextBox 3"/>
          <p:cNvSpPr txBox="1"/>
          <p:nvPr/>
        </p:nvSpPr>
        <p:spPr>
          <a:xfrm>
            <a:off x="3990888" y="809625"/>
            <a:ext cx="7823124" cy="2014871"/>
          </a:xfrm>
          <a:prstGeom prst="rect">
            <a:avLst/>
          </a:prstGeom>
        </p:spPr>
        <p:txBody>
          <a:bodyPr lIns="0" tIns="0" rIns="0" bIns="0" rtlCol="0" anchor="t">
            <a:spAutoFit/>
          </a:bodyPr>
          <a:lstStyle/>
          <a:p>
            <a:pPr algn="ctr" rtl="1">
              <a:lnSpc>
                <a:spcPts val="16519"/>
              </a:lnSpc>
            </a:pPr>
            <a:r>
              <a:rPr lang="ar-EG" sz="11799">
                <a:solidFill>
                  <a:srgbClr val="78365F"/>
                </a:solidFill>
                <a:latin typeface="Balabeloo"/>
                <a:ea typeface="Balabeloo"/>
                <a:cs typeface="Balabeloo"/>
                <a:sym typeface="Balabeloo"/>
                <a:rtl/>
              </a:rPr>
              <a:t>خطة البحث  </a:t>
            </a:r>
            <a:r>
              <a:rPr lang="ar-EG" sz="11799">
                <a:solidFill>
                  <a:srgbClr val="FF66C4"/>
                </a:solidFill>
                <a:latin typeface="Balabeloo"/>
                <a:ea typeface="Balabeloo"/>
                <a:cs typeface="Balabeloo"/>
                <a:sym typeface="Balabeloo"/>
                <a:rtl/>
              </a:rPr>
              <a:t> </a:t>
            </a:r>
            <a:r>
              <a:rPr lang="ar-EG" sz="11799">
                <a:solidFill>
                  <a:srgbClr val="DFB77A"/>
                </a:solidFill>
                <a:latin typeface="Balabeloo"/>
                <a:ea typeface="Balabeloo"/>
                <a:cs typeface="Balabeloo"/>
                <a:sym typeface="Balabeloo"/>
                <a:rtl/>
              </a:rPr>
              <a:t>                                                                               </a:t>
            </a:r>
          </a:p>
        </p:txBody>
      </p:sp>
      <p:sp>
        <p:nvSpPr>
          <p:cNvPr id="4" name="TextBox 4"/>
          <p:cNvSpPr txBox="1"/>
          <p:nvPr/>
        </p:nvSpPr>
        <p:spPr>
          <a:xfrm>
            <a:off x="-5242682" y="3147368"/>
            <a:ext cx="21287071" cy="5473083"/>
          </a:xfrm>
          <a:prstGeom prst="rect">
            <a:avLst/>
          </a:prstGeom>
        </p:spPr>
        <p:txBody>
          <a:bodyPr lIns="0" tIns="0" rIns="0" bIns="0" rtlCol="0" anchor="t">
            <a:spAutoFit/>
          </a:bodyPr>
          <a:lstStyle/>
          <a:p>
            <a:pPr algn="r" rtl="1">
              <a:lnSpc>
                <a:spcPts val="5475"/>
              </a:lnSpc>
            </a:pPr>
            <a:r>
              <a:rPr lang="ar-EG" sz="5475">
                <a:solidFill>
                  <a:srgbClr val="000000"/>
                </a:solidFill>
                <a:latin typeface="Kacst Decorative"/>
                <a:ea typeface="Kacst Decorative"/>
                <a:cs typeface="Kacst Decorative"/>
                <a:sym typeface="Kacst Decorative"/>
                <a:rtl/>
              </a:rPr>
              <a:t>المبحث الاول : ماهية السوق </a:t>
            </a:r>
          </a:p>
          <a:p>
            <a:pPr algn="r" rtl="1">
              <a:lnSpc>
                <a:spcPts val="5475"/>
              </a:lnSpc>
            </a:pPr>
            <a:r>
              <a:rPr lang="ar-EG" sz="5475">
                <a:solidFill>
                  <a:srgbClr val="000000"/>
                </a:solidFill>
                <a:latin typeface="Scheherazade"/>
                <a:ea typeface="Scheherazade"/>
                <a:cs typeface="Scheherazade"/>
                <a:sym typeface="Scheherazade"/>
                <a:rtl/>
              </a:rPr>
              <a:t>المطلب الاول : مفهوم السوق و انواعه </a:t>
            </a:r>
          </a:p>
          <a:p>
            <a:pPr algn="r" rtl="1">
              <a:lnSpc>
                <a:spcPts val="5475"/>
              </a:lnSpc>
            </a:pPr>
            <a:r>
              <a:rPr lang="ar-EG" sz="5475">
                <a:solidFill>
                  <a:srgbClr val="000000"/>
                </a:solidFill>
                <a:latin typeface="Scheherazade"/>
                <a:ea typeface="Scheherazade"/>
                <a:cs typeface="Scheherazade"/>
                <a:sym typeface="Scheherazade"/>
                <a:rtl/>
              </a:rPr>
              <a:t>المطلب التاني : وضائف و هيكلة السوق </a:t>
            </a:r>
          </a:p>
          <a:p>
            <a:pPr algn="r" rtl="1">
              <a:lnSpc>
                <a:spcPts val="5475"/>
              </a:lnSpc>
            </a:pPr>
            <a:r>
              <a:rPr lang="ar-EG" sz="5475">
                <a:solidFill>
                  <a:srgbClr val="000000"/>
                </a:solidFill>
                <a:latin typeface="Scheherazade"/>
                <a:ea typeface="Scheherazade"/>
                <a:cs typeface="Scheherazade"/>
                <a:sym typeface="Scheherazade"/>
                <a:rtl/>
              </a:rPr>
              <a:t>المطلب الثالث : المتداخلون في السوق </a:t>
            </a:r>
          </a:p>
          <a:p>
            <a:pPr algn="r" rtl="1">
              <a:lnSpc>
                <a:spcPts val="5475"/>
              </a:lnSpc>
            </a:pPr>
            <a:r>
              <a:rPr lang="ar-EG" sz="5475">
                <a:solidFill>
                  <a:srgbClr val="000000"/>
                </a:solidFill>
                <a:latin typeface="Kacst Decorative"/>
                <a:ea typeface="Kacst Decorative"/>
                <a:cs typeface="Kacst Decorative"/>
                <a:sym typeface="Kacst Decorative"/>
                <a:rtl/>
              </a:rPr>
              <a:t>المبحث الثاني : كيفية تحديد السعر في السوق</a:t>
            </a:r>
          </a:p>
          <a:p>
            <a:pPr algn="r" rtl="1">
              <a:lnSpc>
                <a:spcPts val="5074"/>
              </a:lnSpc>
            </a:pPr>
            <a:r>
              <a:rPr lang="ar-EG" sz="5074">
                <a:solidFill>
                  <a:srgbClr val="000000"/>
                </a:solidFill>
                <a:latin typeface="Scheherazade"/>
                <a:ea typeface="Scheherazade"/>
                <a:cs typeface="Scheherazade"/>
                <a:sym typeface="Scheherazade"/>
                <a:rtl/>
              </a:rPr>
              <a:t>المطلب الاول :  العرض و الطلب </a:t>
            </a:r>
          </a:p>
          <a:p>
            <a:pPr algn="r" rtl="1">
              <a:lnSpc>
                <a:spcPts val="4873"/>
              </a:lnSpc>
            </a:pPr>
            <a:r>
              <a:rPr lang="ar-EG" sz="4873">
                <a:solidFill>
                  <a:srgbClr val="000000"/>
                </a:solidFill>
                <a:latin typeface="Scheherazade"/>
                <a:ea typeface="Scheherazade"/>
                <a:cs typeface="Scheherazade"/>
                <a:sym typeface="Scheherazade"/>
                <a:rtl/>
              </a:rPr>
              <a:t>المطلب الثاني : تأتيركل من الطلب و العرض و دور السوق في تحقيق التوازن</a:t>
            </a:r>
          </a:p>
          <a:p>
            <a:pPr algn="r" rtl="1">
              <a:lnSpc>
                <a:spcPts val="5475"/>
              </a:lnSpc>
              <a:spcBef>
                <a:spcPct val="0"/>
              </a:spcBef>
            </a:pPr>
            <a:r>
              <a:rPr lang="ar-EG" sz="5475">
                <a:solidFill>
                  <a:srgbClr val="000000"/>
                </a:solidFill>
                <a:latin typeface="Scheherazade"/>
                <a:ea typeface="Scheherazade"/>
                <a:cs typeface="Scheherazade"/>
                <a:sym typeface="Scheherazade"/>
                <a:rtl/>
              </a:rPr>
              <a:t>المطلب الُثالث :  دور التكنولوجيا في تطور السوق </a:t>
            </a:r>
          </a:p>
        </p:txBody>
      </p:sp>
      <p:sp>
        <p:nvSpPr>
          <p:cNvPr id="5" name="TextBox 5"/>
          <p:cNvSpPr txBox="1"/>
          <p:nvPr/>
        </p:nvSpPr>
        <p:spPr>
          <a:xfrm>
            <a:off x="12606495" y="1736098"/>
            <a:ext cx="4330763" cy="1496056"/>
          </a:xfrm>
          <a:prstGeom prst="rect">
            <a:avLst/>
          </a:prstGeom>
        </p:spPr>
        <p:txBody>
          <a:bodyPr lIns="0" tIns="0" rIns="0" bIns="0" rtlCol="0" anchor="t">
            <a:spAutoFit/>
          </a:bodyPr>
          <a:lstStyle/>
          <a:p>
            <a:pPr algn="ctr" rtl="1">
              <a:lnSpc>
                <a:spcPts val="12040"/>
              </a:lnSpc>
            </a:pPr>
            <a:r>
              <a:rPr lang="ar-EG" sz="8600">
                <a:solidFill>
                  <a:srgbClr val="000000"/>
                </a:solidFill>
                <a:latin typeface="Kacst Decorative"/>
                <a:ea typeface="Kacst Decorative"/>
                <a:cs typeface="Kacst Decorative"/>
                <a:sym typeface="Kacst Decorative"/>
                <a:rtl/>
              </a:rPr>
              <a:t>مقدمة</a:t>
            </a:r>
          </a:p>
        </p:txBody>
      </p:sp>
      <p:sp>
        <p:nvSpPr>
          <p:cNvPr id="6" name="TextBox 6"/>
          <p:cNvSpPr txBox="1"/>
          <p:nvPr/>
        </p:nvSpPr>
        <p:spPr>
          <a:xfrm>
            <a:off x="11814013" y="8504039"/>
            <a:ext cx="5915728" cy="1089031"/>
          </a:xfrm>
          <a:prstGeom prst="rect">
            <a:avLst/>
          </a:prstGeom>
        </p:spPr>
        <p:txBody>
          <a:bodyPr lIns="0" tIns="0" rIns="0" bIns="0" rtlCol="0" anchor="t">
            <a:spAutoFit/>
          </a:bodyPr>
          <a:lstStyle/>
          <a:p>
            <a:pPr algn="ctr" rtl="1">
              <a:lnSpc>
                <a:spcPts val="8000"/>
              </a:lnSpc>
              <a:spcBef>
                <a:spcPct val="0"/>
              </a:spcBef>
            </a:pPr>
            <a:r>
              <a:rPr lang="ar-EG" sz="8000">
                <a:solidFill>
                  <a:srgbClr val="000000"/>
                </a:solidFill>
                <a:latin typeface="Kacst Decorative"/>
                <a:ea typeface="Kacst Decorative"/>
                <a:cs typeface="Kacst Decorative"/>
                <a:sym typeface="Kacst Decorative"/>
                <a:rtl/>
              </a:rPr>
              <a:t>خاتمة </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12424" y="0"/>
            <a:ext cx="18263152" cy="10287000"/>
          </a:xfrm>
          <a:custGeom>
            <a:avLst/>
            <a:gdLst/>
            <a:ahLst/>
            <a:cxnLst/>
            <a:rect l="l" t="t" r="r" b="b"/>
            <a:pathLst>
              <a:path w="18263152" h="10287000">
                <a:moveTo>
                  <a:pt x="0" y="0"/>
                </a:moveTo>
                <a:lnTo>
                  <a:pt x="18263152" y="0"/>
                </a:lnTo>
                <a:lnTo>
                  <a:pt x="18263152" y="10287000"/>
                </a:lnTo>
                <a:lnTo>
                  <a:pt x="0" y="10287000"/>
                </a:lnTo>
                <a:lnTo>
                  <a:pt x="0" y="0"/>
                </a:lnTo>
                <a:close/>
              </a:path>
            </a:pathLst>
          </a:custGeom>
          <a:blipFill>
            <a:blip r:embed="rId2"/>
            <a:stretch>
              <a:fillRect/>
            </a:stretch>
          </a:blipFill>
        </p:spPr>
      </p:sp>
      <p:sp>
        <p:nvSpPr>
          <p:cNvPr id="3" name="TextBox 3"/>
          <p:cNvSpPr txBox="1"/>
          <p:nvPr/>
        </p:nvSpPr>
        <p:spPr>
          <a:xfrm>
            <a:off x="1338025" y="1391719"/>
            <a:ext cx="13806185" cy="11907214"/>
          </a:xfrm>
          <a:prstGeom prst="rect">
            <a:avLst/>
          </a:prstGeom>
        </p:spPr>
        <p:txBody>
          <a:bodyPr lIns="0" tIns="0" rIns="0" bIns="0" rtlCol="0" anchor="t">
            <a:spAutoFit/>
          </a:bodyPr>
          <a:lstStyle/>
          <a:p>
            <a:pPr algn="ctr" rtl="1">
              <a:lnSpc>
                <a:spcPts val="6002"/>
              </a:lnSpc>
            </a:pPr>
            <a:r>
              <a:rPr lang="ar-EG" sz="4287">
                <a:solidFill>
                  <a:srgbClr val="000000"/>
                </a:solidFill>
                <a:latin typeface="29LT Riwaya Informal"/>
                <a:ea typeface="29LT Riwaya Informal"/>
                <a:cs typeface="29LT Riwaya Informal"/>
                <a:sym typeface="29LT Riwaya Informal"/>
                <a:rtl/>
              </a:rPr>
              <a:t> </a:t>
            </a:r>
          </a:p>
          <a:p>
            <a:pPr algn="just" rtl="1">
              <a:lnSpc>
                <a:spcPts val="6002"/>
              </a:lnSpc>
            </a:pPr>
            <a:r>
              <a:rPr lang="ar-EG" sz="4287">
                <a:solidFill>
                  <a:srgbClr val="000000"/>
                </a:solidFill>
                <a:latin typeface="Open Sans"/>
                <a:ea typeface="Open Sans"/>
                <a:cs typeface="Open Sans"/>
                <a:sym typeface="Open Sans"/>
                <a:rtl/>
              </a:rPr>
              <a:t>ا</a:t>
            </a:r>
            <a:r>
              <a:rPr lang="ar-EG" sz="4287" b="1">
                <a:solidFill>
                  <a:srgbClr val="000000"/>
                </a:solidFill>
                <a:latin typeface="Open Sans Bold"/>
                <a:ea typeface="Open Sans Bold"/>
                <a:cs typeface="Open Sans Bold"/>
                <a:sym typeface="Open Sans Bold"/>
                <a:rtl/>
              </a:rPr>
              <a:t>لسوق هو المكان أو النظام الذي يتم فيه تبادل السلع والخدمات بين البائعين والمشترين. يُعتبر السوق أحد العوامل الأساسية في الاقتصاد، حيث يتحدد من خلاله العرض والطلب على المنتجات والخدمات. تعتمد ديناميكية السوق على التفاعل بين الأطراف المختلفة، وتختلف أنماط السوق بناءً على درجة التنافس وعدد الشركات. فماهي السوق ؟ و ماهي العوامل المتحكمة فيه ؟</a:t>
            </a:r>
          </a:p>
          <a:p>
            <a:pPr algn="just" rtl="1">
              <a:lnSpc>
                <a:spcPts val="5162"/>
              </a:lnSpc>
            </a:pPr>
            <a:endParaRPr lang="ar-EG" sz="4287" b="1">
              <a:solidFill>
                <a:srgbClr val="000000"/>
              </a:solidFill>
              <a:latin typeface="Open Sans Bold"/>
              <a:ea typeface="Open Sans Bold"/>
              <a:cs typeface="Open Sans Bold"/>
              <a:sym typeface="Open Sans Bold"/>
              <a:rtl/>
            </a:endParaRPr>
          </a:p>
          <a:p>
            <a:pPr algn="ctr">
              <a:lnSpc>
                <a:spcPts val="13841"/>
              </a:lnSpc>
            </a:pPr>
            <a:endParaRPr lang="ar-EG" sz="4287" b="1">
              <a:solidFill>
                <a:srgbClr val="000000"/>
              </a:solidFill>
              <a:latin typeface="Open Sans Bold"/>
              <a:ea typeface="Open Sans Bold"/>
              <a:cs typeface="Open Sans Bold"/>
              <a:sym typeface="Open Sans Bold"/>
              <a:rtl/>
            </a:endParaRPr>
          </a:p>
          <a:p>
            <a:pPr algn="ctr">
              <a:lnSpc>
                <a:spcPts val="13841"/>
              </a:lnSpc>
            </a:pPr>
            <a:endParaRPr lang="ar-EG" sz="4287" b="1">
              <a:solidFill>
                <a:srgbClr val="000000"/>
              </a:solidFill>
              <a:latin typeface="Open Sans Bold"/>
              <a:ea typeface="Open Sans Bold"/>
              <a:cs typeface="Open Sans Bold"/>
              <a:sym typeface="Open Sans Bold"/>
              <a:rtl/>
            </a:endParaRPr>
          </a:p>
          <a:p>
            <a:pPr algn="ctr">
              <a:lnSpc>
                <a:spcPts val="13841"/>
              </a:lnSpc>
            </a:pPr>
            <a:endParaRPr lang="ar-EG" sz="4287" b="1">
              <a:solidFill>
                <a:srgbClr val="000000"/>
              </a:solidFill>
              <a:latin typeface="Open Sans Bold"/>
              <a:ea typeface="Open Sans Bold"/>
              <a:cs typeface="Open Sans Bold"/>
              <a:sym typeface="Open Sans Bold"/>
              <a:rtl/>
            </a:endParaRPr>
          </a:p>
        </p:txBody>
      </p:sp>
      <p:sp>
        <p:nvSpPr>
          <p:cNvPr id="4" name="TextBox 4"/>
          <p:cNvSpPr txBox="1"/>
          <p:nvPr/>
        </p:nvSpPr>
        <p:spPr>
          <a:xfrm>
            <a:off x="6698387" y="138489"/>
            <a:ext cx="4891226" cy="1600728"/>
          </a:xfrm>
          <a:prstGeom prst="rect">
            <a:avLst/>
          </a:prstGeom>
        </p:spPr>
        <p:txBody>
          <a:bodyPr lIns="0" tIns="0" rIns="0" bIns="0" rtlCol="0" anchor="t">
            <a:spAutoFit/>
          </a:bodyPr>
          <a:lstStyle/>
          <a:p>
            <a:pPr algn="ctr" rtl="1">
              <a:lnSpc>
                <a:spcPts val="13095"/>
              </a:lnSpc>
            </a:pPr>
            <a:r>
              <a:rPr lang="ar-EG" sz="9354" b="1" i="1">
                <a:solidFill>
                  <a:srgbClr val="000000"/>
                </a:solidFill>
                <a:latin typeface="Open Sans Bold Italics"/>
                <a:ea typeface="Open Sans Bold Italics"/>
                <a:cs typeface="Open Sans Bold Italics"/>
                <a:sym typeface="Open Sans Bold Italics"/>
                <a:rtl/>
              </a:rPr>
              <a:t>مقدمة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9379677" flipV="1">
            <a:off x="14774502" y="-640187"/>
            <a:ext cx="3617028" cy="3833073"/>
          </a:xfrm>
          <a:custGeom>
            <a:avLst/>
            <a:gdLst/>
            <a:ahLst/>
            <a:cxnLst/>
            <a:rect l="l" t="t" r="r" b="b"/>
            <a:pathLst>
              <a:path w="3617028" h="3833073">
                <a:moveTo>
                  <a:pt x="0" y="3833074"/>
                </a:moveTo>
                <a:lnTo>
                  <a:pt x="3617028" y="3833074"/>
                </a:lnTo>
                <a:lnTo>
                  <a:pt x="3617028" y="0"/>
                </a:lnTo>
                <a:lnTo>
                  <a:pt x="0" y="0"/>
                </a:lnTo>
                <a:lnTo>
                  <a:pt x="0" y="383307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779169" y="1580125"/>
            <a:ext cx="19038469" cy="1078218"/>
          </a:xfrm>
          <a:prstGeom prst="rect">
            <a:avLst/>
          </a:prstGeom>
        </p:spPr>
        <p:txBody>
          <a:bodyPr lIns="0" tIns="0" rIns="0" bIns="0" rtlCol="0" anchor="t">
            <a:spAutoFit/>
          </a:bodyPr>
          <a:lstStyle/>
          <a:p>
            <a:pPr algn="ctr" rtl="1">
              <a:lnSpc>
                <a:spcPts val="8820"/>
              </a:lnSpc>
            </a:pPr>
            <a:r>
              <a:rPr lang="ar-EG" sz="6300" b="1">
                <a:solidFill>
                  <a:srgbClr val="000000"/>
                </a:solidFill>
                <a:latin typeface="Open Sans Bold"/>
                <a:ea typeface="Open Sans Bold"/>
                <a:cs typeface="Open Sans Bold"/>
                <a:sym typeface="Open Sans Bold"/>
                <a:rtl/>
              </a:rPr>
              <a:t>المطلب الاول : مفهوم السوق و انواعه</a:t>
            </a:r>
          </a:p>
        </p:txBody>
      </p:sp>
      <p:sp>
        <p:nvSpPr>
          <p:cNvPr id="5" name="TextBox 5"/>
          <p:cNvSpPr txBox="1"/>
          <p:nvPr/>
        </p:nvSpPr>
        <p:spPr>
          <a:xfrm>
            <a:off x="202518" y="2725018"/>
            <a:ext cx="17882964" cy="6949776"/>
          </a:xfrm>
          <a:prstGeom prst="rect">
            <a:avLst/>
          </a:prstGeom>
        </p:spPr>
        <p:txBody>
          <a:bodyPr lIns="0" tIns="0" rIns="0" bIns="0" rtlCol="0" anchor="t">
            <a:spAutoFit/>
          </a:bodyPr>
          <a:lstStyle/>
          <a:p>
            <a:pPr algn="ctr" rtl="1">
              <a:lnSpc>
                <a:spcPts val="13898"/>
              </a:lnSpc>
            </a:pPr>
            <a:endParaRPr/>
          </a:p>
          <a:p>
            <a:pPr algn="ctr" rtl="1">
              <a:lnSpc>
                <a:spcPts val="6908"/>
              </a:lnSpc>
            </a:pPr>
            <a:r>
              <a:rPr lang="ar-EG" sz="4934" b="1">
                <a:solidFill>
                  <a:srgbClr val="000000"/>
                </a:solidFill>
                <a:latin typeface="Open Sans Bold"/>
                <a:ea typeface="Open Sans Bold"/>
                <a:cs typeface="Open Sans Bold"/>
                <a:sym typeface="Open Sans Bold"/>
                <a:rtl/>
              </a:rPr>
              <a:t>السوق هو المكان أو البيئة التي يحدث فيها التبادل التجاري بين البائعين والمشترين. يتم فيه شراء وبيع السلع والخدمات بناءً على العرض والطلب. يمكن أن يكون السوق ماديًا مثل الأسواق التقليدية أو افتراضيًا مثل الأسواق عبر الإنترنت.</a:t>
            </a:r>
          </a:p>
          <a:p>
            <a:pPr algn="ctr" rtl="1">
              <a:lnSpc>
                <a:spcPts val="13784"/>
              </a:lnSpc>
            </a:pPr>
            <a:endParaRPr lang="ar-EG" sz="4934" b="1">
              <a:solidFill>
                <a:srgbClr val="000000"/>
              </a:solidFill>
              <a:latin typeface="Open Sans Bold"/>
              <a:ea typeface="Open Sans Bold"/>
              <a:cs typeface="Open Sans Bold"/>
              <a:sym typeface="Open Sans Bold"/>
              <a:rtl/>
            </a:endParaRPr>
          </a:p>
        </p:txBody>
      </p:sp>
      <p:sp>
        <p:nvSpPr>
          <p:cNvPr id="6" name="TextBox 6"/>
          <p:cNvSpPr txBox="1"/>
          <p:nvPr/>
        </p:nvSpPr>
        <p:spPr>
          <a:xfrm>
            <a:off x="5844111" y="2888749"/>
            <a:ext cx="7502723" cy="1566544"/>
          </a:xfrm>
          <a:prstGeom prst="rect">
            <a:avLst/>
          </a:prstGeom>
        </p:spPr>
        <p:txBody>
          <a:bodyPr lIns="0" tIns="0" rIns="0" bIns="0" rtlCol="0" anchor="t">
            <a:spAutoFit/>
          </a:bodyPr>
          <a:lstStyle/>
          <a:p>
            <a:pPr algn="ctr" rtl="1">
              <a:lnSpc>
                <a:spcPts val="12880"/>
              </a:lnSpc>
            </a:pPr>
            <a:r>
              <a:rPr lang="en-US" sz="9200">
                <a:solidFill>
                  <a:srgbClr val="8B5745"/>
                </a:solidFill>
                <a:latin typeface="Balabeloo"/>
                <a:ea typeface="Balabeloo"/>
                <a:cs typeface="Balabeloo"/>
                <a:sym typeface="Balabeloo"/>
              </a:rPr>
              <a:t>1</a:t>
            </a:r>
            <a:r>
              <a:rPr lang="ar-EG" sz="9200">
                <a:solidFill>
                  <a:srgbClr val="8B5745"/>
                </a:solidFill>
                <a:latin typeface="Balabeloo"/>
                <a:ea typeface="Balabeloo"/>
                <a:cs typeface="Balabeloo"/>
                <a:sym typeface="Balabeloo"/>
                <a:rtl/>
              </a:rPr>
              <a:t>. مفهوم السوق:</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1018189" y="-933172"/>
            <a:ext cx="4408980" cy="3599331"/>
          </a:xfrm>
          <a:custGeom>
            <a:avLst/>
            <a:gdLst/>
            <a:ahLst/>
            <a:cxnLst/>
            <a:rect l="l" t="t" r="r" b="b"/>
            <a:pathLst>
              <a:path w="4408980" h="3599331">
                <a:moveTo>
                  <a:pt x="4408979" y="0"/>
                </a:moveTo>
                <a:lnTo>
                  <a:pt x="0" y="0"/>
                </a:lnTo>
                <a:lnTo>
                  <a:pt x="0" y="3599330"/>
                </a:lnTo>
                <a:lnTo>
                  <a:pt x="4408979" y="3599330"/>
                </a:lnTo>
                <a:lnTo>
                  <a:pt x="440897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700908" flipH="1">
            <a:off x="-1802676" y="-624001"/>
            <a:ext cx="7358179" cy="1913126"/>
          </a:xfrm>
          <a:custGeom>
            <a:avLst/>
            <a:gdLst/>
            <a:ahLst/>
            <a:cxnLst/>
            <a:rect l="l" t="t" r="r" b="b"/>
            <a:pathLst>
              <a:path w="7358179" h="1913126">
                <a:moveTo>
                  <a:pt x="7358179" y="0"/>
                </a:moveTo>
                <a:lnTo>
                  <a:pt x="0" y="0"/>
                </a:lnTo>
                <a:lnTo>
                  <a:pt x="0" y="1913126"/>
                </a:lnTo>
                <a:lnTo>
                  <a:pt x="7358179" y="1913126"/>
                </a:lnTo>
                <a:lnTo>
                  <a:pt x="735817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869384" y="-56001"/>
            <a:ext cx="14931908" cy="1950327"/>
          </a:xfrm>
          <a:prstGeom prst="rect">
            <a:avLst/>
          </a:prstGeom>
        </p:spPr>
        <p:txBody>
          <a:bodyPr lIns="0" tIns="0" rIns="0" bIns="0" rtlCol="0" anchor="t">
            <a:spAutoFit/>
          </a:bodyPr>
          <a:lstStyle/>
          <a:p>
            <a:pPr algn="ctr" rtl="1">
              <a:lnSpc>
                <a:spcPts val="15983"/>
              </a:lnSpc>
            </a:pPr>
            <a:r>
              <a:rPr lang="en-US" sz="11416">
                <a:solidFill>
                  <a:srgbClr val="8B5745"/>
                </a:solidFill>
                <a:latin typeface="Balabeloo"/>
                <a:ea typeface="Balabeloo"/>
                <a:cs typeface="Balabeloo"/>
                <a:sym typeface="Balabeloo"/>
              </a:rPr>
              <a:t>2</a:t>
            </a:r>
            <a:r>
              <a:rPr lang="ar-EG" sz="11416">
                <a:solidFill>
                  <a:srgbClr val="8B5745"/>
                </a:solidFill>
                <a:latin typeface="Balabeloo"/>
                <a:ea typeface="Balabeloo"/>
                <a:cs typeface="Balabeloo"/>
                <a:sym typeface="Balabeloo"/>
                <a:rtl/>
              </a:rPr>
              <a:t>. أنواع السوق:</a:t>
            </a:r>
          </a:p>
        </p:txBody>
      </p:sp>
      <p:sp>
        <p:nvSpPr>
          <p:cNvPr id="5" name="TextBox 5"/>
          <p:cNvSpPr txBox="1"/>
          <p:nvPr/>
        </p:nvSpPr>
        <p:spPr>
          <a:xfrm>
            <a:off x="196537" y="1972394"/>
            <a:ext cx="17897975" cy="8571900"/>
          </a:xfrm>
          <a:prstGeom prst="rect">
            <a:avLst/>
          </a:prstGeom>
        </p:spPr>
        <p:txBody>
          <a:bodyPr lIns="0" tIns="0" rIns="0" bIns="0" rtlCol="0" anchor="t">
            <a:spAutoFit/>
          </a:bodyPr>
          <a:lstStyle/>
          <a:p>
            <a:pPr algn="r" rtl="1">
              <a:lnSpc>
                <a:spcPts val="8970"/>
              </a:lnSpc>
            </a:pPr>
            <a:r>
              <a:rPr lang="en-US" sz="6407">
                <a:solidFill>
                  <a:srgbClr val="DFB77A"/>
                </a:solidFill>
                <a:latin typeface="Balabeloo"/>
                <a:ea typeface="Balabeloo"/>
                <a:cs typeface="Balabeloo"/>
                <a:sym typeface="Balabeloo"/>
              </a:rPr>
              <a:t>1</a:t>
            </a:r>
            <a:r>
              <a:rPr lang="ar-EG" sz="6407">
                <a:solidFill>
                  <a:srgbClr val="DFB77A"/>
                </a:solidFill>
                <a:latin typeface="Balabeloo"/>
                <a:ea typeface="Balabeloo"/>
                <a:cs typeface="Balabeloo"/>
                <a:sym typeface="Balabeloo"/>
                <a:rtl/>
              </a:rPr>
              <a:t>. السوق التنافسي الكامل (</a:t>
            </a:r>
            <a:r>
              <a:rPr lang="en-US" sz="6407">
                <a:solidFill>
                  <a:srgbClr val="DFB77A"/>
                </a:solidFill>
                <a:latin typeface="Balabeloo"/>
                <a:ea typeface="Balabeloo"/>
                <a:cs typeface="Balabeloo"/>
                <a:sym typeface="Balabeloo"/>
              </a:rPr>
              <a:t>Perfect Competition</a:t>
            </a:r>
            <a:r>
              <a:rPr lang="ar-EG" sz="6407">
                <a:solidFill>
                  <a:srgbClr val="DFB77A"/>
                </a:solidFill>
                <a:latin typeface="Balabeloo"/>
                <a:ea typeface="Balabeloo"/>
                <a:cs typeface="Balabeloo"/>
                <a:sym typeface="Balabeloo"/>
                <a:rtl/>
              </a:rPr>
              <a:t>):</a:t>
            </a:r>
          </a:p>
          <a:p>
            <a:pPr algn="r" rtl="1">
              <a:lnSpc>
                <a:spcPts val="7376"/>
              </a:lnSpc>
            </a:pPr>
            <a:r>
              <a:rPr lang="ar-EG" sz="5268" b="1">
                <a:solidFill>
                  <a:srgbClr val="000000"/>
                </a:solidFill>
                <a:latin typeface="Open Sans Bold"/>
                <a:ea typeface="Open Sans Bold"/>
                <a:cs typeface="Open Sans Bold"/>
                <a:sym typeface="Open Sans Bold"/>
                <a:rtl/>
              </a:rPr>
              <a:t>هو سوق يتسم بوجود عدد كبير من البائعين والمشترين، حيث تُباع منتجات متماثلة تمامًا ولا يمكن لأي بائع التأثير على السعر. الأسعار تحددها قوى العرض والطلب.</a:t>
            </a:r>
          </a:p>
          <a:p>
            <a:pPr algn="r" rtl="1">
              <a:lnSpc>
                <a:spcPts val="8825"/>
              </a:lnSpc>
            </a:pPr>
            <a:r>
              <a:rPr lang="en-US" sz="6303">
                <a:solidFill>
                  <a:srgbClr val="DFB77A"/>
                </a:solidFill>
                <a:latin typeface="Balabeloo"/>
                <a:ea typeface="Balabeloo"/>
                <a:cs typeface="Balabeloo"/>
                <a:sym typeface="Balabeloo"/>
              </a:rPr>
              <a:t>2</a:t>
            </a:r>
            <a:r>
              <a:rPr lang="ar-EG" sz="6303">
                <a:solidFill>
                  <a:srgbClr val="DFB77A"/>
                </a:solidFill>
                <a:latin typeface="Balabeloo"/>
                <a:ea typeface="Balabeloo"/>
                <a:cs typeface="Balabeloo"/>
                <a:sym typeface="Balabeloo"/>
                <a:rtl/>
              </a:rPr>
              <a:t>. السوق الاحتكاري (</a:t>
            </a:r>
            <a:r>
              <a:rPr lang="en-US" sz="6303">
                <a:solidFill>
                  <a:srgbClr val="DFB77A"/>
                </a:solidFill>
                <a:latin typeface="Balabeloo"/>
                <a:ea typeface="Balabeloo"/>
                <a:cs typeface="Balabeloo"/>
                <a:sym typeface="Balabeloo"/>
              </a:rPr>
              <a:t>Monopoly</a:t>
            </a:r>
            <a:r>
              <a:rPr lang="ar-EG" sz="6303">
                <a:solidFill>
                  <a:srgbClr val="DFB77A"/>
                </a:solidFill>
                <a:latin typeface="Balabeloo"/>
                <a:ea typeface="Balabeloo"/>
                <a:cs typeface="Balabeloo"/>
                <a:sym typeface="Balabeloo"/>
                <a:rtl/>
              </a:rPr>
              <a:t>):</a:t>
            </a:r>
          </a:p>
          <a:p>
            <a:pPr algn="r" rtl="1">
              <a:lnSpc>
                <a:spcPts val="7376"/>
              </a:lnSpc>
            </a:pPr>
            <a:r>
              <a:rPr lang="ar-EG" sz="5268" b="1">
                <a:solidFill>
                  <a:srgbClr val="000000"/>
                </a:solidFill>
                <a:latin typeface="Open Sans Bold"/>
                <a:ea typeface="Open Sans Bold"/>
                <a:cs typeface="Open Sans Bold"/>
                <a:sym typeface="Open Sans Bold"/>
                <a:rtl/>
              </a:rPr>
              <a:t>هو سوق يهيمن عليه بائع واحد فقط يقدم منتجًا أو خدمة فريدة، مما يمنحه القدرة على تحديد الأسعار والسيطرة على السوق دون منافسة.</a:t>
            </a:r>
          </a:p>
          <a:p>
            <a:pPr algn="ctr" rtl="1">
              <a:lnSpc>
                <a:spcPts val="5795"/>
              </a:lnSpc>
            </a:pPr>
            <a:endParaRPr lang="ar-EG" sz="5268" b="1">
              <a:solidFill>
                <a:srgbClr val="000000"/>
              </a:solidFill>
              <a:latin typeface="Open Sans Bold"/>
              <a:ea typeface="Open Sans Bold"/>
              <a:cs typeface="Open Sans Bold"/>
              <a:sym typeface="Open Sans Bold"/>
              <a:rtl/>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2480" y="1310219"/>
            <a:ext cx="17696477" cy="8783402"/>
          </a:xfrm>
          <a:prstGeom prst="rect">
            <a:avLst/>
          </a:prstGeom>
        </p:spPr>
        <p:txBody>
          <a:bodyPr lIns="0" tIns="0" rIns="0" bIns="0" rtlCol="0" anchor="t">
            <a:spAutoFit/>
          </a:bodyPr>
          <a:lstStyle/>
          <a:p>
            <a:pPr algn="ctr" rtl="1">
              <a:lnSpc>
                <a:spcPts val="6443"/>
              </a:lnSpc>
            </a:pPr>
            <a:r>
              <a:rPr lang="en-US" sz="6443">
                <a:solidFill>
                  <a:srgbClr val="DFB77A"/>
                </a:solidFill>
                <a:latin typeface="Balabeloo"/>
                <a:ea typeface="Balabeloo"/>
                <a:cs typeface="Balabeloo"/>
                <a:sym typeface="Balabeloo"/>
              </a:rPr>
              <a:t>3</a:t>
            </a:r>
            <a:r>
              <a:rPr lang="ar-EG" sz="6443">
                <a:solidFill>
                  <a:srgbClr val="DFB77A"/>
                </a:solidFill>
                <a:latin typeface="Balabeloo"/>
                <a:ea typeface="Balabeloo"/>
                <a:cs typeface="Balabeloo"/>
                <a:sym typeface="Balabeloo"/>
                <a:rtl/>
              </a:rPr>
              <a:t>. السوق التنافسي الاحتكاري (</a:t>
            </a:r>
            <a:r>
              <a:rPr lang="en-US" sz="6443">
                <a:solidFill>
                  <a:srgbClr val="DFB77A"/>
                </a:solidFill>
                <a:latin typeface="Balabeloo"/>
                <a:ea typeface="Balabeloo"/>
                <a:cs typeface="Balabeloo"/>
                <a:sym typeface="Balabeloo"/>
              </a:rPr>
              <a:t>Monopolistic Competition</a:t>
            </a:r>
            <a:r>
              <a:rPr lang="ar-EG" sz="6443">
                <a:solidFill>
                  <a:srgbClr val="DFB77A"/>
                </a:solidFill>
                <a:latin typeface="Balabeloo"/>
                <a:ea typeface="Balabeloo"/>
                <a:cs typeface="Balabeloo"/>
                <a:sym typeface="Balabeloo"/>
                <a:rtl/>
              </a:rPr>
              <a:t>):</a:t>
            </a:r>
          </a:p>
          <a:p>
            <a:pPr algn="r" rtl="1">
              <a:lnSpc>
                <a:spcPts val="6665"/>
              </a:lnSpc>
            </a:pPr>
            <a:r>
              <a:rPr lang="ar-EG" sz="6665">
                <a:solidFill>
                  <a:srgbClr val="000000"/>
                </a:solidFill>
                <a:latin typeface="Scheherazade"/>
                <a:ea typeface="Scheherazade"/>
                <a:cs typeface="Scheherazade"/>
                <a:sym typeface="Scheherazade"/>
                <a:rtl/>
              </a:rPr>
              <a:t> هو سوق يوجد فيه العديد من البائعين الذين يقدمون منتجات مشابهة ولكن متميزة (مثل العلامات التجارية)، حيث توجد بعض القدرة على التحكم في الأسعار من قبل كل بائع.</a:t>
            </a:r>
          </a:p>
          <a:p>
            <a:pPr algn="ctr" rtl="1">
              <a:lnSpc>
                <a:spcPts val="7762"/>
              </a:lnSpc>
            </a:pPr>
            <a:r>
              <a:rPr lang="en-US" sz="7762">
                <a:solidFill>
                  <a:srgbClr val="DFB77A"/>
                </a:solidFill>
                <a:latin typeface="Balabeloo"/>
                <a:ea typeface="Balabeloo"/>
                <a:cs typeface="Balabeloo"/>
                <a:sym typeface="Balabeloo"/>
              </a:rPr>
              <a:t>4</a:t>
            </a:r>
            <a:r>
              <a:rPr lang="ar-EG" sz="7762">
                <a:solidFill>
                  <a:srgbClr val="DFB77A"/>
                </a:solidFill>
                <a:latin typeface="Balabeloo"/>
                <a:ea typeface="Balabeloo"/>
                <a:cs typeface="Balabeloo"/>
                <a:sym typeface="Balabeloo"/>
                <a:rtl/>
              </a:rPr>
              <a:t>. السوق الاحتكاري القليل (</a:t>
            </a:r>
            <a:r>
              <a:rPr lang="en-US" sz="7762">
                <a:solidFill>
                  <a:srgbClr val="DFB77A"/>
                </a:solidFill>
                <a:latin typeface="Balabeloo"/>
                <a:ea typeface="Balabeloo"/>
                <a:cs typeface="Balabeloo"/>
                <a:sym typeface="Balabeloo"/>
              </a:rPr>
              <a:t>Oligopoly</a:t>
            </a:r>
            <a:r>
              <a:rPr lang="ar-EG" sz="7762">
                <a:solidFill>
                  <a:srgbClr val="DFB77A"/>
                </a:solidFill>
                <a:latin typeface="Balabeloo"/>
                <a:ea typeface="Balabeloo"/>
                <a:cs typeface="Balabeloo"/>
                <a:sym typeface="Balabeloo"/>
                <a:rtl/>
              </a:rPr>
              <a:t>):</a:t>
            </a:r>
          </a:p>
          <a:p>
            <a:pPr algn="r" rtl="1">
              <a:lnSpc>
                <a:spcPts val="7162"/>
              </a:lnSpc>
            </a:pPr>
            <a:r>
              <a:rPr lang="ar-EG" sz="7162">
                <a:solidFill>
                  <a:srgbClr val="000000"/>
                </a:solidFill>
                <a:latin typeface="Scheherazade"/>
                <a:ea typeface="Scheherazade"/>
                <a:cs typeface="Scheherazade"/>
                <a:sym typeface="Scheherazade"/>
                <a:rtl/>
              </a:rPr>
              <a:t> هو سوق تسيطر عليه مجموعة صغيرة من الشركات الكبرى التي تهيمن على الإنتاج والمبيعات. هذه الشركات قد تتنافس أو تتعاون في تحديد الأسعار والكمية.</a:t>
            </a:r>
          </a:p>
          <a:p>
            <a:pPr algn="ctr" rtl="1">
              <a:lnSpc>
                <a:spcPts val="7162"/>
              </a:lnSpc>
              <a:spcBef>
                <a:spcPct val="0"/>
              </a:spcBef>
            </a:pPr>
            <a:endParaRPr lang="ar-EG" sz="7162">
              <a:solidFill>
                <a:srgbClr val="000000"/>
              </a:solidFill>
              <a:latin typeface="Scheherazade"/>
              <a:ea typeface="Scheherazade"/>
              <a:cs typeface="Scheherazade"/>
              <a:sym typeface="Scheherazade"/>
              <a:rt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1465854" y="-2545138"/>
            <a:ext cx="6235304" cy="5090276"/>
          </a:xfrm>
          <a:custGeom>
            <a:avLst/>
            <a:gdLst/>
            <a:ahLst/>
            <a:cxnLst/>
            <a:rect l="l" t="t" r="r" b="b"/>
            <a:pathLst>
              <a:path w="6235304" h="5090276">
                <a:moveTo>
                  <a:pt x="6235305" y="0"/>
                </a:moveTo>
                <a:lnTo>
                  <a:pt x="0" y="0"/>
                </a:lnTo>
                <a:lnTo>
                  <a:pt x="0" y="5090276"/>
                </a:lnTo>
                <a:lnTo>
                  <a:pt x="6235305" y="5090276"/>
                </a:lnTo>
                <a:lnTo>
                  <a:pt x="623530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700908" flipH="1">
            <a:off x="-2492789" y="-494605"/>
            <a:ext cx="7358179" cy="1913126"/>
          </a:xfrm>
          <a:custGeom>
            <a:avLst/>
            <a:gdLst/>
            <a:ahLst/>
            <a:cxnLst/>
            <a:rect l="l" t="t" r="r" b="b"/>
            <a:pathLst>
              <a:path w="7358179" h="1913126">
                <a:moveTo>
                  <a:pt x="7358179" y="0"/>
                </a:moveTo>
                <a:lnTo>
                  <a:pt x="0" y="0"/>
                </a:lnTo>
                <a:lnTo>
                  <a:pt x="0" y="1913127"/>
                </a:lnTo>
                <a:lnTo>
                  <a:pt x="7358179" y="1913127"/>
                </a:lnTo>
                <a:lnTo>
                  <a:pt x="735817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415015" y="885825"/>
            <a:ext cx="14955441" cy="1203313"/>
          </a:xfrm>
          <a:prstGeom prst="rect">
            <a:avLst/>
          </a:prstGeom>
        </p:spPr>
        <p:txBody>
          <a:bodyPr lIns="0" tIns="0" rIns="0" bIns="0" rtlCol="0" anchor="t">
            <a:spAutoFit/>
          </a:bodyPr>
          <a:lstStyle/>
          <a:p>
            <a:pPr algn="ctr" rtl="1">
              <a:lnSpc>
                <a:spcPts val="9800"/>
              </a:lnSpc>
            </a:pPr>
            <a:r>
              <a:rPr lang="ar-EG" sz="7000" b="1">
                <a:solidFill>
                  <a:srgbClr val="000000"/>
                </a:solidFill>
                <a:latin typeface="Open Sans Bold"/>
                <a:ea typeface="Open Sans Bold"/>
                <a:cs typeface="Open Sans Bold"/>
                <a:sym typeface="Open Sans Bold"/>
                <a:rtl/>
              </a:rPr>
              <a:t>المطلب الثاني : وضائف و هيكلة السوق</a:t>
            </a:r>
          </a:p>
        </p:txBody>
      </p:sp>
      <p:sp>
        <p:nvSpPr>
          <p:cNvPr id="5" name="TextBox 5"/>
          <p:cNvSpPr txBox="1"/>
          <p:nvPr/>
        </p:nvSpPr>
        <p:spPr>
          <a:xfrm>
            <a:off x="683323" y="2480288"/>
            <a:ext cx="15893938" cy="1765421"/>
          </a:xfrm>
          <a:prstGeom prst="rect">
            <a:avLst/>
          </a:prstGeom>
        </p:spPr>
        <p:txBody>
          <a:bodyPr lIns="0" tIns="0" rIns="0" bIns="0" rtlCol="0" anchor="t">
            <a:spAutoFit/>
          </a:bodyPr>
          <a:lstStyle/>
          <a:p>
            <a:pPr algn="ctr" rtl="1">
              <a:lnSpc>
                <a:spcPts val="14518"/>
              </a:lnSpc>
            </a:pPr>
            <a:r>
              <a:rPr lang="ar-EG" sz="10370">
                <a:solidFill>
                  <a:srgbClr val="8B5745"/>
                </a:solidFill>
                <a:latin typeface="Balabeloo"/>
                <a:ea typeface="Balabeloo"/>
                <a:cs typeface="Balabeloo"/>
                <a:sym typeface="Balabeloo"/>
                <a:rtl/>
              </a:rPr>
              <a:t> وضائف السوق :</a:t>
            </a:r>
          </a:p>
        </p:txBody>
      </p:sp>
      <p:sp>
        <p:nvSpPr>
          <p:cNvPr id="6" name="AutoShape 6"/>
          <p:cNvSpPr/>
          <p:nvPr/>
        </p:nvSpPr>
        <p:spPr>
          <a:xfrm>
            <a:off x="9571164" y="4563679"/>
            <a:ext cx="0" cy="5723321"/>
          </a:xfrm>
          <a:prstGeom prst="line">
            <a:avLst/>
          </a:prstGeom>
          <a:ln w="209550" cap="flat">
            <a:solidFill>
              <a:srgbClr val="000000"/>
            </a:solidFill>
            <a:prstDash val="solid"/>
            <a:headEnd type="none" w="sm" len="sm"/>
            <a:tailEnd type="none" w="sm" len="sm"/>
          </a:ln>
        </p:spPr>
      </p:sp>
      <p:sp>
        <p:nvSpPr>
          <p:cNvPr id="7" name="TextBox 7"/>
          <p:cNvSpPr txBox="1"/>
          <p:nvPr/>
        </p:nvSpPr>
        <p:spPr>
          <a:xfrm>
            <a:off x="-493576" y="4247534"/>
            <a:ext cx="18781576" cy="6190595"/>
          </a:xfrm>
          <a:prstGeom prst="rect">
            <a:avLst/>
          </a:prstGeom>
        </p:spPr>
        <p:txBody>
          <a:bodyPr lIns="0" tIns="0" rIns="0" bIns="0" rtlCol="0" anchor="t">
            <a:spAutoFit/>
          </a:bodyPr>
          <a:lstStyle/>
          <a:p>
            <a:pPr marL="1252391" lvl="1" indent="-626196" algn="r" rtl="1">
              <a:lnSpc>
                <a:spcPts val="8121"/>
              </a:lnSpc>
              <a:buAutoNum type="arabicPeriod"/>
            </a:pPr>
            <a:r>
              <a:rPr lang="ar-EG" sz="5800" b="1">
                <a:solidFill>
                  <a:srgbClr val="000000"/>
                </a:solidFill>
                <a:latin typeface="Open Sans Bold"/>
                <a:ea typeface="Open Sans Bold"/>
                <a:cs typeface="Open Sans Bold"/>
                <a:sym typeface="Open Sans Bold"/>
                <a:rtl/>
              </a:rPr>
              <a:t>تخصيص الموارد </a:t>
            </a:r>
          </a:p>
          <a:p>
            <a:pPr marL="1295570" lvl="1" indent="-647785" algn="r" rtl="1">
              <a:lnSpc>
                <a:spcPts val="8401"/>
              </a:lnSpc>
              <a:buAutoNum type="arabicPeriod"/>
            </a:pPr>
            <a:r>
              <a:rPr lang="ar-EG" sz="6000" b="1">
                <a:solidFill>
                  <a:srgbClr val="000000"/>
                </a:solidFill>
                <a:latin typeface="Open Sans Bold"/>
                <a:ea typeface="Open Sans Bold"/>
                <a:cs typeface="Open Sans Bold"/>
                <a:sym typeface="Open Sans Bold"/>
                <a:rtl/>
              </a:rPr>
              <a:t>تحديد الاسعار </a:t>
            </a:r>
          </a:p>
          <a:p>
            <a:pPr marL="1209212" lvl="1" indent="-604606" algn="r" rtl="1">
              <a:lnSpc>
                <a:spcPts val="7841"/>
              </a:lnSpc>
              <a:buAutoNum type="arabicPeriod"/>
            </a:pPr>
            <a:r>
              <a:rPr lang="ar-EG" sz="5600" b="1">
                <a:solidFill>
                  <a:srgbClr val="000000"/>
                </a:solidFill>
                <a:latin typeface="Open Sans Bold"/>
                <a:ea typeface="Open Sans Bold"/>
                <a:cs typeface="Open Sans Bold"/>
                <a:sym typeface="Open Sans Bold"/>
                <a:rtl/>
              </a:rPr>
              <a:t>تحقيق التوازن  </a:t>
            </a:r>
          </a:p>
          <a:p>
            <a:pPr marL="1166033" lvl="1" indent="-583017" algn="r" rtl="1">
              <a:lnSpc>
                <a:spcPts val="7561"/>
              </a:lnSpc>
              <a:buAutoNum type="arabicPeriod"/>
            </a:pPr>
            <a:r>
              <a:rPr lang="ar-EG" sz="5400" b="1">
                <a:solidFill>
                  <a:srgbClr val="000000"/>
                </a:solidFill>
                <a:latin typeface="Open Sans Bold"/>
                <a:ea typeface="Open Sans Bold"/>
                <a:cs typeface="Open Sans Bold"/>
                <a:sym typeface="Open Sans Bold"/>
                <a:rtl/>
              </a:rPr>
              <a:t>تحفيز الابتكار و التطوير</a:t>
            </a:r>
          </a:p>
          <a:p>
            <a:pPr algn="l">
              <a:lnSpc>
                <a:spcPts val="7561"/>
              </a:lnSpc>
            </a:pPr>
            <a:endParaRPr lang="ar-EG" sz="5400" b="1">
              <a:solidFill>
                <a:srgbClr val="000000"/>
              </a:solidFill>
              <a:latin typeface="Open Sans Bold"/>
              <a:ea typeface="Open Sans Bold"/>
              <a:cs typeface="Open Sans Bold"/>
              <a:sym typeface="Open Sans Bold"/>
              <a:rtl/>
            </a:endParaRPr>
          </a:p>
          <a:p>
            <a:pPr algn="ctr" rtl="1">
              <a:lnSpc>
                <a:spcPts val="9801"/>
              </a:lnSpc>
            </a:pPr>
            <a:endParaRPr lang="ar-EG" sz="5400" b="1">
              <a:solidFill>
                <a:srgbClr val="000000"/>
              </a:solidFill>
              <a:latin typeface="Open Sans Bold"/>
              <a:ea typeface="Open Sans Bold"/>
              <a:cs typeface="Open Sans Bold"/>
              <a:sym typeface="Open Sans Bold"/>
              <a:rtl/>
            </a:endParaRPr>
          </a:p>
        </p:txBody>
      </p:sp>
      <p:sp>
        <p:nvSpPr>
          <p:cNvPr id="8" name="TextBox 8"/>
          <p:cNvSpPr txBox="1"/>
          <p:nvPr/>
        </p:nvSpPr>
        <p:spPr>
          <a:xfrm>
            <a:off x="823273" y="4481431"/>
            <a:ext cx="8320727" cy="1002226"/>
          </a:xfrm>
          <a:prstGeom prst="rect">
            <a:avLst/>
          </a:prstGeom>
        </p:spPr>
        <p:txBody>
          <a:bodyPr lIns="0" tIns="0" rIns="0" bIns="0" rtlCol="0" anchor="t">
            <a:spAutoFit/>
          </a:bodyPr>
          <a:lstStyle/>
          <a:p>
            <a:pPr algn="ctr" rtl="1">
              <a:lnSpc>
                <a:spcPts val="8284"/>
              </a:lnSpc>
            </a:pPr>
            <a:r>
              <a:rPr lang="en-US" sz="5917" b="1">
                <a:solidFill>
                  <a:srgbClr val="000000"/>
                </a:solidFill>
                <a:latin typeface="Canva Sans Bold"/>
                <a:ea typeface="Canva Sans Bold"/>
                <a:cs typeface="Canva Sans Bold"/>
                <a:sym typeface="Canva Sans Bold"/>
              </a:rPr>
              <a:t>5</a:t>
            </a:r>
            <a:r>
              <a:rPr lang="ar-EG" sz="5917">
                <a:solidFill>
                  <a:srgbClr val="000000"/>
                </a:solidFill>
                <a:latin typeface="Canva Sans"/>
                <a:ea typeface="Canva Sans"/>
                <a:cs typeface="Canva Sans"/>
                <a:sym typeface="Canva Sans"/>
                <a:rtl/>
              </a:rPr>
              <a:t>.</a:t>
            </a:r>
            <a:r>
              <a:rPr lang="ar-EG" sz="5917" b="1">
                <a:solidFill>
                  <a:srgbClr val="000000"/>
                </a:solidFill>
                <a:latin typeface="Canva Sans Bold"/>
                <a:ea typeface="Canva Sans Bold"/>
                <a:cs typeface="Canva Sans Bold"/>
                <a:sym typeface="Canva Sans Bold"/>
                <a:rtl/>
              </a:rPr>
              <a:t>توزيع السلع و الخدمات</a:t>
            </a:r>
          </a:p>
        </p:txBody>
      </p:sp>
      <p:sp>
        <p:nvSpPr>
          <p:cNvPr id="9" name="TextBox 9"/>
          <p:cNvSpPr txBox="1"/>
          <p:nvPr/>
        </p:nvSpPr>
        <p:spPr>
          <a:xfrm>
            <a:off x="2511448" y="6016739"/>
            <a:ext cx="8209413" cy="1011196"/>
          </a:xfrm>
          <a:prstGeom prst="rect">
            <a:avLst/>
          </a:prstGeom>
        </p:spPr>
        <p:txBody>
          <a:bodyPr lIns="0" tIns="0" rIns="0" bIns="0" rtlCol="0" anchor="t">
            <a:spAutoFit/>
          </a:bodyPr>
          <a:lstStyle/>
          <a:p>
            <a:pPr algn="ctr" rtl="1">
              <a:lnSpc>
                <a:spcPts val="8314"/>
              </a:lnSpc>
            </a:pPr>
            <a:r>
              <a:rPr lang="en-US" sz="5939" b="1">
                <a:solidFill>
                  <a:srgbClr val="000000"/>
                </a:solidFill>
                <a:latin typeface="Open Sans Bold"/>
                <a:ea typeface="Open Sans Bold"/>
                <a:cs typeface="Open Sans Bold"/>
                <a:sym typeface="Open Sans Bold"/>
              </a:rPr>
              <a:t>6</a:t>
            </a:r>
            <a:r>
              <a:rPr lang="ar-EG" sz="5939">
                <a:solidFill>
                  <a:srgbClr val="000000"/>
                </a:solidFill>
                <a:latin typeface="Open Sans"/>
                <a:ea typeface="Open Sans"/>
                <a:cs typeface="Open Sans"/>
                <a:sym typeface="Open Sans"/>
                <a:rtl/>
              </a:rPr>
              <a:t>.</a:t>
            </a:r>
            <a:r>
              <a:rPr lang="ar-EG" sz="5939" b="1">
                <a:solidFill>
                  <a:srgbClr val="000000"/>
                </a:solidFill>
                <a:latin typeface="Open Sans Bold"/>
                <a:ea typeface="Open Sans Bold"/>
                <a:cs typeface="Open Sans Bold"/>
                <a:sym typeface="Open Sans Bold"/>
                <a:rtl/>
              </a:rPr>
              <a:t>توزيع الدخل </a:t>
            </a:r>
          </a:p>
        </p:txBody>
      </p:sp>
      <p:sp>
        <p:nvSpPr>
          <p:cNvPr id="10" name="TextBox 10"/>
          <p:cNvSpPr txBox="1"/>
          <p:nvPr/>
        </p:nvSpPr>
        <p:spPr>
          <a:xfrm>
            <a:off x="-3939840" y="7570543"/>
            <a:ext cx="13612034" cy="863587"/>
          </a:xfrm>
          <a:prstGeom prst="rect">
            <a:avLst/>
          </a:prstGeom>
        </p:spPr>
        <p:txBody>
          <a:bodyPr lIns="0" tIns="0" rIns="0" bIns="0" rtlCol="0" anchor="t">
            <a:spAutoFit/>
          </a:bodyPr>
          <a:lstStyle/>
          <a:p>
            <a:pPr algn="r" rtl="1">
              <a:lnSpc>
                <a:spcPts val="7000"/>
              </a:lnSpc>
            </a:pPr>
            <a:r>
              <a:rPr lang="ar-EG" sz="5000" b="1">
                <a:solidFill>
                  <a:srgbClr val="000000"/>
                </a:solidFill>
                <a:latin typeface="Canva Sans Bold"/>
                <a:ea typeface="Canva Sans Bold"/>
                <a:cs typeface="Canva Sans Bold"/>
                <a:sym typeface="Canva Sans Bold"/>
                <a:rtl/>
              </a:rPr>
              <a:t>   </a:t>
            </a:r>
            <a:r>
              <a:rPr lang="en-US" sz="5000" b="1">
                <a:solidFill>
                  <a:srgbClr val="000000"/>
                </a:solidFill>
                <a:latin typeface="Canva Sans Bold"/>
                <a:ea typeface="Canva Sans Bold"/>
                <a:cs typeface="Canva Sans Bold"/>
                <a:sym typeface="Canva Sans Bold"/>
              </a:rPr>
              <a:t>7</a:t>
            </a:r>
            <a:r>
              <a:rPr lang="ar-EG" sz="5000" b="1">
                <a:solidFill>
                  <a:srgbClr val="000000"/>
                </a:solidFill>
                <a:latin typeface="Canva Sans Bold"/>
                <a:ea typeface="Canva Sans Bold"/>
                <a:cs typeface="Canva Sans Bold"/>
                <a:sym typeface="Canva Sans Bold"/>
                <a:rtl/>
              </a:rPr>
              <a:t>.موازنة بين الانتاج و الاستهلاك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5778055" flipH="1">
            <a:off x="13580211" y="6219141"/>
            <a:ext cx="7358179" cy="1913126"/>
          </a:xfrm>
          <a:custGeom>
            <a:avLst/>
            <a:gdLst/>
            <a:ahLst/>
            <a:cxnLst/>
            <a:rect l="l" t="t" r="r" b="b"/>
            <a:pathLst>
              <a:path w="7358179" h="1913126">
                <a:moveTo>
                  <a:pt x="7358178" y="0"/>
                </a:moveTo>
                <a:lnTo>
                  <a:pt x="0" y="0"/>
                </a:lnTo>
                <a:lnTo>
                  <a:pt x="0" y="1913127"/>
                </a:lnTo>
                <a:lnTo>
                  <a:pt x="7358178" y="1913127"/>
                </a:lnTo>
                <a:lnTo>
                  <a:pt x="735817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a:off x="-3642316" y="5108438"/>
            <a:ext cx="7284632" cy="5946909"/>
          </a:xfrm>
          <a:custGeom>
            <a:avLst/>
            <a:gdLst/>
            <a:ahLst/>
            <a:cxnLst/>
            <a:rect l="l" t="t" r="r" b="b"/>
            <a:pathLst>
              <a:path w="7284632" h="5946909">
                <a:moveTo>
                  <a:pt x="7284632" y="0"/>
                </a:moveTo>
                <a:lnTo>
                  <a:pt x="0" y="0"/>
                </a:lnTo>
                <a:lnTo>
                  <a:pt x="0" y="5946909"/>
                </a:lnTo>
                <a:lnTo>
                  <a:pt x="7284632" y="5946909"/>
                </a:lnTo>
                <a:lnTo>
                  <a:pt x="728463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00908" flipH="1">
            <a:off x="-2385511" y="1811181"/>
            <a:ext cx="7358179" cy="1913126"/>
          </a:xfrm>
          <a:custGeom>
            <a:avLst/>
            <a:gdLst/>
            <a:ahLst/>
            <a:cxnLst/>
            <a:rect l="l" t="t" r="r" b="b"/>
            <a:pathLst>
              <a:path w="7358179" h="1913126">
                <a:moveTo>
                  <a:pt x="7358178" y="0"/>
                </a:moveTo>
                <a:lnTo>
                  <a:pt x="0" y="0"/>
                </a:lnTo>
                <a:lnTo>
                  <a:pt x="0" y="1913126"/>
                </a:lnTo>
                <a:lnTo>
                  <a:pt x="7358178" y="1913126"/>
                </a:lnTo>
                <a:lnTo>
                  <a:pt x="73581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551239" y="-17468"/>
            <a:ext cx="7185521" cy="1882786"/>
          </a:xfrm>
          <a:prstGeom prst="rect">
            <a:avLst/>
          </a:prstGeom>
        </p:spPr>
        <p:txBody>
          <a:bodyPr lIns="0" tIns="0" rIns="0" bIns="0" rtlCol="0" anchor="t">
            <a:spAutoFit/>
          </a:bodyPr>
          <a:lstStyle/>
          <a:p>
            <a:pPr algn="ctr" rtl="1">
              <a:lnSpc>
                <a:spcPts val="15399"/>
              </a:lnSpc>
            </a:pPr>
            <a:r>
              <a:rPr lang="ar-EG" sz="10999">
                <a:solidFill>
                  <a:srgbClr val="8B5745"/>
                </a:solidFill>
                <a:latin typeface="Balabeloo"/>
                <a:ea typeface="Balabeloo"/>
                <a:cs typeface="Balabeloo"/>
                <a:sym typeface="Balabeloo"/>
                <a:rtl/>
              </a:rPr>
              <a:t>هيكلة السوق</a:t>
            </a:r>
          </a:p>
        </p:txBody>
      </p:sp>
      <p:sp>
        <p:nvSpPr>
          <p:cNvPr id="6" name="TextBox 6"/>
          <p:cNvSpPr txBox="1"/>
          <p:nvPr/>
        </p:nvSpPr>
        <p:spPr>
          <a:xfrm>
            <a:off x="9704602" y="1946486"/>
            <a:ext cx="8583398" cy="9163043"/>
          </a:xfrm>
          <a:prstGeom prst="rect">
            <a:avLst/>
          </a:prstGeom>
        </p:spPr>
        <p:txBody>
          <a:bodyPr lIns="0" tIns="0" rIns="0" bIns="0" rtlCol="0" anchor="t">
            <a:spAutoFit/>
          </a:bodyPr>
          <a:lstStyle/>
          <a:p>
            <a:pPr marL="928484" lvl="1" indent="-464242" algn="r" rtl="1">
              <a:lnSpc>
                <a:spcPts val="6020"/>
              </a:lnSpc>
              <a:buAutoNum type="arabicPeriod"/>
            </a:pPr>
            <a:r>
              <a:rPr lang="ar-EG" sz="4300">
                <a:solidFill>
                  <a:srgbClr val="DFB77A"/>
                </a:solidFill>
                <a:latin typeface="29LT Riwaya Informal"/>
                <a:ea typeface="29LT Riwaya Informal"/>
                <a:cs typeface="29LT Riwaya Informal"/>
                <a:sym typeface="29LT Riwaya Informal"/>
                <a:rtl/>
              </a:rPr>
              <a:t>المنافسة التامة (</a:t>
            </a:r>
            <a:r>
              <a:rPr lang="en-US" sz="4300">
                <a:solidFill>
                  <a:srgbClr val="DFB77A"/>
                </a:solidFill>
                <a:latin typeface="29LT Riwaya Informal"/>
                <a:ea typeface="29LT Riwaya Informal"/>
                <a:cs typeface="29LT Riwaya Informal"/>
                <a:sym typeface="29LT Riwaya Informal"/>
              </a:rPr>
              <a:t>Perfect Competition</a:t>
            </a:r>
            <a:r>
              <a:rPr lang="ar-EG" sz="4300">
                <a:solidFill>
                  <a:srgbClr val="DFB77A"/>
                </a:solidFill>
                <a:latin typeface="29LT Riwaya Informal"/>
                <a:ea typeface="29LT Riwaya Informal"/>
                <a:cs typeface="29LT Riwaya Informal"/>
                <a:sym typeface="29LT Riwaya Informal"/>
                <a:rtl/>
              </a:rPr>
              <a:t>):</a:t>
            </a:r>
          </a:p>
          <a:p>
            <a:pPr marL="842127" lvl="1" indent="-421063" algn="ctr" rtl="1">
              <a:lnSpc>
                <a:spcPts val="5460"/>
              </a:lnSpc>
              <a:buFont typeface="Arial"/>
              <a:buChar char="•"/>
            </a:pPr>
            <a:r>
              <a:rPr lang="ar-EG" sz="3900" b="1">
                <a:solidFill>
                  <a:srgbClr val="000000"/>
                </a:solidFill>
                <a:latin typeface="Open Sans Bold"/>
                <a:ea typeface="Open Sans Bold"/>
                <a:cs typeface="Open Sans Bold"/>
                <a:sym typeface="Open Sans Bold"/>
                <a:rtl/>
              </a:rPr>
              <a:t>عدد الشركات: يوجد عدد كبير جدًا من الشركات في السوق.</a:t>
            </a:r>
          </a:p>
          <a:p>
            <a:pPr marL="842127" lvl="1" indent="-421063" algn="r" rtl="1">
              <a:lnSpc>
                <a:spcPts val="5460"/>
              </a:lnSpc>
              <a:buFont typeface="Arial"/>
              <a:buChar char="•"/>
            </a:pPr>
            <a:r>
              <a:rPr lang="ar-EG" sz="3900" b="1">
                <a:solidFill>
                  <a:srgbClr val="000000"/>
                </a:solidFill>
                <a:latin typeface="Open Sans Bold"/>
                <a:ea typeface="Open Sans Bold"/>
                <a:cs typeface="Open Sans Bold"/>
                <a:sym typeface="Open Sans Bold"/>
                <a:rtl/>
              </a:rPr>
              <a:t>المنتجات: متماثلة تمامًا ولا يوجد تمييز بينها.</a:t>
            </a:r>
          </a:p>
          <a:p>
            <a:pPr marL="842127" lvl="1" indent="-421063" algn="r" rtl="1">
              <a:lnSpc>
                <a:spcPts val="5460"/>
              </a:lnSpc>
              <a:buFont typeface="Arial"/>
              <a:buChar char="•"/>
            </a:pPr>
            <a:r>
              <a:rPr lang="ar-EG" sz="3900" b="1">
                <a:solidFill>
                  <a:srgbClr val="000000"/>
                </a:solidFill>
                <a:latin typeface="Open Sans Bold"/>
                <a:ea typeface="Open Sans Bold"/>
                <a:cs typeface="Open Sans Bold"/>
                <a:sym typeface="Open Sans Bold"/>
                <a:rtl/>
              </a:rPr>
              <a:t>دخول السوق: سهل للغاية.</a:t>
            </a:r>
          </a:p>
          <a:p>
            <a:pPr marL="842127" lvl="1" indent="-421063" algn="ctr" rtl="1">
              <a:lnSpc>
                <a:spcPts val="5460"/>
              </a:lnSpc>
              <a:buFont typeface="Arial"/>
              <a:buChar char="•"/>
            </a:pPr>
            <a:r>
              <a:rPr lang="ar-EG" sz="3900" b="1">
                <a:solidFill>
                  <a:srgbClr val="000000"/>
                </a:solidFill>
                <a:latin typeface="Open Sans Bold"/>
                <a:ea typeface="Open Sans Bold"/>
                <a:cs typeface="Open Sans Bold"/>
                <a:sym typeface="Open Sans Bold"/>
                <a:rtl/>
              </a:rPr>
              <a:t>الأسعار: يتم تحديدها بواسطة قوى العرض والطلب.</a:t>
            </a:r>
          </a:p>
          <a:p>
            <a:pPr marL="842127" lvl="1" indent="-421063" algn="r" rtl="1">
              <a:lnSpc>
                <a:spcPts val="5460"/>
              </a:lnSpc>
              <a:buFont typeface="Arial"/>
              <a:buChar char="•"/>
            </a:pPr>
            <a:r>
              <a:rPr lang="ar-EG" sz="3900" b="1">
                <a:solidFill>
                  <a:srgbClr val="000000"/>
                </a:solidFill>
                <a:latin typeface="Open Sans Bold"/>
                <a:ea typeface="Open Sans Bold"/>
                <a:cs typeface="Open Sans Bold"/>
                <a:sym typeface="Open Sans Bold"/>
                <a:rtl/>
              </a:rPr>
              <a:t>المعلومات: كل الأطراف (المستهلكون والشركات) تمتلك نفس المعلوما</a:t>
            </a:r>
            <a:r>
              <a:rPr lang="ar-EG" sz="3900" b="1">
                <a:solidFill>
                  <a:srgbClr val="8B5745"/>
                </a:solidFill>
                <a:latin typeface="Open Sans Bold"/>
                <a:ea typeface="Open Sans Bold"/>
                <a:cs typeface="Open Sans Bold"/>
                <a:sym typeface="Open Sans Bold"/>
                <a:rtl/>
              </a:rPr>
              <a:t>ت.</a:t>
            </a:r>
          </a:p>
          <a:p>
            <a:pPr algn="ctr" rtl="1">
              <a:lnSpc>
                <a:spcPts val="12880"/>
              </a:lnSpc>
            </a:pPr>
            <a:endParaRPr lang="ar-EG" sz="3900" b="1">
              <a:solidFill>
                <a:srgbClr val="8B5745"/>
              </a:solidFill>
              <a:latin typeface="Open Sans Bold"/>
              <a:ea typeface="Open Sans Bold"/>
              <a:cs typeface="Open Sans Bold"/>
              <a:sym typeface="Open Sans Bold"/>
              <a:rtl/>
            </a:endParaRPr>
          </a:p>
        </p:txBody>
      </p:sp>
      <p:sp>
        <p:nvSpPr>
          <p:cNvPr id="7" name="TextBox 7"/>
          <p:cNvSpPr txBox="1"/>
          <p:nvPr/>
        </p:nvSpPr>
        <p:spPr>
          <a:xfrm>
            <a:off x="0" y="2016661"/>
            <a:ext cx="9144000" cy="9022694"/>
          </a:xfrm>
          <a:prstGeom prst="rect">
            <a:avLst/>
          </a:prstGeom>
        </p:spPr>
        <p:txBody>
          <a:bodyPr lIns="0" tIns="0" rIns="0" bIns="0" rtlCol="0" anchor="t">
            <a:spAutoFit/>
          </a:bodyPr>
          <a:lstStyle/>
          <a:p>
            <a:pPr algn="ctr" rtl="1">
              <a:lnSpc>
                <a:spcPts val="5805"/>
              </a:lnSpc>
            </a:pPr>
            <a:r>
              <a:rPr lang="ar-EG" sz="4147">
                <a:solidFill>
                  <a:srgbClr val="000000"/>
                </a:solidFill>
                <a:latin typeface="29LT Riwaya Informal"/>
                <a:ea typeface="29LT Riwaya Informal"/>
                <a:cs typeface="29LT Riwaya Informal"/>
                <a:sym typeface="29LT Riwaya Informal"/>
                <a:rtl/>
              </a:rPr>
              <a:t> </a:t>
            </a:r>
            <a:r>
              <a:rPr lang="en-US" sz="4147">
                <a:solidFill>
                  <a:srgbClr val="DFB77A"/>
                </a:solidFill>
                <a:latin typeface="29LT Riwaya Informal"/>
                <a:ea typeface="29LT Riwaya Informal"/>
                <a:cs typeface="29LT Riwaya Informal"/>
                <a:sym typeface="29LT Riwaya Informal"/>
              </a:rPr>
              <a:t>2</a:t>
            </a:r>
            <a:r>
              <a:rPr lang="ar-EG" sz="4147">
                <a:solidFill>
                  <a:srgbClr val="DFB77A"/>
                </a:solidFill>
                <a:latin typeface="29LT Riwaya Informal"/>
                <a:ea typeface="29LT Riwaya Informal"/>
                <a:cs typeface="29LT Riwaya Informal"/>
                <a:sym typeface="29LT Riwaya Informal"/>
                <a:rtl/>
              </a:rPr>
              <a:t>.المنافسة الاحتكارية (</a:t>
            </a:r>
            <a:r>
              <a:rPr lang="en-US" sz="4147">
                <a:solidFill>
                  <a:srgbClr val="DFB77A"/>
                </a:solidFill>
                <a:latin typeface="29LT Riwaya Informal"/>
                <a:ea typeface="29LT Riwaya Informal"/>
                <a:cs typeface="29LT Riwaya Informal"/>
                <a:sym typeface="29LT Riwaya Informal"/>
              </a:rPr>
              <a:t>Monopolistic  Competitio</a:t>
            </a:r>
            <a:r>
              <a:rPr lang="en-US" sz="4147">
                <a:solidFill>
                  <a:srgbClr val="000000"/>
                </a:solidFill>
                <a:latin typeface="29LT Riwaya Informal"/>
                <a:ea typeface="29LT Riwaya Informal"/>
                <a:cs typeface="29LT Riwaya Informal"/>
                <a:sym typeface="29LT Riwaya Informal"/>
              </a:rPr>
              <a:t>n</a:t>
            </a:r>
            <a:r>
              <a:rPr lang="ar-EG" sz="4147">
                <a:solidFill>
                  <a:srgbClr val="000000"/>
                </a:solidFill>
                <a:latin typeface="29LT Riwaya Informal"/>
                <a:ea typeface="29LT Riwaya Informal"/>
                <a:cs typeface="29LT Riwaya Informal"/>
                <a:sym typeface="29LT Riwaya Informal"/>
                <a:rtl/>
              </a:rPr>
              <a:t>):</a:t>
            </a:r>
          </a:p>
          <a:p>
            <a:pPr marL="895350" lvl="1" indent="-447675" algn="ctr" rtl="1">
              <a:lnSpc>
                <a:spcPts val="5805"/>
              </a:lnSpc>
              <a:buFont typeface="Arial"/>
              <a:buChar char="•"/>
            </a:pPr>
            <a:r>
              <a:rPr lang="ar-EG" sz="4147" b="1">
                <a:solidFill>
                  <a:srgbClr val="000000"/>
                </a:solidFill>
                <a:latin typeface="Open Sans Bold"/>
                <a:ea typeface="Open Sans Bold"/>
                <a:cs typeface="Open Sans Bold"/>
                <a:sym typeface="Open Sans Bold"/>
                <a:rtl/>
              </a:rPr>
              <a:t>عدد الشركات: يوجد العديد من الشركات.</a:t>
            </a:r>
          </a:p>
          <a:p>
            <a:pPr marL="895350" lvl="1" indent="-447675" algn="ctr" rtl="1">
              <a:lnSpc>
                <a:spcPts val="5805"/>
              </a:lnSpc>
              <a:buFont typeface="Arial"/>
              <a:buChar char="•"/>
            </a:pPr>
            <a:r>
              <a:rPr lang="ar-EG" sz="4147" b="1">
                <a:solidFill>
                  <a:srgbClr val="000000"/>
                </a:solidFill>
                <a:latin typeface="Open Sans Bold"/>
                <a:ea typeface="Open Sans Bold"/>
                <a:cs typeface="Open Sans Bold"/>
                <a:sym typeface="Open Sans Bold"/>
                <a:rtl/>
              </a:rPr>
              <a:t>المنتجات: متمايزة ولكنها مشابهة (مثل العلامات التجارية).</a:t>
            </a:r>
          </a:p>
          <a:p>
            <a:pPr marL="895350" lvl="1" indent="-447675" algn="ctr" rtl="1">
              <a:lnSpc>
                <a:spcPts val="5805"/>
              </a:lnSpc>
              <a:buFont typeface="Arial"/>
              <a:buChar char="•"/>
            </a:pPr>
            <a:r>
              <a:rPr lang="ar-EG" sz="4147" b="1">
                <a:solidFill>
                  <a:srgbClr val="000000"/>
                </a:solidFill>
                <a:latin typeface="Open Sans Bold"/>
                <a:ea typeface="Open Sans Bold"/>
                <a:cs typeface="Open Sans Bold"/>
                <a:sym typeface="Open Sans Bold"/>
                <a:rtl/>
              </a:rPr>
              <a:t>دخول السوق: سهل نسبيًا.</a:t>
            </a:r>
          </a:p>
          <a:p>
            <a:pPr marL="895350" lvl="1" indent="-447675" algn="ctr" rtl="1">
              <a:lnSpc>
                <a:spcPts val="5805"/>
              </a:lnSpc>
              <a:buFont typeface="Arial"/>
              <a:buChar char="•"/>
            </a:pPr>
            <a:r>
              <a:rPr lang="ar-EG" sz="4147" b="1">
                <a:solidFill>
                  <a:srgbClr val="000000"/>
                </a:solidFill>
                <a:latin typeface="Open Sans Bold"/>
                <a:ea typeface="Open Sans Bold"/>
                <a:cs typeface="Open Sans Bold"/>
                <a:sym typeface="Open Sans Bold"/>
                <a:rtl/>
              </a:rPr>
              <a:t>الأسعار: الشركات تستطيع تحديد أسعارها بشكل محدود.</a:t>
            </a:r>
          </a:p>
          <a:p>
            <a:pPr marL="914687" lvl="1" indent="-457343" algn="ctr" rtl="1">
              <a:lnSpc>
                <a:spcPts val="5931"/>
              </a:lnSpc>
              <a:buFont typeface="Arial"/>
              <a:buChar char="•"/>
            </a:pPr>
            <a:r>
              <a:rPr lang="ar-EG" sz="4236" b="1">
                <a:solidFill>
                  <a:srgbClr val="000000"/>
                </a:solidFill>
                <a:latin typeface="Open Sans Bold"/>
                <a:ea typeface="Open Sans Bold"/>
                <a:cs typeface="Open Sans Bold"/>
                <a:sym typeface="Open Sans Bold"/>
                <a:rtl/>
              </a:rPr>
              <a:t>المعلومات: المعلومات غير متكافئة تمامًا.</a:t>
            </a:r>
          </a:p>
          <a:p>
            <a:pPr algn="ctr" rtl="1">
              <a:lnSpc>
                <a:spcPts val="7566"/>
              </a:lnSpc>
            </a:pPr>
            <a:endParaRPr lang="ar-EG" sz="4236" b="1">
              <a:solidFill>
                <a:srgbClr val="000000"/>
              </a:solidFill>
              <a:latin typeface="Open Sans Bold"/>
              <a:ea typeface="Open Sans Bold"/>
              <a:cs typeface="Open Sans Bold"/>
              <a:sym typeface="Open Sans Bold"/>
              <a:rtl/>
            </a:endParaRP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1018189" y="-933172"/>
            <a:ext cx="4408980" cy="3599331"/>
          </a:xfrm>
          <a:custGeom>
            <a:avLst/>
            <a:gdLst/>
            <a:ahLst/>
            <a:cxnLst/>
            <a:rect l="l" t="t" r="r" b="b"/>
            <a:pathLst>
              <a:path w="4408980" h="3599331">
                <a:moveTo>
                  <a:pt x="4408979" y="0"/>
                </a:moveTo>
                <a:lnTo>
                  <a:pt x="0" y="0"/>
                </a:lnTo>
                <a:lnTo>
                  <a:pt x="0" y="3599330"/>
                </a:lnTo>
                <a:lnTo>
                  <a:pt x="4408979" y="3599330"/>
                </a:lnTo>
                <a:lnTo>
                  <a:pt x="440897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700908" flipH="1">
            <a:off x="-2650389" y="1906729"/>
            <a:ext cx="7358179" cy="1913126"/>
          </a:xfrm>
          <a:custGeom>
            <a:avLst/>
            <a:gdLst/>
            <a:ahLst/>
            <a:cxnLst/>
            <a:rect l="l" t="t" r="r" b="b"/>
            <a:pathLst>
              <a:path w="7358179" h="1913126">
                <a:moveTo>
                  <a:pt x="7358178" y="0"/>
                </a:moveTo>
                <a:lnTo>
                  <a:pt x="0" y="0"/>
                </a:lnTo>
                <a:lnTo>
                  <a:pt x="0" y="1913126"/>
                </a:lnTo>
                <a:lnTo>
                  <a:pt x="7358178" y="1913126"/>
                </a:lnTo>
                <a:lnTo>
                  <a:pt x="735817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5817" y="1344759"/>
            <a:ext cx="3825176" cy="7597483"/>
          </a:xfrm>
          <a:custGeom>
            <a:avLst/>
            <a:gdLst/>
            <a:ahLst/>
            <a:cxnLst/>
            <a:rect l="l" t="t" r="r" b="b"/>
            <a:pathLst>
              <a:path w="3825176" h="7597483">
                <a:moveTo>
                  <a:pt x="0" y="0"/>
                </a:moveTo>
                <a:lnTo>
                  <a:pt x="3825176" y="0"/>
                </a:lnTo>
                <a:lnTo>
                  <a:pt x="3825176" y="7597482"/>
                </a:lnTo>
                <a:lnTo>
                  <a:pt x="0" y="7597482"/>
                </a:lnTo>
                <a:lnTo>
                  <a:pt x="0" y="0"/>
                </a:lnTo>
                <a:close/>
              </a:path>
            </a:pathLst>
          </a:custGeom>
          <a:blipFill>
            <a:blip r:embed="rId6"/>
            <a:stretch>
              <a:fillRect r="-11760"/>
            </a:stretch>
          </a:blipFill>
        </p:spPr>
      </p:sp>
      <p:sp>
        <p:nvSpPr>
          <p:cNvPr id="5" name="TextBox 5"/>
          <p:cNvSpPr txBox="1"/>
          <p:nvPr/>
        </p:nvSpPr>
        <p:spPr>
          <a:xfrm>
            <a:off x="6772089" y="1994295"/>
            <a:ext cx="11515911" cy="1566544"/>
          </a:xfrm>
          <a:prstGeom prst="rect">
            <a:avLst/>
          </a:prstGeom>
        </p:spPr>
        <p:txBody>
          <a:bodyPr lIns="0" tIns="0" rIns="0" bIns="0" rtlCol="0" anchor="t">
            <a:spAutoFit/>
          </a:bodyPr>
          <a:lstStyle/>
          <a:p>
            <a:pPr algn="ctr" rtl="1">
              <a:lnSpc>
                <a:spcPts val="12880"/>
              </a:lnSpc>
            </a:pPr>
            <a:r>
              <a:rPr lang="ar-EG" sz="9200">
                <a:solidFill>
                  <a:srgbClr val="8B5745"/>
                </a:solidFill>
                <a:latin typeface="Balabeloo"/>
                <a:ea typeface="Balabeloo"/>
                <a:cs typeface="Balabeloo"/>
                <a:sym typeface="Balabeloo"/>
                <a:rtl/>
              </a:rPr>
              <a:t>المتداخلون في السوق:</a:t>
            </a:r>
            <a:r>
              <a:rPr lang="ar-EG" sz="9200">
                <a:solidFill>
                  <a:srgbClr val="000000"/>
                </a:solidFill>
                <a:latin typeface="Balabeloo"/>
                <a:ea typeface="Balabeloo"/>
                <a:cs typeface="Balabeloo"/>
                <a:sym typeface="Balabeloo"/>
                <a:rtl/>
              </a:rPr>
              <a:t> </a:t>
            </a:r>
          </a:p>
        </p:txBody>
      </p:sp>
      <p:sp>
        <p:nvSpPr>
          <p:cNvPr id="6" name="TextBox 6"/>
          <p:cNvSpPr txBox="1"/>
          <p:nvPr/>
        </p:nvSpPr>
        <p:spPr>
          <a:xfrm>
            <a:off x="6772089" y="4341178"/>
            <a:ext cx="11515911" cy="5605684"/>
          </a:xfrm>
          <a:prstGeom prst="rect">
            <a:avLst/>
          </a:prstGeom>
        </p:spPr>
        <p:txBody>
          <a:bodyPr lIns="0" tIns="0" rIns="0" bIns="0" rtlCol="0" anchor="t">
            <a:spAutoFit/>
          </a:bodyPr>
          <a:lstStyle/>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المستهلكون (الطرف الشرائي)</a:t>
            </a:r>
          </a:p>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الموردون / المنتجون (الطرف البائع)</a:t>
            </a:r>
          </a:p>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الموزعون / الوسطاء</a:t>
            </a:r>
          </a:p>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الحكومة</a:t>
            </a:r>
          </a:p>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المنظمات غير الحكومية</a:t>
            </a:r>
          </a:p>
          <a:p>
            <a:pPr marL="1149488" lvl="1" indent="-574744" algn="r" rtl="1">
              <a:lnSpc>
                <a:spcPts val="7453"/>
              </a:lnSpc>
              <a:buAutoNum type="arabicPeriod"/>
            </a:pPr>
            <a:r>
              <a:rPr lang="ar-EG" sz="5324" b="1">
                <a:solidFill>
                  <a:srgbClr val="000000"/>
                </a:solidFill>
                <a:latin typeface="Open Sans Bold"/>
                <a:ea typeface="Open Sans Bold"/>
                <a:cs typeface="Open Sans Bold"/>
                <a:sym typeface="Open Sans Bold"/>
                <a:rtl/>
              </a:rPr>
              <a:t>المستثمرون</a:t>
            </a:r>
          </a:p>
        </p:txBody>
      </p:sp>
    </p:spTree>
  </p:cSld>
  <p:clrMapOvr>
    <a:masterClrMapping/>
  </p:clrMapOvr>
  <p:transition>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Custom</PresentationFormat>
  <Paragraphs>84</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29LT Riwaya Informal</vt:lpstr>
      <vt:lpstr>Arial</vt:lpstr>
      <vt:lpstr>Open Sans</vt:lpstr>
      <vt:lpstr>Scheherazade Bold</vt:lpstr>
      <vt:lpstr>Scheherazade</vt:lpstr>
      <vt:lpstr>Kacst Decorative</vt:lpstr>
      <vt:lpstr>Hekayat</vt:lpstr>
      <vt:lpstr>Open Sans Bold Italics</vt:lpstr>
      <vt:lpstr>Canva Sans</vt:lpstr>
      <vt:lpstr>Calibri</vt:lpstr>
      <vt:lpstr>Open Sans Bold</vt:lpstr>
      <vt:lpstr>Canva Sans Bold</vt:lpstr>
      <vt:lpstr>Balabeloo</vt:lpstr>
      <vt:lpstr>TS Rotger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حول السوق</dc:title>
  <dc:creator>Dell3189</dc:creator>
  <cp:lastModifiedBy>Dell3189</cp:lastModifiedBy>
  <cp:revision>1</cp:revision>
  <dcterms:created xsi:type="dcterms:W3CDTF">2006-08-16T00:00:00Z</dcterms:created>
  <dcterms:modified xsi:type="dcterms:W3CDTF">2024-12-27T15:46:14Z</dcterms:modified>
  <dc:identifier>DAGYXHZ_pTg</dc:identifier>
</cp:coreProperties>
</file>