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8" r:id="rId4"/>
    <p:sldId id="266" r:id="rId5"/>
    <p:sldId id="264" r:id="rId6"/>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68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69" autoAdjust="0"/>
    <p:restoredTop sz="94660"/>
  </p:normalViewPr>
  <p:slideViewPr>
    <p:cSldViewPr snapToGrid="0">
      <p:cViewPr varScale="1">
        <p:scale>
          <a:sx n="76" d="100"/>
          <a:sy n="76" d="100"/>
        </p:scale>
        <p:origin x="65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F86AED-991D-4E1D-ACB4-B33930172F4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DZ"/>
          </a:p>
        </p:txBody>
      </p:sp>
      <p:sp>
        <p:nvSpPr>
          <p:cNvPr id="3" name="Sous-titre 2">
            <a:extLst>
              <a:ext uri="{FF2B5EF4-FFF2-40B4-BE49-F238E27FC236}">
                <a16:creationId xmlns:a16="http://schemas.microsoft.com/office/drawing/2014/main" id="{F7B19097-7738-4BBA-9FFF-7E46014E33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769A174A-CD28-4AED-A3D0-F881FCA26C0D}"/>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5" name="Espace réservé du pied de page 4">
            <a:extLst>
              <a:ext uri="{FF2B5EF4-FFF2-40B4-BE49-F238E27FC236}">
                <a16:creationId xmlns:a16="http://schemas.microsoft.com/office/drawing/2014/main" id="{1D1A72DC-6065-4D8A-9F85-9E6A8902A61D}"/>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A318BF19-99CA-44AC-9C62-904F34E8AA36}"/>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71234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242304-BF47-4C8D-BB79-65C492388E92}"/>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A9640F7B-3E09-40F1-B0BE-D10C1F574B0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8B5A9CE4-22DF-4F05-8EF6-327CCABE3A21}"/>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5" name="Espace réservé du pied de page 4">
            <a:extLst>
              <a:ext uri="{FF2B5EF4-FFF2-40B4-BE49-F238E27FC236}">
                <a16:creationId xmlns:a16="http://schemas.microsoft.com/office/drawing/2014/main" id="{02C75DCC-84D7-43EA-931B-09B2CD098C81}"/>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2B1EA5E4-C122-488C-95DB-B0322D040809}"/>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8156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6549D17-20B1-4518-945D-3C2EC8ECEE39}"/>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CD1870E9-C8D1-4AD6-97A1-C9C68248901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62865700-2975-403F-99A6-9C19DB7D476C}"/>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5" name="Espace réservé du pied de page 4">
            <a:extLst>
              <a:ext uri="{FF2B5EF4-FFF2-40B4-BE49-F238E27FC236}">
                <a16:creationId xmlns:a16="http://schemas.microsoft.com/office/drawing/2014/main" id="{EBE68DDF-B685-4A15-9FA5-F2C242E18FA5}"/>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FF13A080-9D67-4C33-A5B5-309D882309C2}"/>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85197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DB0371-5FA2-496D-9533-024B69533BD0}"/>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86F2B4BC-0C8F-4D34-BD6A-72E95F75947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9791E9C7-A027-432C-BDAA-FCFCED9EF680}"/>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5" name="Espace réservé du pied de page 4">
            <a:extLst>
              <a:ext uri="{FF2B5EF4-FFF2-40B4-BE49-F238E27FC236}">
                <a16:creationId xmlns:a16="http://schemas.microsoft.com/office/drawing/2014/main" id="{3D98B4F1-F0BF-4412-8C6F-17E505D76DDC}"/>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313DE813-55B7-4EF1-B26F-D88AB01E7A0B}"/>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86400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5F7C2-4B67-473F-8032-19682B00AC5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4CE60A5D-007E-465D-BEA7-2675D835DA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7D1DFF2-CA70-4E4D-9048-D7F5508F748E}"/>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5" name="Espace réservé du pied de page 4">
            <a:extLst>
              <a:ext uri="{FF2B5EF4-FFF2-40B4-BE49-F238E27FC236}">
                <a16:creationId xmlns:a16="http://schemas.microsoft.com/office/drawing/2014/main" id="{2F496AA1-CAA6-4607-AC72-8FF532997CBD}"/>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CD24D7AC-2874-4425-B19A-AE333507F9FF}"/>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561112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2D1E6-515A-4354-9DFF-AFB5F5A60A1D}"/>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E94B1F35-302A-45DA-BFB1-06D98F0D7BC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36672F08-62AA-4885-B3F1-759969ED279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257F8DB6-41EE-42C3-9FEA-09526E85ABBC}"/>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6" name="Espace réservé du pied de page 5">
            <a:extLst>
              <a:ext uri="{FF2B5EF4-FFF2-40B4-BE49-F238E27FC236}">
                <a16:creationId xmlns:a16="http://schemas.microsoft.com/office/drawing/2014/main" id="{99CDF180-D952-4D24-8713-EE5B022E4668}"/>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DEB69DA4-8B90-42FC-ABB0-F8AF533442D1}"/>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96710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8A6F79-18FE-41A2-94B1-DBAB6AD540F7}"/>
              </a:ext>
            </a:extLst>
          </p:cNvPr>
          <p:cNvSpPr>
            <a:spLocks noGrp="1"/>
          </p:cNvSpPr>
          <p:nvPr>
            <p:ph type="title"/>
          </p:nvPr>
        </p:nvSpPr>
        <p:spPr>
          <a:xfrm>
            <a:off x="839788" y="365125"/>
            <a:ext cx="105156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844880A4-CB58-4B99-B08F-1E2B9332E9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9301BE2-A51D-418D-8D0D-7F78DD429D0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D0171C14-55B7-4E80-987D-A20C267E88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4BF7484-67AC-4EF1-8D17-D5ECD58CEB4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51C9BE97-FB6A-4126-9FA9-57C3E3D54AA6}"/>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8" name="Espace réservé du pied de page 7">
            <a:extLst>
              <a:ext uri="{FF2B5EF4-FFF2-40B4-BE49-F238E27FC236}">
                <a16:creationId xmlns:a16="http://schemas.microsoft.com/office/drawing/2014/main" id="{B2FE31C1-9F15-4BB5-B161-7B1E72C50D35}"/>
              </a:ext>
            </a:extLst>
          </p:cNvPr>
          <p:cNvSpPr>
            <a:spLocks noGrp="1"/>
          </p:cNvSpPr>
          <p:nvPr>
            <p:ph type="ftr" sz="quarter" idx="11"/>
          </p:nvPr>
        </p:nvSpPr>
        <p:spPr/>
        <p:txBody>
          <a:bodyPr/>
          <a:lstStyle/>
          <a:p>
            <a:endParaRPr lang="fr-DZ"/>
          </a:p>
        </p:txBody>
      </p:sp>
      <p:sp>
        <p:nvSpPr>
          <p:cNvPr id="9" name="Espace réservé du numéro de diapositive 8">
            <a:extLst>
              <a:ext uri="{FF2B5EF4-FFF2-40B4-BE49-F238E27FC236}">
                <a16:creationId xmlns:a16="http://schemas.microsoft.com/office/drawing/2014/main" id="{65C7D44A-E98C-444A-BEB1-9B5E12B5EBF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2733865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B80064-6473-4A81-AC5E-2AEA9048C3AF}"/>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C212C308-FDAA-44F1-8E80-132BC69C9182}"/>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4" name="Espace réservé du pied de page 3">
            <a:extLst>
              <a:ext uri="{FF2B5EF4-FFF2-40B4-BE49-F238E27FC236}">
                <a16:creationId xmlns:a16="http://schemas.microsoft.com/office/drawing/2014/main" id="{039491F1-2B42-40F4-B2C7-F171FFF67B8F}"/>
              </a:ext>
            </a:extLst>
          </p:cNvPr>
          <p:cNvSpPr>
            <a:spLocks noGrp="1"/>
          </p:cNvSpPr>
          <p:nvPr>
            <p:ph type="ftr" sz="quarter" idx="11"/>
          </p:nvPr>
        </p:nvSpPr>
        <p:spPr/>
        <p:txBody>
          <a:bodyPr/>
          <a:lstStyle/>
          <a:p>
            <a:endParaRPr lang="fr-DZ"/>
          </a:p>
        </p:txBody>
      </p:sp>
      <p:sp>
        <p:nvSpPr>
          <p:cNvPr id="5" name="Espace réservé du numéro de diapositive 4">
            <a:extLst>
              <a:ext uri="{FF2B5EF4-FFF2-40B4-BE49-F238E27FC236}">
                <a16:creationId xmlns:a16="http://schemas.microsoft.com/office/drawing/2014/main" id="{343DF921-0F29-4A77-9732-EBABB2191366}"/>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06376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EE76DA6-CF78-4FC1-8335-7B278CBE8854}"/>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3" name="Espace réservé du pied de page 2">
            <a:extLst>
              <a:ext uri="{FF2B5EF4-FFF2-40B4-BE49-F238E27FC236}">
                <a16:creationId xmlns:a16="http://schemas.microsoft.com/office/drawing/2014/main" id="{53282D1C-863A-4380-A0E5-7EA5D813ED76}"/>
              </a:ext>
            </a:extLst>
          </p:cNvPr>
          <p:cNvSpPr>
            <a:spLocks noGrp="1"/>
          </p:cNvSpPr>
          <p:nvPr>
            <p:ph type="ftr" sz="quarter" idx="11"/>
          </p:nvPr>
        </p:nvSpPr>
        <p:spPr/>
        <p:txBody>
          <a:bodyPr/>
          <a:lstStyle/>
          <a:p>
            <a:endParaRPr lang="fr-DZ"/>
          </a:p>
        </p:txBody>
      </p:sp>
      <p:sp>
        <p:nvSpPr>
          <p:cNvPr id="4" name="Espace réservé du numéro de diapositive 3">
            <a:extLst>
              <a:ext uri="{FF2B5EF4-FFF2-40B4-BE49-F238E27FC236}">
                <a16:creationId xmlns:a16="http://schemas.microsoft.com/office/drawing/2014/main" id="{38FF38F8-1097-4385-9E14-DD0B91F4E2E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158656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D7BC40-850B-4A0E-8F72-E773744A3D3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136E24E0-BD5C-44FE-A2CD-1F76A0A138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8991FA10-53CA-4100-8B60-533AD6F1A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D20D02-D857-4525-8719-98644F84DC32}"/>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6" name="Espace réservé du pied de page 5">
            <a:extLst>
              <a:ext uri="{FF2B5EF4-FFF2-40B4-BE49-F238E27FC236}">
                <a16:creationId xmlns:a16="http://schemas.microsoft.com/office/drawing/2014/main" id="{963DDE8E-33C4-4B88-971A-9ACDEBB7E82D}"/>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CF3B72F2-166C-4D44-BB8F-8486A66BCD1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1577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B69E61-6700-4D04-8D55-9754AC1C7FC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961B004A-9682-4347-A549-78DCBA3A31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DZ"/>
          </a:p>
        </p:txBody>
      </p:sp>
      <p:sp>
        <p:nvSpPr>
          <p:cNvPr id="4" name="Espace réservé du texte 3">
            <a:extLst>
              <a:ext uri="{FF2B5EF4-FFF2-40B4-BE49-F238E27FC236}">
                <a16:creationId xmlns:a16="http://schemas.microsoft.com/office/drawing/2014/main" id="{9CDEC370-7781-483A-9D12-4F2797B07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F43F420-E1BA-4523-A848-642C6810C00B}"/>
              </a:ext>
            </a:extLst>
          </p:cNvPr>
          <p:cNvSpPr>
            <a:spLocks noGrp="1"/>
          </p:cNvSpPr>
          <p:nvPr>
            <p:ph type="dt" sz="half" idx="10"/>
          </p:nvPr>
        </p:nvSpPr>
        <p:spPr/>
        <p:txBody>
          <a:bodyPr/>
          <a:lstStyle/>
          <a:p>
            <a:fld id="{EC7EA918-8C32-429A-8F26-A53F03AE8CEE}" type="datetimeFigureOut">
              <a:rPr lang="fr-DZ" smtClean="0"/>
              <a:t>10/02/2025</a:t>
            </a:fld>
            <a:endParaRPr lang="fr-DZ"/>
          </a:p>
        </p:txBody>
      </p:sp>
      <p:sp>
        <p:nvSpPr>
          <p:cNvPr id="6" name="Espace réservé du pied de page 5">
            <a:extLst>
              <a:ext uri="{FF2B5EF4-FFF2-40B4-BE49-F238E27FC236}">
                <a16:creationId xmlns:a16="http://schemas.microsoft.com/office/drawing/2014/main" id="{34B51735-D430-48DB-B1BA-E15BB4E9C6D4}"/>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7BBEA1B9-A162-4837-AA7B-1B69DF594DB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34641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E59CEC4-A8E2-4F03-B899-2CF4C506F3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4C788491-B7E8-4535-A329-BADFA1758A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1F2F6516-88D2-4A95-B52C-E3BF3379F5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EA918-8C32-429A-8F26-A53F03AE8CEE}" type="datetimeFigureOut">
              <a:rPr lang="fr-DZ" smtClean="0"/>
              <a:t>10/02/2025</a:t>
            </a:fld>
            <a:endParaRPr lang="fr-DZ"/>
          </a:p>
        </p:txBody>
      </p:sp>
      <p:sp>
        <p:nvSpPr>
          <p:cNvPr id="5" name="Espace réservé du pied de page 4">
            <a:extLst>
              <a:ext uri="{FF2B5EF4-FFF2-40B4-BE49-F238E27FC236}">
                <a16:creationId xmlns:a16="http://schemas.microsoft.com/office/drawing/2014/main" id="{188D83F5-5569-40EE-B826-76BEA505F5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DZ"/>
          </a:p>
        </p:txBody>
      </p:sp>
      <p:sp>
        <p:nvSpPr>
          <p:cNvPr id="6" name="Espace réservé du numéro de diapositive 5">
            <a:extLst>
              <a:ext uri="{FF2B5EF4-FFF2-40B4-BE49-F238E27FC236}">
                <a16:creationId xmlns:a16="http://schemas.microsoft.com/office/drawing/2014/main" id="{2ECDF8E9-5715-42B1-8B99-B512CEF14C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28020C-3EAB-4CC9-B252-7B14D33B8778}" type="slidenum">
              <a:rPr lang="fr-DZ" smtClean="0"/>
              <a:t>‹N°›</a:t>
            </a:fld>
            <a:endParaRPr lang="fr-DZ"/>
          </a:p>
        </p:txBody>
      </p:sp>
    </p:spTree>
    <p:extLst>
      <p:ext uri="{BB962C8B-B14F-4D97-AF65-F5344CB8AC3E}">
        <p14:creationId xmlns:p14="http://schemas.microsoft.com/office/powerpoint/2010/main" val="2650054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3C68A5-7A42-4B46-B2BF-BC92E45DB169}"/>
              </a:ext>
            </a:extLst>
          </p:cNvPr>
          <p:cNvSpPr>
            <a:spLocks noGrp="1"/>
          </p:cNvSpPr>
          <p:nvPr>
            <p:ph type="ctrTitle"/>
          </p:nvPr>
        </p:nvSpPr>
        <p:spPr>
          <a:xfrm>
            <a:off x="1249680" y="1117600"/>
            <a:ext cx="9184640" cy="2387600"/>
          </a:xfrm>
        </p:spPr>
        <p:txBody>
          <a:bodyPr>
            <a:normAutofit/>
          </a:bodyPr>
          <a:lstStyle/>
          <a:p>
            <a:r>
              <a:rPr lang="ar-SA" sz="8000" b="1" dirty="0"/>
              <a:t>المحاضرة الأولى</a:t>
            </a:r>
            <a:br>
              <a:rPr lang="fr-FR" sz="8000" dirty="0"/>
            </a:br>
            <a:r>
              <a:rPr lang="fr-FR" sz="8000" b="1" dirty="0">
                <a:latin typeface="Times New Roman" panose="02020603050405020304" pitchFamily="18" charset="0"/>
                <a:cs typeface="Times New Roman" panose="02020603050405020304" pitchFamily="18" charset="0"/>
              </a:rPr>
              <a:t>Cours 1</a:t>
            </a:r>
            <a:endParaRPr lang="fr-DZ" sz="8000" b="1" dirty="0">
              <a:latin typeface="Times New Roman" panose="02020603050405020304" pitchFamily="18" charset="0"/>
              <a:cs typeface="Times New Roman" panose="02020603050405020304" pitchFamily="18" charset="0"/>
            </a:endParaRPr>
          </a:p>
        </p:txBody>
      </p:sp>
      <p:sp>
        <p:nvSpPr>
          <p:cNvPr id="3" name="Sous-titre 2">
            <a:extLst>
              <a:ext uri="{FF2B5EF4-FFF2-40B4-BE49-F238E27FC236}">
                <a16:creationId xmlns:a16="http://schemas.microsoft.com/office/drawing/2014/main" id="{066CBD5C-6FA5-4C20-ABF1-56CD7E5A5AF6}"/>
              </a:ext>
            </a:extLst>
          </p:cNvPr>
          <p:cNvSpPr>
            <a:spLocks noGrp="1"/>
          </p:cNvSpPr>
          <p:nvPr>
            <p:ph type="subTitle" idx="1"/>
          </p:nvPr>
        </p:nvSpPr>
        <p:spPr/>
        <p:txBody>
          <a:bodyPr/>
          <a:lstStyle/>
          <a:p>
            <a:r>
              <a:rPr lang="ar-SA" sz="4400" b="1" dirty="0">
                <a:solidFill>
                  <a:srgbClr val="002060"/>
                </a:solidFill>
                <a:cs typeface="+mj-cs"/>
              </a:rPr>
              <a:t>التحليل اللوجستي </a:t>
            </a:r>
          </a:p>
          <a:p>
            <a:r>
              <a:rPr lang="fr-FR" sz="3600" b="1" dirty="0" err="1">
                <a:solidFill>
                  <a:srgbClr val="002060"/>
                </a:solidFill>
                <a:latin typeface="Times New Roman" panose="02020603050405020304" pitchFamily="18" charset="0"/>
                <a:cs typeface="Times New Roman" panose="02020603050405020304" pitchFamily="18" charset="0"/>
              </a:rPr>
              <a:t>Logistic</a:t>
            </a:r>
            <a:r>
              <a:rPr lang="fr-FR" sz="3600" b="1" dirty="0">
                <a:solidFill>
                  <a:srgbClr val="002060"/>
                </a:solidFill>
                <a:latin typeface="Times New Roman" panose="02020603050405020304" pitchFamily="18" charset="0"/>
                <a:cs typeface="Times New Roman" panose="02020603050405020304" pitchFamily="18" charset="0"/>
              </a:rPr>
              <a:t> </a:t>
            </a:r>
            <a:r>
              <a:rPr lang="fr-FR" sz="3600" b="1" dirty="0" err="1">
                <a:solidFill>
                  <a:srgbClr val="002060"/>
                </a:solidFill>
                <a:latin typeface="Times New Roman" panose="02020603050405020304" pitchFamily="18" charset="0"/>
                <a:cs typeface="Times New Roman" panose="02020603050405020304" pitchFamily="18" charset="0"/>
              </a:rPr>
              <a:t>Regression</a:t>
            </a:r>
            <a:endParaRPr lang="fr-DZ"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8001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EBF63D-BCF9-4C1E-85B2-0A8E3F6F81D6}"/>
              </a:ext>
            </a:extLst>
          </p:cNvPr>
          <p:cNvSpPr>
            <a:spLocks noGrp="1"/>
          </p:cNvSpPr>
          <p:nvPr>
            <p:ph type="title"/>
          </p:nvPr>
        </p:nvSpPr>
        <p:spPr/>
        <p:txBody>
          <a:bodyPr/>
          <a:lstStyle/>
          <a:p>
            <a:pPr algn="ctr"/>
            <a:r>
              <a:rPr lang="ar-SA" b="1" dirty="0"/>
              <a:t>الإنحدار</a:t>
            </a:r>
            <a:endParaRPr lang="fr-DZ" b="1"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2A83F916-E259-4662-91B8-253242A6A64E}"/>
              </a:ext>
            </a:extLst>
          </p:cNvPr>
          <p:cNvSpPr>
            <a:spLocks noGrp="1"/>
          </p:cNvSpPr>
          <p:nvPr>
            <p:ph idx="1"/>
          </p:nvPr>
        </p:nvSpPr>
        <p:spPr/>
        <p:txBody>
          <a:bodyPr>
            <a:normAutofit/>
          </a:bodyPr>
          <a:lstStyle/>
          <a:p>
            <a:pPr marL="0" indent="0" algn="just" rtl="1">
              <a:lnSpc>
                <a:spcPct val="110000"/>
              </a:lnSpc>
              <a:buNone/>
            </a:pPr>
            <a:r>
              <a:rPr lang="ar-SA" b="0" i="0" dirty="0">
                <a:solidFill>
                  <a:srgbClr val="333333"/>
                </a:solidFill>
                <a:effectLst/>
                <a:latin typeface="AmazonEmberArabic"/>
                <a:cs typeface="+mj-cs"/>
              </a:rPr>
              <a:t>الانحدار بشكل عام هو عبارة عن نموذج يحلل ويفسر العلاقة بين متغير تابع ومتغيرات مفسرة أو مستقلة من خلال ربط هذه المتغيرات بمعادلة رياضية</a:t>
            </a:r>
          </a:p>
          <a:p>
            <a:pPr marL="0" indent="0" algn="just" rtl="1">
              <a:lnSpc>
                <a:spcPct val="110000"/>
              </a:lnSpc>
              <a:buNone/>
            </a:pPr>
            <a:r>
              <a:rPr lang="ar-SA" dirty="0">
                <a:solidFill>
                  <a:srgbClr val="333333"/>
                </a:solidFill>
                <a:latin typeface="AmazonEmberArabic"/>
                <a:cs typeface="+mj-cs"/>
              </a:rPr>
              <a:t>هذه المعادلة قد تكون خطية </a:t>
            </a:r>
            <a:r>
              <a:rPr lang="ar-SA" dirty="0">
                <a:solidFill>
                  <a:srgbClr val="FF0000"/>
                </a:solidFill>
                <a:latin typeface="AmazonEmberArabic"/>
                <a:cs typeface="+mj-cs"/>
              </a:rPr>
              <a:t>الانحدار الخطي</a:t>
            </a:r>
            <a:r>
              <a:rPr lang="ar-SA" dirty="0">
                <a:solidFill>
                  <a:srgbClr val="333333"/>
                </a:solidFill>
                <a:latin typeface="AmazonEmberArabic"/>
                <a:cs typeface="+mj-cs"/>
              </a:rPr>
              <a:t>، وقد تكون غير خطية </a:t>
            </a:r>
            <a:r>
              <a:rPr lang="ar-SA" dirty="0">
                <a:solidFill>
                  <a:srgbClr val="FF0000"/>
                </a:solidFill>
                <a:latin typeface="AmazonEmberArabic"/>
                <a:cs typeface="+mj-cs"/>
              </a:rPr>
              <a:t>الإنحدار غير الخطي</a:t>
            </a:r>
          </a:p>
          <a:p>
            <a:pPr marL="0" indent="0" algn="ctr" rtl="1">
              <a:lnSpc>
                <a:spcPct val="110000"/>
              </a:lnSpc>
              <a:buNone/>
            </a:pPr>
            <a:r>
              <a:rPr lang="fr-FR" sz="4000" b="1" dirty="0">
                <a:latin typeface="AmazonEmberArabic"/>
                <a:cs typeface="+mj-cs"/>
              </a:rPr>
              <a:t>Y = a X + b</a:t>
            </a:r>
            <a:endParaRPr lang="ar-SA" sz="4000" b="1" i="0" dirty="0">
              <a:effectLst/>
              <a:latin typeface="AmazonEmberArabic"/>
              <a:cs typeface="+mj-cs"/>
            </a:endParaRPr>
          </a:p>
          <a:p>
            <a:pPr marL="0" indent="0">
              <a:buNone/>
            </a:pPr>
            <a:endParaRPr lang="fr-DZ" dirty="0"/>
          </a:p>
        </p:txBody>
      </p:sp>
      <p:grpSp>
        <p:nvGrpSpPr>
          <p:cNvPr id="9" name="Groupe 8">
            <a:extLst>
              <a:ext uri="{FF2B5EF4-FFF2-40B4-BE49-F238E27FC236}">
                <a16:creationId xmlns:a16="http://schemas.microsoft.com/office/drawing/2014/main" id="{C05AB3C1-E402-432A-BE47-D890998143D1}"/>
              </a:ext>
            </a:extLst>
          </p:cNvPr>
          <p:cNvGrpSpPr/>
          <p:nvPr/>
        </p:nvGrpSpPr>
        <p:grpSpPr>
          <a:xfrm>
            <a:off x="2533859" y="4069582"/>
            <a:ext cx="7393912" cy="1547447"/>
            <a:chOff x="2533859" y="4069582"/>
            <a:chExt cx="7393912" cy="1547447"/>
          </a:xfrm>
        </p:grpSpPr>
        <p:sp>
          <p:nvSpPr>
            <p:cNvPr id="4" name="Ellipse 3">
              <a:extLst>
                <a:ext uri="{FF2B5EF4-FFF2-40B4-BE49-F238E27FC236}">
                  <a16:creationId xmlns:a16="http://schemas.microsoft.com/office/drawing/2014/main" id="{B1EE0396-54CF-47C6-82D0-DDD6E8A7DA95}"/>
                </a:ext>
              </a:extLst>
            </p:cNvPr>
            <p:cNvSpPr/>
            <p:nvPr/>
          </p:nvSpPr>
          <p:spPr>
            <a:xfrm>
              <a:off x="6742444" y="4069582"/>
              <a:ext cx="3185327" cy="1547447"/>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SA" sz="2800" b="1" dirty="0">
                  <a:cs typeface="+mj-cs"/>
                </a:rPr>
                <a:t>المتغير المستقل</a:t>
              </a:r>
              <a:endParaRPr lang="fr-FR" sz="2800" b="1" dirty="0">
                <a:cs typeface="+mj-cs"/>
              </a:endParaRPr>
            </a:p>
            <a:p>
              <a:pPr algn="ctr"/>
              <a:r>
                <a:rPr lang="fr-FR" sz="2800" b="1" dirty="0">
                  <a:cs typeface="+mj-cs"/>
                </a:rPr>
                <a:t>X</a:t>
              </a:r>
              <a:endParaRPr lang="fr-DZ" sz="2800" b="1" dirty="0">
                <a:cs typeface="+mj-cs"/>
              </a:endParaRPr>
            </a:p>
          </p:txBody>
        </p:sp>
        <p:sp>
          <p:nvSpPr>
            <p:cNvPr id="6" name="Ellipse 5">
              <a:extLst>
                <a:ext uri="{FF2B5EF4-FFF2-40B4-BE49-F238E27FC236}">
                  <a16:creationId xmlns:a16="http://schemas.microsoft.com/office/drawing/2014/main" id="{542F9E06-3C73-42E3-9ABF-7EC2F848F325}"/>
                </a:ext>
              </a:extLst>
            </p:cNvPr>
            <p:cNvSpPr/>
            <p:nvPr/>
          </p:nvSpPr>
          <p:spPr>
            <a:xfrm>
              <a:off x="2533859" y="4069582"/>
              <a:ext cx="3185327" cy="1547447"/>
            </a:xfrm>
            <a:prstGeom prst="ellipse">
              <a:avLst/>
            </a:prstGeom>
            <a:solidFill>
              <a:srgbClr val="FF0000"/>
            </a:solidFill>
            <a:ln>
              <a:solidFill>
                <a:srgbClr val="FF0000"/>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800" b="1" dirty="0">
                  <a:cs typeface="+mj-cs"/>
                </a:rPr>
                <a:t>المتغير التابع</a:t>
              </a:r>
              <a:endParaRPr lang="fr-FR" sz="2800" b="1" dirty="0">
                <a:cs typeface="+mj-cs"/>
              </a:endParaRPr>
            </a:p>
            <a:p>
              <a:pPr algn="ctr"/>
              <a:r>
                <a:rPr lang="fr-FR" sz="2800" b="1" dirty="0">
                  <a:cs typeface="+mj-cs"/>
                </a:rPr>
                <a:t>Y</a:t>
              </a:r>
              <a:endParaRPr lang="fr-DZ" sz="2800" b="1" dirty="0">
                <a:cs typeface="+mj-cs"/>
              </a:endParaRPr>
            </a:p>
          </p:txBody>
        </p:sp>
        <p:sp>
          <p:nvSpPr>
            <p:cNvPr id="7" name="Éclair 6">
              <a:extLst>
                <a:ext uri="{FF2B5EF4-FFF2-40B4-BE49-F238E27FC236}">
                  <a16:creationId xmlns:a16="http://schemas.microsoft.com/office/drawing/2014/main" id="{A3E748BB-C51F-484B-A4A5-7263D8EA9C95}"/>
                </a:ext>
              </a:extLst>
            </p:cNvPr>
            <p:cNvSpPr/>
            <p:nvPr/>
          </p:nvSpPr>
          <p:spPr>
            <a:xfrm rot="8835415">
              <a:off x="5639715" y="4661845"/>
              <a:ext cx="1182200" cy="444209"/>
            </a:xfrm>
            <a:prstGeom prst="lightningBol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8" name="ZoneTexte 7">
              <a:extLst>
                <a:ext uri="{FF2B5EF4-FFF2-40B4-BE49-F238E27FC236}">
                  <a16:creationId xmlns:a16="http://schemas.microsoft.com/office/drawing/2014/main" id="{4B6B0417-B676-4D62-8060-8AE884795865}"/>
                </a:ext>
              </a:extLst>
            </p:cNvPr>
            <p:cNvSpPr txBox="1"/>
            <p:nvPr/>
          </p:nvSpPr>
          <p:spPr>
            <a:xfrm>
              <a:off x="5824865" y="5102498"/>
              <a:ext cx="822291" cy="461665"/>
            </a:xfrm>
            <a:prstGeom prst="rect">
              <a:avLst/>
            </a:prstGeom>
            <a:noFill/>
          </p:spPr>
          <p:txBody>
            <a:bodyPr wrap="square" rtlCol="0">
              <a:spAutoFit/>
            </a:bodyPr>
            <a:lstStyle/>
            <a:p>
              <a:pPr algn="ctr"/>
              <a:r>
                <a:rPr lang="ar-SA" sz="2400" b="1" dirty="0"/>
                <a:t>تأثير</a:t>
              </a:r>
              <a:endParaRPr lang="fr-DZ" sz="2400" b="1" dirty="0"/>
            </a:p>
          </p:txBody>
        </p:sp>
      </p:grpSp>
    </p:spTree>
    <p:extLst>
      <p:ext uri="{BB962C8B-B14F-4D97-AF65-F5344CB8AC3E}">
        <p14:creationId xmlns:p14="http://schemas.microsoft.com/office/powerpoint/2010/main" val="630940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EBF63D-BCF9-4C1E-85B2-0A8E3F6F81D6}"/>
              </a:ext>
            </a:extLst>
          </p:cNvPr>
          <p:cNvSpPr>
            <a:spLocks noGrp="1"/>
          </p:cNvSpPr>
          <p:nvPr>
            <p:ph type="title"/>
          </p:nvPr>
        </p:nvSpPr>
        <p:spPr>
          <a:xfrm>
            <a:off x="838200" y="-113057"/>
            <a:ext cx="10515600" cy="1325563"/>
          </a:xfrm>
        </p:spPr>
        <p:txBody>
          <a:bodyPr/>
          <a:lstStyle/>
          <a:p>
            <a:pPr algn="ctr"/>
            <a:r>
              <a:rPr lang="ar-SA" b="1" dirty="0"/>
              <a:t>الإنحدار اللوجستي</a:t>
            </a:r>
            <a:endParaRPr lang="fr-DZ" b="1"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2A83F916-E259-4662-91B8-253242A6A64E}"/>
              </a:ext>
            </a:extLst>
          </p:cNvPr>
          <p:cNvSpPr>
            <a:spLocks noGrp="1"/>
          </p:cNvSpPr>
          <p:nvPr>
            <p:ph idx="1"/>
          </p:nvPr>
        </p:nvSpPr>
        <p:spPr>
          <a:xfrm>
            <a:off x="838200" y="854110"/>
            <a:ext cx="10515600" cy="6003890"/>
          </a:xfrm>
        </p:spPr>
        <p:txBody>
          <a:bodyPr>
            <a:normAutofit lnSpcReduction="10000"/>
          </a:bodyPr>
          <a:lstStyle/>
          <a:p>
            <a:pPr marL="0" indent="0" algn="just" rtl="1">
              <a:lnSpc>
                <a:spcPct val="110000"/>
              </a:lnSpc>
              <a:buNone/>
            </a:pPr>
            <a:r>
              <a:rPr lang="ar-SA" b="0" i="0" dirty="0">
                <a:solidFill>
                  <a:srgbClr val="333333"/>
                </a:solidFill>
                <a:effectLst/>
                <a:latin typeface="AmazonEmberArabic"/>
                <a:cs typeface="+mj-cs"/>
              </a:rPr>
              <a:t>الانحدار اللوجستي وهو أحد أنواع الإنحدار وهو أكثر النماذج شيوعا في تحليل البيانات الوصفية، حيث أنه أسلوب إحصائي لفحص العلاقة بين المتغير التابع ذو المستوى </a:t>
            </a:r>
            <a:r>
              <a:rPr lang="ar-SA" b="0" i="0" dirty="0">
                <a:solidFill>
                  <a:srgbClr val="333333"/>
                </a:solidFill>
                <a:effectLst/>
                <a:highlight>
                  <a:srgbClr val="FFFF00"/>
                </a:highlight>
                <a:latin typeface="AmazonEmberArabic"/>
                <a:cs typeface="+mj-cs"/>
              </a:rPr>
              <a:t>الوصفي (نوعي)</a:t>
            </a:r>
            <a:r>
              <a:rPr lang="ar-SA" b="0" i="0" dirty="0">
                <a:solidFill>
                  <a:srgbClr val="333333"/>
                </a:solidFill>
                <a:effectLst/>
                <a:latin typeface="AmazonEmberArabic"/>
                <a:cs typeface="+mj-cs"/>
              </a:rPr>
              <a:t> ومتغير واحد أو أكثر من المتغيرات المستقلة، يستخدم الإنحدار اللوجستي في عدة مجالات منها المجال الصحي، علم النفس... ويستخدم في التسويق لدراسة </a:t>
            </a:r>
            <a:r>
              <a:rPr lang="ar-SA" b="0" i="0" dirty="0">
                <a:solidFill>
                  <a:srgbClr val="333333"/>
                </a:solidFill>
                <a:effectLst/>
                <a:highlight>
                  <a:srgbClr val="FFFF00"/>
                </a:highlight>
                <a:latin typeface="AmazonEmberArabic"/>
                <a:cs typeface="+mj-cs"/>
              </a:rPr>
              <a:t>سلوكيات المستهلك</a:t>
            </a:r>
            <a:r>
              <a:rPr lang="ar-SA" b="0" i="0" dirty="0">
                <a:solidFill>
                  <a:srgbClr val="333333"/>
                </a:solidFill>
                <a:effectLst/>
                <a:latin typeface="AmazonEmberArabic"/>
                <a:cs typeface="+mj-cs"/>
              </a:rPr>
              <a:t>.</a:t>
            </a:r>
          </a:p>
          <a:p>
            <a:pPr marL="0" indent="0" algn="just" rtl="1">
              <a:lnSpc>
                <a:spcPct val="110000"/>
              </a:lnSpc>
              <a:buNone/>
            </a:pPr>
            <a:endParaRPr lang="ar-SA" b="0" i="0" dirty="0">
              <a:solidFill>
                <a:srgbClr val="333333"/>
              </a:solidFill>
              <a:effectLst/>
              <a:latin typeface="AmazonEmberArabic"/>
              <a:cs typeface="+mj-cs"/>
            </a:endParaRPr>
          </a:p>
          <a:p>
            <a:pPr marL="0" indent="0" algn="just" rtl="1">
              <a:lnSpc>
                <a:spcPct val="110000"/>
              </a:lnSpc>
              <a:buNone/>
            </a:pPr>
            <a:endParaRPr lang="ar-SA" b="0" i="0" dirty="0">
              <a:solidFill>
                <a:srgbClr val="333333"/>
              </a:solidFill>
              <a:effectLst/>
              <a:latin typeface="AmazonEmberArabic"/>
              <a:cs typeface="+mj-cs"/>
            </a:endParaRPr>
          </a:p>
          <a:p>
            <a:pPr marL="0" indent="0" algn="just" rtl="1">
              <a:lnSpc>
                <a:spcPct val="110000"/>
              </a:lnSpc>
              <a:buNone/>
            </a:pPr>
            <a:endParaRPr lang="ar-SA" b="0" i="0" dirty="0">
              <a:solidFill>
                <a:srgbClr val="333333"/>
              </a:solidFill>
              <a:effectLst/>
              <a:latin typeface="AmazonEmberArabic"/>
              <a:cs typeface="+mj-cs"/>
            </a:endParaRPr>
          </a:p>
          <a:p>
            <a:pPr marL="0" indent="0" algn="just" rtl="1">
              <a:lnSpc>
                <a:spcPct val="110000"/>
              </a:lnSpc>
              <a:buNone/>
            </a:pPr>
            <a:endParaRPr lang="ar-SA" dirty="0">
              <a:solidFill>
                <a:srgbClr val="333333"/>
              </a:solidFill>
              <a:latin typeface="AmazonEmberArabic"/>
              <a:cs typeface="+mj-cs"/>
            </a:endParaRPr>
          </a:p>
          <a:p>
            <a:pPr marL="0" indent="0" algn="just" rtl="1">
              <a:lnSpc>
                <a:spcPct val="110000"/>
              </a:lnSpc>
              <a:buNone/>
            </a:pPr>
            <a:r>
              <a:rPr lang="ar-SA" b="1" dirty="0">
                <a:solidFill>
                  <a:srgbClr val="333333"/>
                </a:solidFill>
                <a:latin typeface="AmazonEmberArabic"/>
                <a:cs typeface="+mj-cs"/>
              </a:rPr>
              <a:t>لماذا نستخدم الإنحدار اللوجستي؟</a:t>
            </a:r>
          </a:p>
          <a:p>
            <a:pPr marL="0" indent="0" algn="just" rtl="1">
              <a:lnSpc>
                <a:spcPct val="110000"/>
              </a:lnSpc>
              <a:buNone/>
            </a:pPr>
            <a:r>
              <a:rPr lang="ar-SA" b="0" i="0" dirty="0">
                <a:solidFill>
                  <a:srgbClr val="333333"/>
                </a:solidFill>
                <a:effectLst/>
                <a:latin typeface="AmazonEmberArabic"/>
                <a:cs typeface="+mj-cs"/>
              </a:rPr>
              <a:t>1- يعطي الباحث فكرة عن مقدار تأثير المتغير المستقل على متغير التابع الثنائية.</a:t>
            </a:r>
          </a:p>
          <a:p>
            <a:pPr marL="0" indent="0" algn="just" rtl="1">
              <a:lnSpc>
                <a:spcPct val="110000"/>
              </a:lnSpc>
              <a:buNone/>
            </a:pPr>
            <a:r>
              <a:rPr lang="ar-SA" b="0" i="0" dirty="0">
                <a:solidFill>
                  <a:srgbClr val="333333"/>
                </a:solidFill>
                <a:effectLst/>
                <a:latin typeface="AmazonEmberArabic"/>
                <a:cs typeface="+mj-cs"/>
              </a:rPr>
              <a:t>2- يرتب تأثير المتغيرات.</a:t>
            </a:r>
          </a:p>
          <a:p>
            <a:pPr marL="0" indent="0">
              <a:buNone/>
            </a:pPr>
            <a:endParaRPr lang="fr-DZ" dirty="0"/>
          </a:p>
        </p:txBody>
      </p:sp>
      <p:grpSp>
        <p:nvGrpSpPr>
          <p:cNvPr id="4" name="Groupe 3">
            <a:extLst>
              <a:ext uri="{FF2B5EF4-FFF2-40B4-BE49-F238E27FC236}">
                <a16:creationId xmlns:a16="http://schemas.microsoft.com/office/drawing/2014/main" id="{00FB5A91-5FD7-4666-B71E-B279CED816EB}"/>
              </a:ext>
            </a:extLst>
          </p:cNvPr>
          <p:cNvGrpSpPr/>
          <p:nvPr/>
        </p:nvGrpSpPr>
        <p:grpSpPr>
          <a:xfrm>
            <a:off x="2399044" y="3158365"/>
            <a:ext cx="7393912" cy="1547447"/>
            <a:chOff x="2533859" y="4069582"/>
            <a:chExt cx="7393912" cy="1547447"/>
          </a:xfrm>
        </p:grpSpPr>
        <p:sp>
          <p:nvSpPr>
            <p:cNvPr id="5" name="Ellipse 4">
              <a:extLst>
                <a:ext uri="{FF2B5EF4-FFF2-40B4-BE49-F238E27FC236}">
                  <a16:creationId xmlns:a16="http://schemas.microsoft.com/office/drawing/2014/main" id="{E035FCCC-C604-4D69-B5B6-BB898B36C136}"/>
                </a:ext>
              </a:extLst>
            </p:cNvPr>
            <p:cNvSpPr/>
            <p:nvPr/>
          </p:nvSpPr>
          <p:spPr>
            <a:xfrm>
              <a:off x="6742444" y="4069582"/>
              <a:ext cx="3185327" cy="1547447"/>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SA" sz="2800" b="1" dirty="0">
                  <a:cs typeface="+mj-cs"/>
                </a:rPr>
                <a:t>المتغير المستقل</a:t>
              </a:r>
              <a:endParaRPr lang="fr-FR" sz="2800" b="1" dirty="0">
                <a:cs typeface="+mj-cs"/>
              </a:endParaRPr>
            </a:p>
            <a:p>
              <a:pPr algn="ctr"/>
              <a:r>
                <a:rPr lang="fr-FR" sz="2800" b="1" dirty="0">
                  <a:cs typeface="+mj-cs"/>
                </a:rPr>
                <a:t>X</a:t>
              </a:r>
              <a:endParaRPr lang="ar-SA" sz="2800" b="1" dirty="0">
                <a:cs typeface="+mj-cs"/>
              </a:endParaRPr>
            </a:p>
            <a:p>
              <a:pPr algn="ctr"/>
              <a:r>
                <a:rPr lang="ar-SA" sz="2800" b="1" dirty="0">
                  <a:cs typeface="+mj-cs"/>
                </a:rPr>
                <a:t>لا توجد شروط</a:t>
              </a:r>
              <a:endParaRPr lang="fr-DZ" sz="2800" b="1" dirty="0">
                <a:cs typeface="+mj-cs"/>
              </a:endParaRPr>
            </a:p>
          </p:txBody>
        </p:sp>
        <p:sp>
          <p:nvSpPr>
            <p:cNvPr id="6" name="Ellipse 5">
              <a:extLst>
                <a:ext uri="{FF2B5EF4-FFF2-40B4-BE49-F238E27FC236}">
                  <a16:creationId xmlns:a16="http://schemas.microsoft.com/office/drawing/2014/main" id="{B54ED5E3-F5F1-4F8D-8472-CB62F94CD84E}"/>
                </a:ext>
              </a:extLst>
            </p:cNvPr>
            <p:cNvSpPr/>
            <p:nvPr/>
          </p:nvSpPr>
          <p:spPr>
            <a:xfrm>
              <a:off x="2533859" y="4069582"/>
              <a:ext cx="3185327" cy="1547447"/>
            </a:xfrm>
            <a:prstGeom prst="ellipse">
              <a:avLst/>
            </a:prstGeom>
            <a:solidFill>
              <a:srgbClr val="FF0000"/>
            </a:solidFill>
            <a:ln>
              <a:solidFill>
                <a:srgbClr val="FF0000"/>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800" b="1" dirty="0">
                  <a:cs typeface="+mj-cs"/>
                </a:rPr>
                <a:t>المتغير التابع</a:t>
              </a:r>
              <a:endParaRPr lang="fr-FR" sz="2800" b="1" dirty="0">
                <a:cs typeface="+mj-cs"/>
              </a:endParaRPr>
            </a:p>
            <a:p>
              <a:pPr algn="ctr"/>
              <a:r>
                <a:rPr lang="fr-FR" sz="2800" b="1" dirty="0">
                  <a:cs typeface="+mj-cs"/>
                </a:rPr>
                <a:t>Y</a:t>
              </a:r>
              <a:endParaRPr lang="ar-SA" sz="2800" b="1" dirty="0">
                <a:cs typeface="+mj-cs"/>
              </a:endParaRPr>
            </a:p>
            <a:p>
              <a:pPr algn="ctr"/>
              <a:r>
                <a:rPr lang="ar-SA" sz="2800" b="1" dirty="0">
                  <a:cs typeface="+mj-cs"/>
                </a:rPr>
                <a:t>توجد شروط</a:t>
              </a:r>
              <a:endParaRPr lang="fr-DZ" sz="2800" b="1" dirty="0">
                <a:cs typeface="+mj-cs"/>
              </a:endParaRPr>
            </a:p>
          </p:txBody>
        </p:sp>
        <p:sp>
          <p:nvSpPr>
            <p:cNvPr id="7" name="Éclair 6">
              <a:extLst>
                <a:ext uri="{FF2B5EF4-FFF2-40B4-BE49-F238E27FC236}">
                  <a16:creationId xmlns:a16="http://schemas.microsoft.com/office/drawing/2014/main" id="{76A19895-37B2-454C-ABBB-B3AAA981C237}"/>
                </a:ext>
              </a:extLst>
            </p:cNvPr>
            <p:cNvSpPr/>
            <p:nvPr/>
          </p:nvSpPr>
          <p:spPr>
            <a:xfrm rot="8835415">
              <a:off x="5639715" y="4661845"/>
              <a:ext cx="1182200" cy="444209"/>
            </a:xfrm>
            <a:prstGeom prst="lightningBol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8" name="ZoneTexte 7">
              <a:extLst>
                <a:ext uri="{FF2B5EF4-FFF2-40B4-BE49-F238E27FC236}">
                  <a16:creationId xmlns:a16="http://schemas.microsoft.com/office/drawing/2014/main" id="{B5D48EF5-4D88-4E65-933C-C8300BE74795}"/>
                </a:ext>
              </a:extLst>
            </p:cNvPr>
            <p:cNvSpPr txBox="1"/>
            <p:nvPr/>
          </p:nvSpPr>
          <p:spPr>
            <a:xfrm>
              <a:off x="5824865" y="5102498"/>
              <a:ext cx="822291" cy="461665"/>
            </a:xfrm>
            <a:prstGeom prst="rect">
              <a:avLst/>
            </a:prstGeom>
            <a:noFill/>
          </p:spPr>
          <p:txBody>
            <a:bodyPr wrap="square" rtlCol="0">
              <a:spAutoFit/>
            </a:bodyPr>
            <a:lstStyle/>
            <a:p>
              <a:pPr algn="ctr"/>
              <a:r>
                <a:rPr lang="ar-SA" sz="2400" b="1" dirty="0"/>
                <a:t>تأثير</a:t>
              </a:r>
              <a:endParaRPr lang="fr-DZ" sz="2400" b="1" dirty="0"/>
            </a:p>
          </p:txBody>
        </p:sp>
      </p:grpSp>
    </p:spTree>
    <p:extLst>
      <p:ext uri="{BB962C8B-B14F-4D97-AF65-F5344CB8AC3E}">
        <p14:creationId xmlns:p14="http://schemas.microsoft.com/office/powerpoint/2010/main" val="2480283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EBF63D-BCF9-4C1E-85B2-0A8E3F6F81D6}"/>
              </a:ext>
            </a:extLst>
          </p:cNvPr>
          <p:cNvSpPr>
            <a:spLocks noGrp="1"/>
          </p:cNvSpPr>
          <p:nvPr>
            <p:ph type="title"/>
          </p:nvPr>
        </p:nvSpPr>
        <p:spPr>
          <a:xfrm>
            <a:off x="658165" y="268780"/>
            <a:ext cx="10515600" cy="1325563"/>
          </a:xfrm>
        </p:spPr>
        <p:txBody>
          <a:bodyPr/>
          <a:lstStyle/>
          <a:p>
            <a:pPr algn="ctr"/>
            <a:r>
              <a:rPr lang="ar-SA" b="1" dirty="0"/>
              <a:t>أنواع الإنحدار اللوجستي</a:t>
            </a:r>
            <a:endParaRPr lang="fr-DZ" b="1" dirty="0">
              <a:latin typeface="Times New Roman" panose="02020603050405020304" pitchFamily="18" charset="0"/>
              <a:cs typeface="Times New Roman" panose="02020603050405020304" pitchFamily="18" charset="0"/>
            </a:endParaRPr>
          </a:p>
        </p:txBody>
      </p:sp>
      <p:graphicFrame>
        <p:nvGraphicFramePr>
          <p:cNvPr id="9" name="Tableau 9">
            <a:extLst>
              <a:ext uri="{FF2B5EF4-FFF2-40B4-BE49-F238E27FC236}">
                <a16:creationId xmlns:a16="http://schemas.microsoft.com/office/drawing/2014/main" id="{4B78C373-BF54-479E-AB8D-F6E8E3F207BB}"/>
              </a:ext>
            </a:extLst>
          </p:cNvPr>
          <p:cNvGraphicFramePr>
            <a:graphicFrameLocks noGrp="1"/>
          </p:cNvGraphicFramePr>
          <p:nvPr>
            <p:ph idx="1"/>
          </p:nvPr>
        </p:nvGraphicFramePr>
        <p:xfrm>
          <a:off x="838199" y="1808703"/>
          <a:ext cx="10556630" cy="4084320"/>
        </p:xfrm>
        <a:graphic>
          <a:graphicData uri="http://schemas.openxmlformats.org/drawingml/2006/table">
            <a:tbl>
              <a:tblPr firstRow="1" bandRow="1">
                <a:tableStyleId>{5940675A-B579-460E-94D1-54222C63F5DA}</a:tableStyleId>
              </a:tblPr>
              <a:tblGrid>
                <a:gridCol w="2990223">
                  <a:extLst>
                    <a:ext uri="{9D8B030D-6E8A-4147-A177-3AD203B41FA5}">
                      <a16:colId xmlns:a16="http://schemas.microsoft.com/office/drawing/2014/main" val="3466231096"/>
                    </a:ext>
                  </a:extLst>
                </a:gridCol>
                <a:gridCol w="643094">
                  <a:extLst>
                    <a:ext uri="{9D8B030D-6E8A-4147-A177-3AD203B41FA5}">
                      <a16:colId xmlns:a16="http://schemas.microsoft.com/office/drawing/2014/main" val="1896273832"/>
                    </a:ext>
                  </a:extLst>
                </a:gridCol>
                <a:gridCol w="3235570">
                  <a:extLst>
                    <a:ext uri="{9D8B030D-6E8A-4147-A177-3AD203B41FA5}">
                      <a16:colId xmlns:a16="http://schemas.microsoft.com/office/drawing/2014/main" val="3643745038"/>
                    </a:ext>
                  </a:extLst>
                </a:gridCol>
                <a:gridCol w="823965">
                  <a:extLst>
                    <a:ext uri="{9D8B030D-6E8A-4147-A177-3AD203B41FA5}">
                      <a16:colId xmlns:a16="http://schemas.microsoft.com/office/drawing/2014/main" val="1138405071"/>
                    </a:ext>
                  </a:extLst>
                </a:gridCol>
                <a:gridCol w="2863778">
                  <a:extLst>
                    <a:ext uri="{9D8B030D-6E8A-4147-A177-3AD203B41FA5}">
                      <a16:colId xmlns:a16="http://schemas.microsoft.com/office/drawing/2014/main" val="856899664"/>
                    </a:ext>
                  </a:extLst>
                </a:gridCol>
              </a:tblGrid>
              <a:tr h="374262">
                <a:tc>
                  <a:txBody>
                    <a:bodyPr/>
                    <a:lstStyle/>
                    <a:p>
                      <a:pPr algn="ctr"/>
                      <a:r>
                        <a:rPr lang="ar-SA" sz="3200" b="1" dirty="0">
                          <a:cs typeface="+mj-cs"/>
                        </a:rPr>
                        <a:t>متغير تابع ترتيبي</a:t>
                      </a:r>
                      <a:endParaRPr lang="fr-FR" sz="3200" b="1" dirty="0">
                        <a:cs typeface="+mj-cs"/>
                      </a:endParaRPr>
                    </a:p>
                    <a:p>
                      <a:pPr algn="ctr"/>
                      <a:r>
                        <a:rPr lang="fr-FR" sz="3200" b="1" dirty="0">
                          <a:latin typeface="Times New Roman" panose="02020603050405020304" pitchFamily="18" charset="0"/>
                          <a:cs typeface="Times New Roman" panose="02020603050405020304" pitchFamily="18" charset="0"/>
                        </a:rPr>
                        <a:t>Ordinal</a:t>
                      </a:r>
                      <a:endParaRPr lang="fr-DZ" sz="3200" b="1" dirty="0">
                        <a:latin typeface="Times New Roman" panose="02020603050405020304" pitchFamily="18" charset="0"/>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7030A0"/>
                    </a:solidFill>
                  </a:tcPr>
                </a:tc>
                <a:tc>
                  <a:txBody>
                    <a:bodyPr/>
                    <a:lstStyle/>
                    <a:p>
                      <a:pPr algn="ctr"/>
                      <a:endParaRPr lang="fr-DZ" sz="32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ar-SA" sz="3200" b="1" dirty="0">
                          <a:cs typeface="+mj-cs"/>
                        </a:rPr>
                        <a:t>متغير تابع متعدد</a:t>
                      </a:r>
                      <a:endParaRPr lang="fr-FR" sz="3200" b="1" dirty="0">
                        <a:cs typeface="+mj-cs"/>
                      </a:endParaRPr>
                    </a:p>
                    <a:p>
                      <a:pPr algn="ctr"/>
                      <a:r>
                        <a:rPr lang="fr-FR" sz="3200" b="1" dirty="0">
                          <a:latin typeface="Times New Roman" panose="02020603050405020304" pitchFamily="18" charset="0"/>
                          <a:cs typeface="Times New Roman" panose="02020603050405020304" pitchFamily="18" charset="0"/>
                        </a:rPr>
                        <a:t>Multinomial</a:t>
                      </a:r>
                      <a:endParaRPr lang="fr-DZ" sz="3200" b="1" dirty="0">
                        <a:latin typeface="Times New Roman" panose="02020603050405020304" pitchFamily="18" charset="0"/>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7030A0"/>
                    </a:solidFill>
                  </a:tcPr>
                </a:tc>
                <a:tc>
                  <a:txBody>
                    <a:bodyPr/>
                    <a:lstStyle/>
                    <a:p>
                      <a:pPr algn="ctr"/>
                      <a:endParaRPr lang="fr-DZ" sz="32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ar-SA" sz="3200" b="1" dirty="0">
                          <a:cs typeface="+mj-cs"/>
                        </a:rPr>
                        <a:t>متغير تابع ثنائي</a:t>
                      </a:r>
                    </a:p>
                    <a:p>
                      <a:pPr algn="ctr"/>
                      <a:r>
                        <a:rPr lang="fr-FR" sz="3200" b="1" dirty="0" err="1">
                          <a:latin typeface="Times New Roman" panose="02020603050405020304" pitchFamily="18" charset="0"/>
                          <a:cs typeface="Times New Roman" panose="02020603050405020304" pitchFamily="18" charset="0"/>
                        </a:rPr>
                        <a:t>Binary</a:t>
                      </a:r>
                      <a:endParaRPr lang="fr-DZ" sz="3200" b="1" dirty="0">
                        <a:latin typeface="Times New Roman" panose="02020603050405020304" pitchFamily="18" charset="0"/>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605985257"/>
                  </a:ext>
                </a:extLst>
              </a:tr>
              <a:tr h="1476540">
                <a:tc>
                  <a:txBody>
                    <a:bodyPr/>
                    <a:lstStyle/>
                    <a:p>
                      <a:pPr algn="ctr"/>
                      <a:r>
                        <a:rPr lang="ar-SA" sz="3200" b="1" dirty="0">
                          <a:cs typeface="+mj-cs"/>
                        </a:rPr>
                        <a:t>موافق/ محايد/ غير موافق</a:t>
                      </a:r>
                    </a:p>
                    <a:p>
                      <a:pPr algn="ctr"/>
                      <a:r>
                        <a:rPr lang="ar-SA" sz="3200" b="1" dirty="0">
                          <a:cs typeface="+mj-cs"/>
                        </a:rPr>
                        <a:t>الرضا/ الرضا الشديد/ عدم الرضا/ عدم الرضا الشديد</a:t>
                      </a:r>
                      <a:endParaRPr lang="fr-DZ" sz="32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68D9"/>
                    </a:solidFill>
                  </a:tcPr>
                </a:tc>
                <a:tc>
                  <a:txBody>
                    <a:bodyPr/>
                    <a:lstStyle/>
                    <a:p>
                      <a:pPr algn="ctr"/>
                      <a:endParaRPr lang="fr-DZ" sz="32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ar-SA" sz="3200" b="1" dirty="0">
                          <a:cs typeface="+mj-cs"/>
                        </a:rPr>
                        <a:t>يأخذ المتغير أكثر من قيمتين (فئتين)، </a:t>
                      </a:r>
                      <a:r>
                        <a:rPr lang="ar-SA" sz="3200" b="1" dirty="0">
                          <a:highlight>
                            <a:srgbClr val="FFFF00"/>
                          </a:highlight>
                          <a:cs typeface="+mj-cs"/>
                        </a:rPr>
                        <a:t>ليس بغرض الترتيب</a:t>
                      </a:r>
                    </a:p>
                    <a:p>
                      <a:pPr algn="ctr"/>
                      <a:r>
                        <a:rPr lang="ar-SA" sz="3200" b="1" dirty="0">
                          <a:cs typeface="+mj-cs"/>
                        </a:rPr>
                        <a:t>مثلا: عملاء محتملون عملاء جدد عملاء دائمون</a:t>
                      </a:r>
                      <a:endParaRPr lang="fr-DZ" sz="32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68D9"/>
                    </a:solidFill>
                  </a:tcPr>
                </a:tc>
                <a:tc>
                  <a:txBody>
                    <a:bodyPr/>
                    <a:lstStyle/>
                    <a:p>
                      <a:pPr algn="ctr"/>
                      <a:endParaRPr lang="fr-DZ" sz="32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ar-SA" sz="3200" b="1" dirty="0">
                          <a:cs typeface="+mj-cs"/>
                        </a:rPr>
                        <a:t>فشل/ نجاح</a:t>
                      </a:r>
                    </a:p>
                    <a:p>
                      <a:pPr algn="ctr"/>
                      <a:r>
                        <a:rPr lang="ar-SA" sz="3200" b="1" dirty="0">
                          <a:cs typeface="+mj-cs"/>
                        </a:rPr>
                        <a:t>القبول/ الرفض</a:t>
                      </a:r>
                    </a:p>
                    <a:p>
                      <a:pPr algn="ctr"/>
                      <a:r>
                        <a:rPr lang="ar-SA" sz="3200" b="1" dirty="0">
                          <a:cs typeface="+mj-cs"/>
                        </a:rPr>
                        <a:t>يشتري/ لا يشتري</a:t>
                      </a:r>
                    </a:p>
                    <a:p>
                      <a:pPr algn="ctr"/>
                      <a:r>
                        <a:rPr lang="ar-SA" sz="3200" b="1" dirty="0">
                          <a:cs typeface="+mj-cs"/>
                        </a:rPr>
                        <a:t>يعجب/ لا يعجب</a:t>
                      </a:r>
                      <a:endParaRPr lang="fr-FR" sz="3200" b="1" dirty="0">
                        <a:cs typeface="+mj-cs"/>
                      </a:endParaRPr>
                    </a:p>
                    <a:p>
                      <a:pPr algn="ctr"/>
                      <a:r>
                        <a:rPr lang="ar-SA" sz="3200" b="1" dirty="0">
                          <a:cs typeface="+mj-cs"/>
                        </a:rPr>
                        <a:t>رضا/ عدم الرضا</a:t>
                      </a:r>
                      <a:endParaRPr lang="fr-DZ" sz="32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68D9"/>
                    </a:solidFill>
                  </a:tcPr>
                </a:tc>
                <a:extLst>
                  <a:ext uri="{0D108BD9-81ED-4DB2-BD59-A6C34878D82A}">
                    <a16:rowId xmlns:a16="http://schemas.microsoft.com/office/drawing/2014/main" val="2279905373"/>
                  </a:ext>
                </a:extLst>
              </a:tr>
            </a:tbl>
          </a:graphicData>
        </a:graphic>
      </p:graphicFrame>
      <p:graphicFrame>
        <p:nvGraphicFramePr>
          <p:cNvPr id="10" name="Tableau 9">
            <a:extLst>
              <a:ext uri="{FF2B5EF4-FFF2-40B4-BE49-F238E27FC236}">
                <a16:creationId xmlns:a16="http://schemas.microsoft.com/office/drawing/2014/main" id="{9F68B36B-E9C2-4109-B5BE-ADCEA78D5C9A}"/>
              </a:ext>
            </a:extLst>
          </p:cNvPr>
          <p:cNvGraphicFramePr>
            <a:graphicFrameLocks noGrp="1"/>
          </p:cNvGraphicFramePr>
          <p:nvPr/>
        </p:nvGraphicFramePr>
        <p:xfrm>
          <a:off x="7938198" y="1828800"/>
          <a:ext cx="208280" cy="365760"/>
        </p:xfrm>
        <a:graphic>
          <a:graphicData uri="http://schemas.openxmlformats.org/drawingml/2006/table">
            <a:tbl>
              <a:tblPr/>
              <a:tblGrid>
                <a:gridCol w="208280">
                  <a:extLst>
                    <a:ext uri="{9D8B030D-6E8A-4147-A177-3AD203B41FA5}">
                      <a16:colId xmlns:a16="http://schemas.microsoft.com/office/drawing/2014/main" val="392252310"/>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2037534074"/>
                  </a:ext>
                </a:extLst>
              </a:tr>
            </a:tbl>
          </a:graphicData>
        </a:graphic>
      </p:graphicFrame>
      <p:graphicFrame>
        <p:nvGraphicFramePr>
          <p:cNvPr id="11" name="Tableau 10">
            <a:extLst>
              <a:ext uri="{FF2B5EF4-FFF2-40B4-BE49-F238E27FC236}">
                <a16:creationId xmlns:a16="http://schemas.microsoft.com/office/drawing/2014/main" id="{2D59FA6B-C9B9-4CC3-947F-ADA15909716F}"/>
              </a:ext>
            </a:extLst>
          </p:cNvPr>
          <p:cNvGraphicFramePr>
            <a:graphicFrameLocks noGrp="1"/>
          </p:cNvGraphicFramePr>
          <p:nvPr/>
        </p:nvGraphicFramePr>
        <p:xfrm>
          <a:off x="8269793" y="1828800"/>
          <a:ext cx="208280" cy="365760"/>
        </p:xfrm>
        <a:graphic>
          <a:graphicData uri="http://schemas.openxmlformats.org/drawingml/2006/table">
            <a:tbl>
              <a:tblPr/>
              <a:tblGrid>
                <a:gridCol w="208280">
                  <a:extLst>
                    <a:ext uri="{9D8B030D-6E8A-4147-A177-3AD203B41FA5}">
                      <a16:colId xmlns:a16="http://schemas.microsoft.com/office/drawing/2014/main" val="2953452868"/>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2623862231"/>
                  </a:ext>
                </a:extLst>
              </a:tr>
            </a:tbl>
          </a:graphicData>
        </a:graphic>
      </p:graphicFrame>
      <p:graphicFrame>
        <p:nvGraphicFramePr>
          <p:cNvPr id="12" name="Tableau 11">
            <a:extLst>
              <a:ext uri="{FF2B5EF4-FFF2-40B4-BE49-F238E27FC236}">
                <a16:creationId xmlns:a16="http://schemas.microsoft.com/office/drawing/2014/main" id="{6F3B660B-5F90-4B2F-BDD8-2BF7D5AFCADB}"/>
              </a:ext>
            </a:extLst>
          </p:cNvPr>
          <p:cNvGraphicFramePr>
            <a:graphicFrameLocks noGrp="1"/>
          </p:cNvGraphicFramePr>
          <p:nvPr/>
        </p:nvGraphicFramePr>
        <p:xfrm>
          <a:off x="8038681" y="2883877"/>
          <a:ext cx="208280" cy="365760"/>
        </p:xfrm>
        <a:graphic>
          <a:graphicData uri="http://schemas.openxmlformats.org/drawingml/2006/table">
            <a:tbl>
              <a:tblPr/>
              <a:tblGrid>
                <a:gridCol w="208280">
                  <a:extLst>
                    <a:ext uri="{9D8B030D-6E8A-4147-A177-3AD203B41FA5}">
                      <a16:colId xmlns:a16="http://schemas.microsoft.com/office/drawing/2014/main" val="1417877139"/>
                    </a:ext>
                  </a:extLst>
                </a:gridCol>
              </a:tblGrid>
              <a:tr h="0">
                <a:tc>
                  <a:txBody>
                    <a:bodyPr/>
                    <a:lstStyle/>
                    <a:p>
                      <a:endParaRPr lang="fr-DZ"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736963723"/>
                  </a:ext>
                </a:extLst>
              </a:tr>
            </a:tbl>
          </a:graphicData>
        </a:graphic>
      </p:graphicFrame>
    </p:spTree>
    <p:extLst>
      <p:ext uri="{BB962C8B-B14F-4D97-AF65-F5344CB8AC3E}">
        <p14:creationId xmlns:p14="http://schemas.microsoft.com/office/powerpoint/2010/main" val="2261272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9F841E0-D332-4608-8F7B-572665A2976D}"/>
              </a:ext>
            </a:extLst>
          </p:cNvPr>
          <p:cNvSpPr>
            <a:spLocks noGrp="1"/>
          </p:cNvSpPr>
          <p:nvPr>
            <p:ph idx="1"/>
          </p:nvPr>
        </p:nvSpPr>
        <p:spPr>
          <a:xfrm>
            <a:off x="0" y="0"/>
            <a:ext cx="12192000" cy="6857999"/>
          </a:xfrm>
        </p:spPr>
        <p:txBody>
          <a:bodyPr>
            <a:normAutofit lnSpcReduction="10000"/>
          </a:bodyPr>
          <a:lstStyle/>
          <a:p>
            <a:pPr algn="just" rtl="1">
              <a:lnSpc>
                <a:spcPct val="120000"/>
              </a:lnSpc>
            </a:pPr>
            <a:r>
              <a:rPr lang="ar-SA" sz="2400" b="1" i="0" dirty="0">
                <a:solidFill>
                  <a:srgbClr val="333333"/>
                </a:solidFill>
                <a:effectLst/>
                <a:highlight>
                  <a:srgbClr val="FFFF00"/>
                </a:highlight>
                <a:latin typeface="AmazonEmberArabic"/>
                <a:cs typeface="+mj-cs"/>
              </a:rPr>
              <a:t>الإنحدار اللوجستي الثنائي: </a:t>
            </a:r>
            <a:r>
              <a:rPr lang="ar-SA" sz="2400" b="0" i="0" dirty="0">
                <a:solidFill>
                  <a:srgbClr val="333333"/>
                </a:solidFill>
                <a:effectLst/>
                <a:latin typeface="AmazonEmberArabic"/>
                <a:cs typeface="+mj-cs"/>
              </a:rPr>
              <a:t>يعمل الانحدار اللوجستي الثنائي بشكل جيد لمشاكل التصنيف الثنائي التي لها نتيجتان محتملتان فقط، يمكن أن يحتوي المتغير التابع على قيمتين فقط، مثل نعم ولا أو 0 و 1.</a:t>
            </a:r>
          </a:p>
          <a:p>
            <a:pPr marL="0" indent="0" algn="just" rtl="1">
              <a:lnSpc>
                <a:spcPct val="120000"/>
              </a:lnSpc>
              <a:buNone/>
            </a:pPr>
            <a:r>
              <a:rPr lang="ar-SA" sz="2400" b="0" i="0" dirty="0">
                <a:solidFill>
                  <a:srgbClr val="333333"/>
                </a:solidFill>
                <a:effectLst/>
                <a:latin typeface="AmazonEmberArabic"/>
                <a:cs typeface="+mj-cs"/>
              </a:rPr>
              <a:t>على الرغم من أن الدالة اللوجستية تحسب نطاقًا من القيم بين 0 و 1، فإن نموذج الانحدار الثنائي يقرب الإجابة إلى أقرب القيم. بشكل عام، يتم تقريب الإجابات أدناه 0.5 إلى 0، ويتم تقريب الإجابات فوق 0.5 إلى 1، بحيث تقوم الدالة اللوجستية بإرجاع نتيجة ثنائية.</a:t>
            </a:r>
          </a:p>
          <a:p>
            <a:pPr algn="just" rtl="1">
              <a:lnSpc>
                <a:spcPct val="120000"/>
              </a:lnSpc>
            </a:pPr>
            <a:r>
              <a:rPr lang="ar-SA" sz="2400" b="1" i="0" dirty="0">
                <a:solidFill>
                  <a:srgbClr val="333333"/>
                </a:solidFill>
                <a:effectLst/>
                <a:highlight>
                  <a:srgbClr val="FFFF00"/>
                </a:highlight>
                <a:latin typeface="AmazonEmberArabicBold"/>
                <a:cs typeface="+mj-cs"/>
              </a:rPr>
              <a:t>الانحدار اللوجستي المتعدد: </a:t>
            </a:r>
            <a:r>
              <a:rPr lang="ar-SA" sz="2400" b="0" i="0" dirty="0">
                <a:solidFill>
                  <a:srgbClr val="333333"/>
                </a:solidFill>
                <a:effectLst/>
                <a:latin typeface="AmazonEmberArabic"/>
                <a:cs typeface="+mj-cs"/>
              </a:rPr>
              <a:t>يمكن للانحدار متعدد الحدود تحليل المشكلات التي لها العديد من النتائج المحتملة طالما أن عدد النتائج محدود. على سبيل المثال، يمكنها التنبؤ بما إذا كانت أسعار المنازل سترتفع بنسبة 25٪ أو 50٪ أو 75٪ أو 100٪ بناءً على بيانات السكان، لكنها لا تستطيع التنبؤ بالقيمة الدقيقة للمنزل.</a:t>
            </a:r>
          </a:p>
          <a:p>
            <a:pPr marL="0" indent="0" algn="just" rtl="1">
              <a:lnSpc>
                <a:spcPct val="120000"/>
              </a:lnSpc>
              <a:buNone/>
            </a:pPr>
            <a:r>
              <a:rPr lang="ar-SA" sz="2400" b="0" i="0" dirty="0">
                <a:solidFill>
                  <a:srgbClr val="333333"/>
                </a:solidFill>
                <a:effectLst/>
                <a:latin typeface="AmazonEmberArabic"/>
                <a:cs typeface="+mj-cs"/>
              </a:rPr>
              <a:t>يعمل الانحدار اللوجستي متعدد الحدود عن طريق تعيين قيم النتائج إلى قيم مختلفة بين 0 و 1. نظرًا لأن الوظيفة اللوجستية يمكنها إرجاع نطاق من البيانات المستمرة، مثل 0.1 و 0.11 و 0.12 وما إلى ذلك، فإن الانحدار متعدد الحدود يقوم أيضًا بتجميع الإخراج إلى أقرب القيم الممكنة.</a:t>
            </a:r>
          </a:p>
          <a:p>
            <a:pPr algn="just" rtl="1">
              <a:lnSpc>
                <a:spcPct val="120000"/>
              </a:lnSpc>
            </a:pPr>
            <a:r>
              <a:rPr lang="ar-SA" sz="2400" b="1" i="0" dirty="0">
                <a:solidFill>
                  <a:srgbClr val="333333"/>
                </a:solidFill>
                <a:effectLst/>
                <a:highlight>
                  <a:srgbClr val="FFFF00"/>
                </a:highlight>
                <a:latin typeface="AmazonEmberArabicBold"/>
                <a:cs typeface="+mj-cs"/>
              </a:rPr>
              <a:t>الانحدار اللوجستي الترتيبي:</a:t>
            </a:r>
            <a:r>
              <a:rPr lang="ar-SA" sz="2400" b="1" dirty="0">
                <a:solidFill>
                  <a:srgbClr val="333333"/>
                </a:solidFill>
                <a:highlight>
                  <a:srgbClr val="FFFF00"/>
                </a:highlight>
                <a:latin typeface="AmazonEmberArabic"/>
                <a:cs typeface="+mj-cs"/>
              </a:rPr>
              <a:t> </a:t>
            </a:r>
            <a:r>
              <a:rPr lang="ar-SA" sz="2400" b="0" i="0" dirty="0">
                <a:solidFill>
                  <a:srgbClr val="333333"/>
                </a:solidFill>
                <a:effectLst/>
                <a:latin typeface="AmazonEmberArabic"/>
                <a:cs typeface="+mj-cs"/>
              </a:rPr>
              <a:t>الانحدار اللوجستي الترتيبي أو نموذج </a:t>
            </a:r>
            <a:r>
              <a:rPr lang="fr-FR" sz="2400" b="0" i="0" dirty="0">
                <a:solidFill>
                  <a:srgbClr val="333333"/>
                </a:solidFill>
                <a:effectLst/>
                <a:latin typeface="AmazonEmberArabic"/>
                <a:cs typeface="+mj-cs"/>
              </a:rPr>
              <a:t>logit </a:t>
            </a:r>
            <a:r>
              <a:rPr lang="ar-SA" sz="2400" b="0" i="0" dirty="0">
                <a:solidFill>
                  <a:srgbClr val="333333"/>
                </a:solidFill>
                <a:effectLst/>
                <a:latin typeface="AmazonEmberArabic"/>
                <a:cs typeface="+mj-cs"/>
              </a:rPr>
              <a:t> المرتب، هو نوع خاص من الانحدار متعدد الحدود للمشاكل التي تمثل فيها الأرقام الرتب بدلاً من القيم الفعلية. على سبيل المثال، يمكنك استخدام الانحدار الترتيبي للتنبؤ بالإجابة على سؤال استطلاع يطلب من العملاء تصنيف خدمتك على أنها سيئة أو عادلة أو جيدة أو ممتازة بناءً على قيمة عددية، مثل عدد العناصر التي يشترونها منك على مدار العام.</a:t>
            </a:r>
          </a:p>
        </p:txBody>
      </p:sp>
    </p:spTree>
    <p:extLst>
      <p:ext uri="{BB962C8B-B14F-4D97-AF65-F5344CB8AC3E}">
        <p14:creationId xmlns:p14="http://schemas.microsoft.com/office/powerpoint/2010/main" val="85610594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1483</TotalTime>
  <Words>498</Words>
  <Application>Microsoft Office PowerPoint</Application>
  <PresentationFormat>Grand écran</PresentationFormat>
  <Paragraphs>49</Paragraphs>
  <Slides>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5</vt:i4>
      </vt:variant>
    </vt:vector>
  </HeadingPairs>
  <TitlesOfParts>
    <vt:vector size="12" baseType="lpstr">
      <vt:lpstr>AmazonEmberArabic</vt:lpstr>
      <vt:lpstr>AmazonEmberArabicBold</vt:lpstr>
      <vt:lpstr>Arial</vt:lpstr>
      <vt:lpstr>Calibri</vt:lpstr>
      <vt:lpstr>Calibri Light</vt:lpstr>
      <vt:lpstr>Times New Roman</vt:lpstr>
      <vt:lpstr>Thème Office</vt:lpstr>
      <vt:lpstr>المحاضرة الأولى Cours 1</vt:lpstr>
      <vt:lpstr>الإنحدار</vt:lpstr>
      <vt:lpstr>الإنحدار اللوجستي</vt:lpstr>
      <vt:lpstr>أنواع الإنحدار اللوجستي</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Cours 1</dc:title>
  <dc:creator>mehdi mendjel</dc:creator>
  <cp:lastModifiedBy>mehdi mendjel</cp:lastModifiedBy>
  <cp:revision>90</cp:revision>
  <dcterms:created xsi:type="dcterms:W3CDTF">2024-01-26T19:10:59Z</dcterms:created>
  <dcterms:modified xsi:type="dcterms:W3CDTF">2025-02-10T15:56:58Z</dcterms:modified>
</cp:coreProperties>
</file>