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60" r:id="rId4"/>
    <p:sldId id="261" r:id="rId5"/>
    <p:sldId id="275" r:id="rId6"/>
    <p:sldId id="277" r:id="rId7"/>
    <p:sldId id="278" r:id="rId8"/>
    <p:sldId id="279" r:id="rId9"/>
    <p:sldId id="280" r:id="rId10"/>
    <p:sldId id="281" r:id="rId11"/>
    <p:sldId id="282" r:id="rId12"/>
  </p:sldIdLst>
  <p:sldSz cx="12192000" cy="6858000"/>
  <p:notesSz cx="6858000" cy="9144000"/>
  <p:defaultText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68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69" autoAdjust="0"/>
    <p:restoredTop sz="94660"/>
  </p:normalViewPr>
  <p:slideViewPr>
    <p:cSldViewPr snapToGrid="0">
      <p:cViewPr varScale="1">
        <p:scale>
          <a:sx n="76" d="100"/>
          <a:sy n="76" d="100"/>
        </p:scale>
        <p:origin x="65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F86AED-991D-4E1D-ACB4-B33930172F4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DZ"/>
          </a:p>
        </p:txBody>
      </p:sp>
      <p:sp>
        <p:nvSpPr>
          <p:cNvPr id="3" name="Sous-titre 2">
            <a:extLst>
              <a:ext uri="{FF2B5EF4-FFF2-40B4-BE49-F238E27FC236}">
                <a16:creationId xmlns:a16="http://schemas.microsoft.com/office/drawing/2014/main" id="{F7B19097-7738-4BBA-9FFF-7E46014E33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DZ"/>
          </a:p>
        </p:txBody>
      </p:sp>
      <p:sp>
        <p:nvSpPr>
          <p:cNvPr id="4" name="Espace réservé de la date 3">
            <a:extLst>
              <a:ext uri="{FF2B5EF4-FFF2-40B4-BE49-F238E27FC236}">
                <a16:creationId xmlns:a16="http://schemas.microsoft.com/office/drawing/2014/main" id="{769A174A-CD28-4AED-A3D0-F881FCA26C0D}"/>
              </a:ext>
            </a:extLst>
          </p:cNvPr>
          <p:cNvSpPr>
            <a:spLocks noGrp="1"/>
          </p:cNvSpPr>
          <p:nvPr>
            <p:ph type="dt" sz="half" idx="10"/>
          </p:nvPr>
        </p:nvSpPr>
        <p:spPr/>
        <p:txBody>
          <a:bodyPr/>
          <a:lstStyle/>
          <a:p>
            <a:fld id="{EC7EA918-8C32-429A-8F26-A53F03AE8CEE}" type="datetimeFigureOut">
              <a:rPr lang="fr-DZ" smtClean="0"/>
              <a:t>16/02/2025</a:t>
            </a:fld>
            <a:endParaRPr lang="fr-DZ"/>
          </a:p>
        </p:txBody>
      </p:sp>
      <p:sp>
        <p:nvSpPr>
          <p:cNvPr id="5" name="Espace réservé du pied de page 4">
            <a:extLst>
              <a:ext uri="{FF2B5EF4-FFF2-40B4-BE49-F238E27FC236}">
                <a16:creationId xmlns:a16="http://schemas.microsoft.com/office/drawing/2014/main" id="{1D1A72DC-6065-4D8A-9F85-9E6A8902A61D}"/>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A318BF19-99CA-44AC-9C62-904F34E8AA36}"/>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3712343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242304-BF47-4C8D-BB79-65C492388E92}"/>
              </a:ext>
            </a:extLst>
          </p:cNvPr>
          <p:cNvSpPr>
            <a:spLocks noGrp="1"/>
          </p:cNvSpPr>
          <p:nvPr>
            <p:ph type="title"/>
          </p:nvPr>
        </p:nvSpPr>
        <p:spPr/>
        <p:txBody>
          <a:bodyPr/>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A9640F7B-3E09-40F1-B0BE-D10C1F574B0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8B5A9CE4-22DF-4F05-8EF6-327CCABE3A21}"/>
              </a:ext>
            </a:extLst>
          </p:cNvPr>
          <p:cNvSpPr>
            <a:spLocks noGrp="1"/>
          </p:cNvSpPr>
          <p:nvPr>
            <p:ph type="dt" sz="half" idx="10"/>
          </p:nvPr>
        </p:nvSpPr>
        <p:spPr/>
        <p:txBody>
          <a:bodyPr/>
          <a:lstStyle/>
          <a:p>
            <a:fld id="{EC7EA918-8C32-429A-8F26-A53F03AE8CEE}" type="datetimeFigureOut">
              <a:rPr lang="fr-DZ" smtClean="0"/>
              <a:t>16/02/2025</a:t>
            </a:fld>
            <a:endParaRPr lang="fr-DZ"/>
          </a:p>
        </p:txBody>
      </p:sp>
      <p:sp>
        <p:nvSpPr>
          <p:cNvPr id="5" name="Espace réservé du pied de page 4">
            <a:extLst>
              <a:ext uri="{FF2B5EF4-FFF2-40B4-BE49-F238E27FC236}">
                <a16:creationId xmlns:a16="http://schemas.microsoft.com/office/drawing/2014/main" id="{02C75DCC-84D7-43EA-931B-09B2CD098C81}"/>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2B1EA5E4-C122-488C-95DB-B0322D040809}"/>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81568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6549D17-20B1-4518-945D-3C2EC8ECEE39}"/>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DZ"/>
          </a:p>
        </p:txBody>
      </p:sp>
      <p:sp>
        <p:nvSpPr>
          <p:cNvPr id="3" name="Espace réservé du texte vertical 2">
            <a:extLst>
              <a:ext uri="{FF2B5EF4-FFF2-40B4-BE49-F238E27FC236}">
                <a16:creationId xmlns:a16="http://schemas.microsoft.com/office/drawing/2014/main" id="{CD1870E9-C8D1-4AD6-97A1-C9C68248901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62865700-2975-403F-99A6-9C19DB7D476C}"/>
              </a:ext>
            </a:extLst>
          </p:cNvPr>
          <p:cNvSpPr>
            <a:spLocks noGrp="1"/>
          </p:cNvSpPr>
          <p:nvPr>
            <p:ph type="dt" sz="half" idx="10"/>
          </p:nvPr>
        </p:nvSpPr>
        <p:spPr/>
        <p:txBody>
          <a:bodyPr/>
          <a:lstStyle/>
          <a:p>
            <a:fld id="{EC7EA918-8C32-429A-8F26-A53F03AE8CEE}" type="datetimeFigureOut">
              <a:rPr lang="fr-DZ" smtClean="0"/>
              <a:t>16/02/2025</a:t>
            </a:fld>
            <a:endParaRPr lang="fr-DZ"/>
          </a:p>
        </p:txBody>
      </p:sp>
      <p:sp>
        <p:nvSpPr>
          <p:cNvPr id="5" name="Espace réservé du pied de page 4">
            <a:extLst>
              <a:ext uri="{FF2B5EF4-FFF2-40B4-BE49-F238E27FC236}">
                <a16:creationId xmlns:a16="http://schemas.microsoft.com/office/drawing/2014/main" id="{EBE68DDF-B685-4A15-9FA5-F2C242E18FA5}"/>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FF13A080-9D67-4C33-A5B5-309D882309C2}"/>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851978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DB0371-5FA2-496D-9533-024B69533BD0}"/>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86F2B4BC-0C8F-4D34-BD6A-72E95F75947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9791E9C7-A027-432C-BDAA-FCFCED9EF680}"/>
              </a:ext>
            </a:extLst>
          </p:cNvPr>
          <p:cNvSpPr>
            <a:spLocks noGrp="1"/>
          </p:cNvSpPr>
          <p:nvPr>
            <p:ph type="dt" sz="half" idx="10"/>
          </p:nvPr>
        </p:nvSpPr>
        <p:spPr/>
        <p:txBody>
          <a:bodyPr/>
          <a:lstStyle/>
          <a:p>
            <a:fld id="{EC7EA918-8C32-429A-8F26-A53F03AE8CEE}" type="datetimeFigureOut">
              <a:rPr lang="fr-DZ" smtClean="0"/>
              <a:t>16/02/2025</a:t>
            </a:fld>
            <a:endParaRPr lang="fr-DZ"/>
          </a:p>
        </p:txBody>
      </p:sp>
      <p:sp>
        <p:nvSpPr>
          <p:cNvPr id="5" name="Espace réservé du pied de page 4">
            <a:extLst>
              <a:ext uri="{FF2B5EF4-FFF2-40B4-BE49-F238E27FC236}">
                <a16:creationId xmlns:a16="http://schemas.microsoft.com/office/drawing/2014/main" id="{3D98B4F1-F0BF-4412-8C6F-17E505D76DDC}"/>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313DE813-55B7-4EF1-B26F-D88AB01E7A0B}"/>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3864009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E5F7C2-4B67-473F-8032-19682B00AC5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DZ"/>
          </a:p>
        </p:txBody>
      </p:sp>
      <p:sp>
        <p:nvSpPr>
          <p:cNvPr id="3" name="Espace réservé du texte 2">
            <a:extLst>
              <a:ext uri="{FF2B5EF4-FFF2-40B4-BE49-F238E27FC236}">
                <a16:creationId xmlns:a16="http://schemas.microsoft.com/office/drawing/2014/main" id="{4CE60A5D-007E-465D-BEA7-2675D835DA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7D1DFF2-CA70-4E4D-9048-D7F5508F748E}"/>
              </a:ext>
            </a:extLst>
          </p:cNvPr>
          <p:cNvSpPr>
            <a:spLocks noGrp="1"/>
          </p:cNvSpPr>
          <p:nvPr>
            <p:ph type="dt" sz="half" idx="10"/>
          </p:nvPr>
        </p:nvSpPr>
        <p:spPr/>
        <p:txBody>
          <a:bodyPr/>
          <a:lstStyle/>
          <a:p>
            <a:fld id="{EC7EA918-8C32-429A-8F26-A53F03AE8CEE}" type="datetimeFigureOut">
              <a:rPr lang="fr-DZ" smtClean="0"/>
              <a:t>16/02/2025</a:t>
            </a:fld>
            <a:endParaRPr lang="fr-DZ"/>
          </a:p>
        </p:txBody>
      </p:sp>
      <p:sp>
        <p:nvSpPr>
          <p:cNvPr id="5" name="Espace réservé du pied de page 4">
            <a:extLst>
              <a:ext uri="{FF2B5EF4-FFF2-40B4-BE49-F238E27FC236}">
                <a16:creationId xmlns:a16="http://schemas.microsoft.com/office/drawing/2014/main" id="{2F496AA1-CAA6-4607-AC72-8FF532997CBD}"/>
              </a:ext>
            </a:extLst>
          </p:cNvPr>
          <p:cNvSpPr>
            <a:spLocks noGrp="1"/>
          </p:cNvSpPr>
          <p:nvPr>
            <p:ph type="ftr" sz="quarter" idx="11"/>
          </p:nvPr>
        </p:nvSpPr>
        <p:spPr/>
        <p:txBody>
          <a:bodyPr/>
          <a:lstStyle/>
          <a:p>
            <a:endParaRPr lang="fr-DZ"/>
          </a:p>
        </p:txBody>
      </p:sp>
      <p:sp>
        <p:nvSpPr>
          <p:cNvPr id="6" name="Espace réservé du numéro de diapositive 5">
            <a:extLst>
              <a:ext uri="{FF2B5EF4-FFF2-40B4-BE49-F238E27FC236}">
                <a16:creationId xmlns:a16="http://schemas.microsoft.com/office/drawing/2014/main" id="{CD24D7AC-2874-4425-B19A-AE333507F9FF}"/>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3561112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F2D1E6-515A-4354-9DFF-AFB5F5A60A1D}"/>
              </a:ext>
            </a:extLst>
          </p:cNvPr>
          <p:cNvSpPr>
            <a:spLocks noGrp="1"/>
          </p:cNvSpPr>
          <p:nvPr>
            <p:ph type="title"/>
          </p:nvPr>
        </p:nvSpPr>
        <p:spPr/>
        <p:txBody>
          <a:bodyPr/>
          <a:lstStyle/>
          <a:p>
            <a:r>
              <a:rPr lang="fr-FR"/>
              <a:t>Modifiez le style du titre</a:t>
            </a:r>
            <a:endParaRPr lang="fr-DZ"/>
          </a:p>
        </p:txBody>
      </p:sp>
      <p:sp>
        <p:nvSpPr>
          <p:cNvPr id="3" name="Espace réservé du contenu 2">
            <a:extLst>
              <a:ext uri="{FF2B5EF4-FFF2-40B4-BE49-F238E27FC236}">
                <a16:creationId xmlns:a16="http://schemas.microsoft.com/office/drawing/2014/main" id="{E94B1F35-302A-45DA-BFB1-06D98F0D7BC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contenu 3">
            <a:extLst>
              <a:ext uri="{FF2B5EF4-FFF2-40B4-BE49-F238E27FC236}">
                <a16:creationId xmlns:a16="http://schemas.microsoft.com/office/drawing/2014/main" id="{36672F08-62AA-4885-B3F1-759969ED279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e la date 4">
            <a:extLst>
              <a:ext uri="{FF2B5EF4-FFF2-40B4-BE49-F238E27FC236}">
                <a16:creationId xmlns:a16="http://schemas.microsoft.com/office/drawing/2014/main" id="{257F8DB6-41EE-42C3-9FEA-09526E85ABBC}"/>
              </a:ext>
            </a:extLst>
          </p:cNvPr>
          <p:cNvSpPr>
            <a:spLocks noGrp="1"/>
          </p:cNvSpPr>
          <p:nvPr>
            <p:ph type="dt" sz="half" idx="10"/>
          </p:nvPr>
        </p:nvSpPr>
        <p:spPr/>
        <p:txBody>
          <a:bodyPr/>
          <a:lstStyle/>
          <a:p>
            <a:fld id="{EC7EA918-8C32-429A-8F26-A53F03AE8CEE}" type="datetimeFigureOut">
              <a:rPr lang="fr-DZ" smtClean="0"/>
              <a:t>16/02/2025</a:t>
            </a:fld>
            <a:endParaRPr lang="fr-DZ"/>
          </a:p>
        </p:txBody>
      </p:sp>
      <p:sp>
        <p:nvSpPr>
          <p:cNvPr id="6" name="Espace réservé du pied de page 5">
            <a:extLst>
              <a:ext uri="{FF2B5EF4-FFF2-40B4-BE49-F238E27FC236}">
                <a16:creationId xmlns:a16="http://schemas.microsoft.com/office/drawing/2014/main" id="{99CDF180-D952-4D24-8713-EE5B022E4668}"/>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DEB69DA4-8B90-42FC-ABB0-F8AF533442D1}"/>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3967101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8A6F79-18FE-41A2-94B1-DBAB6AD540F7}"/>
              </a:ext>
            </a:extLst>
          </p:cNvPr>
          <p:cNvSpPr>
            <a:spLocks noGrp="1"/>
          </p:cNvSpPr>
          <p:nvPr>
            <p:ph type="title"/>
          </p:nvPr>
        </p:nvSpPr>
        <p:spPr>
          <a:xfrm>
            <a:off x="839788" y="365125"/>
            <a:ext cx="10515600" cy="1325563"/>
          </a:xfrm>
        </p:spPr>
        <p:txBody>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844880A4-CB58-4B99-B08F-1E2B9332E9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9301BE2-A51D-418D-8D0D-7F78DD429D0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5" name="Espace réservé du texte 4">
            <a:extLst>
              <a:ext uri="{FF2B5EF4-FFF2-40B4-BE49-F238E27FC236}">
                <a16:creationId xmlns:a16="http://schemas.microsoft.com/office/drawing/2014/main" id="{D0171C14-55B7-4E80-987D-A20C267E88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4BF7484-67AC-4EF1-8D17-D5ECD58CEB4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7" name="Espace réservé de la date 6">
            <a:extLst>
              <a:ext uri="{FF2B5EF4-FFF2-40B4-BE49-F238E27FC236}">
                <a16:creationId xmlns:a16="http://schemas.microsoft.com/office/drawing/2014/main" id="{51C9BE97-FB6A-4126-9FA9-57C3E3D54AA6}"/>
              </a:ext>
            </a:extLst>
          </p:cNvPr>
          <p:cNvSpPr>
            <a:spLocks noGrp="1"/>
          </p:cNvSpPr>
          <p:nvPr>
            <p:ph type="dt" sz="half" idx="10"/>
          </p:nvPr>
        </p:nvSpPr>
        <p:spPr/>
        <p:txBody>
          <a:bodyPr/>
          <a:lstStyle/>
          <a:p>
            <a:fld id="{EC7EA918-8C32-429A-8F26-A53F03AE8CEE}" type="datetimeFigureOut">
              <a:rPr lang="fr-DZ" smtClean="0"/>
              <a:t>16/02/2025</a:t>
            </a:fld>
            <a:endParaRPr lang="fr-DZ"/>
          </a:p>
        </p:txBody>
      </p:sp>
      <p:sp>
        <p:nvSpPr>
          <p:cNvPr id="8" name="Espace réservé du pied de page 7">
            <a:extLst>
              <a:ext uri="{FF2B5EF4-FFF2-40B4-BE49-F238E27FC236}">
                <a16:creationId xmlns:a16="http://schemas.microsoft.com/office/drawing/2014/main" id="{B2FE31C1-9F15-4BB5-B161-7B1E72C50D35}"/>
              </a:ext>
            </a:extLst>
          </p:cNvPr>
          <p:cNvSpPr>
            <a:spLocks noGrp="1"/>
          </p:cNvSpPr>
          <p:nvPr>
            <p:ph type="ftr" sz="quarter" idx="11"/>
          </p:nvPr>
        </p:nvSpPr>
        <p:spPr/>
        <p:txBody>
          <a:bodyPr/>
          <a:lstStyle/>
          <a:p>
            <a:endParaRPr lang="fr-DZ"/>
          </a:p>
        </p:txBody>
      </p:sp>
      <p:sp>
        <p:nvSpPr>
          <p:cNvPr id="9" name="Espace réservé du numéro de diapositive 8">
            <a:extLst>
              <a:ext uri="{FF2B5EF4-FFF2-40B4-BE49-F238E27FC236}">
                <a16:creationId xmlns:a16="http://schemas.microsoft.com/office/drawing/2014/main" id="{65C7D44A-E98C-444A-BEB1-9B5E12B5EBFC}"/>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2733865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B80064-6473-4A81-AC5E-2AEA9048C3AF}"/>
              </a:ext>
            </a:extLst>
          </p:cNvPr>
          <p:cNvSpPr>
            <a:spLocks noGrp="1"/>
          </p:cNvSpPr>
          <p:nvPr>
            <p:ph type="title"/>
          </p:nvPr>
        </p:nvSpPr>
        <p:spPr/>
        <p:txBody>
          <a:bodyPr/>
          <a:lstStyle/>
          <a:p>
            <a:r>
              <a:rPr lang="fr-FR"/>
              <a:t>Modifiez le style du titre</a:t>
            </a:r>
            <a:endParaRPr lang="fr-DZ"/>
          </a:p>
        </p:txBody>
      </p:sp>
      <p:sp>
        <p:nvSpPr>
          <p:cNvPr id="3" name="Espace réservé de la date 2">
            <a:extLst>
              <a:ext uri="{FF2B5EF4-FFF2-40B4-BE49-F238E27FC236}">
                <a16:creationId xmlns:a16="http://schemas.microsoft.com/office/drawing/2014/main" id="{C212C308-FDAA-44F1-8E80-132BC69C9182}"/>
              </a:ext>
            </a:extLst>
          </p:cNvPr>
          <p:cNvSpPr>
            <a:spLocks noGrp="1"/>
          </p:cNvSpPr>
          <p:nvPr>
            <p:ph type="dt" sz="half" idx="10"/>
          </p:nvPr>
        </p:nvSpPr>
        <p:spPr/>
        <p:txBody>
          <a:bodyPr/>
          <a:lstStyle/>
          <a:p>
            <a:fld id="{EC7EA918-8C32-429A-8F26-A53F03AE8CEE}" type="datetimeFigureOut">
              <a:rPr lang="fr-DZ" smtClean="0"/>
              <a:t>16/02/2025</a:t>
            </a:fld>
            <a:endParaRPr lang="fr-DZ"/>
          </a:p>
        </p:txBody>
      </p:sp>
      <p:sp>
        <p:nvSpPr>
          <p:cNvPr id="4" name="Espace réservé du pied de page 3">
            <a:extLst>
              <a:ext uri="{FF2B5EF4-FFF2-40B4-BE49-F238E27FC236}">
                <a16:creationId xmlns:a16="http://schemas.microsoft.com/office/drawing/2014/main" id="{039491F1-2B42-40F4-B2C7-F171FFF67B8F}"/>
              </a:ext>
            </a:extLst>
          </p:cNvPr>
          <p:cNvSpPr>
            <a:spLocks noGrp="1"/>
          </p:cNvSpPr>
          <p:nvPr>
            <p:ph type="ftr" sz="quarter" idx="11"/>
          </p:nvPr>
        </p:nvSpPr>
        <p:spPr/>
        <p:txBody>
          <a:bodyPr/>
          <a:lstStyle/>
          <a:p>
            <a:endParaRPr lang="fr-DZ"/>
          </a:p>
        </p:txBody>
      </p:sp>
      <p:sp>
        <p:nvSpPr>
          <p:cNvPr id="5" name="Espace réservé du numéro de diapositive 4">
            <a:extLst>
              <a:ext uri="{FF2B5EF4-FFF2-40B4-BE49-F238E27FC236}">
                <a16:creationId xmlns:a16="http://schemas.microsoft.com/office/drawing/2014/main" id="{343DF921-0F29-4A77-9732-EBABB2191366}"/>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3063767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EE76DA6-CF78-4FC1-8335-7B278CBE8854}"/>
              </a:ext>
            </a:extLst>
          </p:cNvPr>
          <p:cNvSpPr>
            <a:spLocks noGrp="1"/>
          </p:cNvSpPr>
          <p:nvPr>
            <p:ph type="dt" sz="half" idx="10"/>
          </p:nvPr>
        </p:nvSpPr>
        <p:spPr/>
        <p:txBody>
          <a:bodyPr/>
          <a:lstStyle/>
          <a:p>
            <a:fld id="{EC7EA918-8C32-429A-8F26-A53F03AE8CEE}" type="datetimeFigureOut">
              <a:rPr lang="fr-DZ" smtClean="0"/>
              <a:t>16/02/2025</a:t>
            </a:fld>
            <a:endParaRPr lang="fr-DZ"/>
          </a:p>
        </p:txBody>
      </p:sp>
      <p:sp>
        <p:nvSpPr>
          <p:cNvPr id="3" name="Espace réservé du pied de page 2">
            <a:extLst>
              <a:ext uri="{FF2B5EF4-FFF2-40B4-BE49-F238E27FC236}">
                <a16:creationId xmlns:a16="http://schemas.microsoft.com/office/drawing/2014/main" id="{53282D1C-863A-4380-A0E5-7EA5D813ED76}"/>
              </a:ext>
            </a:extLst>
          </p:cNvPr>
          <p:cNvSpPr>
            <a:spLocks noGrp="1"/>
          </p:cNvSpPr>
          <p:nvPr>
            <p:ph type="ftr" sz="quarter" idx="11"/>
          </p:nvPr>
        </p:nvSpPr>
        <p:spPr/>
        <p:txBody>
          <a:bodyPr/>
          <a:lstStyle/>
          <a:p>
            <a:endParaRPr lang="fr-DZ"/>
          </a:p>
        </p:txBody>
      </p:sp>
      <p:sp>
        <p:nvSpPr>
          <p:cNvPr id="4" name="Espace réservé du numéro de diapositive 3">
            <a:extLst>
              <a:ext uri="{FF2B5EF4-FFF2-40B4-BE49-F238E27FC236}">
                <a16:creationId xmlns:a16="http://schemas.microsoft.com/office/drawing/2014/main" id="{38FF38F8-1097-4385-9E14-DD0B91F4E2EC}"/>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1586565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D7BC40-850B-4A0E-8F72-E773744A3D3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DZ"/>
          </a:p>
        </p:txBody>
      </p:sp>
      <p:sp>
        <p:nvSpPr>
          <p:cNvPr id="3" name="Espace réservé du contenu 2">
            <a:extLst>
              <a:ext uri="{FF2B5EF4-FFF2-40B4-BE49-F238E27FC236}">
                <a16:creationId xmlns:a16="http://schemas.microsoft.com/office/drawing/2014/main" id="{136E24E0-BD5C-44FE-A2CD-1F76A0A138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u texte 3">
            <a:extLst>
              <a:ext uri="{FF2B5EF4-FFF2-40B4-BE49-F238E27FC236}">
                <a16:creationId xmlns:a16="http://schemas.microsoft.com/office/drawing/2014/main" id="{8991FA10-53CA-4100-8B60-533AD6F1A6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2D20D02-D857-4525-8719-98644F84DC32}"/>
              </a:ext>
            </a:extLst>
          </p:cNvPr>
          <p:cNvSpPr>
            <a:spLocks noGrp="1"/>
          </p:cNvSpPr>
          <p:nvPr>
            <p:ph type="dt" sz="half" idx="10"/>
          </p:nvPr>
        </p:nvSpPr>
        <p:spPr/>
        <p:txBody>
          <a:bodyPr/>
          <a:lstStyle/>
          <a:p>
            <a:fld id="{EC7EA918-8C32-429A-8F26-A53F03AE8CEE}" type="datetimeFigureOut">
              <a:rPr lang="fr-DZ" smtClean="0"/>
              <a:t>16/02/2025</a:t>
            </a:fld>
            <a:endParaRPr lang="fr-DZ"/>
          </a:p>
        </p:txBody>
      </p:sp>
      <p:sp>
        <p:nvSpPr>
          <p:cNvPr id="6" name="Espace réservé du pied de page 5">
            <a:extLst>
              <a:ext uri="{FF2B5EF4-FFF2-40B4-BE49-F238E27FC236}">
                <a16:creationId xmlns:a16="http://schemas.microsoft.com/office/drawing/2014/main" id="{963DDE8E-33C4-4B88-971A-9ACDEBB7E82D}"/>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CF3B72F2-166C-4D44-BB8F-8486A66BCD1C}"/>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15771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B69E61-6700-4D04-8D55-9754AC1C7FC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DZ"/>
          </a:p>
        </p:txBody>
      </p:sp>
      <p:sp>
        <p:nvSpPr>
          <p:cNvPr id="3" name="Espace réservé pour une image  2">
            <a:extLst>
              <a:ext uri="{FF2B5EF4-FFF2-40B4-BE49-F238E27FC236}">
                <a16:creationId xmlns:a16="http://schemas.microsoft.com/office/drawing/2014/main" id="{961B004A-9682-4347-A549-78DCBA3A31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DZ"/>
          </a:p>
        </p:txBody>
      </p:sp>
      <p:sp>
        <p:nvSpPr>
          <p:cNvPr id="4" name="Espace réservé du texte 3">
            <a:extLst>
              <a:ext uri="{FF2B5EF4-FFF2-40B4-BE49-F238E27FC236}">
                <a16:creationId xmlns:a16="http://schemas.microsoft.com/office/drawing/2014/main" id="{9CDEC370-7781-483A-9D12-4F2797B072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F43F420-E1BA-4523-A848-642C6810C00B}"/>
              </a:ext>
            </a:extLst>
          </p:cNvPr>
          <p:cNvSpPr>
            <a:spLocks noGrp="1"/>
          </p:cNvSpPr>
          <p:nvPr>
            <p:ph type="dt" sz="half" idx="10"/>
          </p:nvPr>
        </p:nvSpPr>
        <p:spPr/>
        <p:txBody>
          <a:bodyPr/>
          <a:lstStyle/>
          <a:p>
            <a:fld id="{EC7EA918-8C32-429A-8F26-A53F03AE8CEE}" type="datetimeFigureOut">
              <a:rPr lang="fr-DZ" smtClean="0"/>
              <a:t>16/02/2025</a:t>
            </a:fld>
            <a:endParaRPr lang="fr-DZ"/>
          </a:p>
        </p:txBody>
      </p:sp>
      <p:sp>
        <p:nvSpPr>
          <p:cNvPr id="6" name="Espace réservé du pied de page 5">
            <a:extLst>
              <a:ext uri="{FF2B5EF4-FFF2-40B4-BE49-F238E27FC236}">
                <a16:creationId xmlns:a16="http://schemas.microsoft.com/office/drawing/2014/main" id="{34B51735-D430-48DB-B1BA-E15BB4E9C6D4}"/>
              </a:ext>
            </a:extLst>
          </p:cNvPr>
          <p:cNvSpPr>
            <a:spLocks noGrp="1"/>
          </p:cNvSpPr>
          <p:nvPr>
            <p:ph type="ftr" sz="quarter" idx="11"/>
          </p:nvPr>
        </p:nvSpPr>
        <p:spPr/>
        <p:txBody>
          <a:bodyPr/>
          <a:lstStyle/>
          <a:p>
            <a:endParaRPr lang="fr-DZ"/>
          </a:p>
        </p:txBody>
      </p:sp>
      <p:sp>
        <p:nvSpPr>
          <p:cNvPr id="7" name="Espace réservé du numéro de diapositive 6">
            <a:extLst>
              <a:ext uri="{FF2B5EF4-FFF2-40B4-BE49-F238E27FC236}">
                <a16:creationId xmlns:a16="http://schemas.microsoft.com/office/drawing/2014/main" id="{7BBEA1B9-A162-4837-AA7B-1B69DF594DBC}"/>
              </a:ext>
            </a:extLst>
          </p:cNvPr>
          <p:cNvSpPr>
            <a:spLocks noGrp="1"/>
          </p:cNvSpPr>
          <p:nvPr>
            <p:ph type="sldNum" sz="quarter" idx="12"/>
          </p:nvPr>
        </p:nvSpPr>
        <p:spPr/>
        <p:txBody>
          <a:bodyPr/>
          <a:lstStyle/>
          <a:p>
            <a:fld id="{2C28020C-3EAB-4CC9-B252-7B14D33B8778}" type="slidenum">
              <a:rPr lang="fr-DZ" smtClean="0"/>
              <a:t>‹N°›</a:t>
            </a:fld>
            <a:endParaRPr lang="fr-DZ"/>
          </a:p>
        </p:txBody>
      </p:sp>
    </p:spTree>
    <p:extLst>
      <p:ext uri="{BB962C8B-B14F-4D97-AF65-F5344CB8AC3E}">
        <p14:creationId xmlns:p14="http://schemas.microsoft.com/office/powerpoint/2010/main" val="3346414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E59CEC4-A8E2-4F03-B899-2CF4C506F3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DZ"/>
          </a:p>
        </p:txBody>
      </p:sp>
      <p:sp>
        <p:nvSpPr>
          <p:cNvPr id="3" name="Espace réservé du texte 2">
            <a:extLst>
              <a:ext uri="{FF2B5EF4-FFF2-40B4-BE49-F238E27FC236}">
                <a16:creationId xmlns:a16="http://schemas.microsoft.com/office/drawing/2014/main" id="{4C788491-B7E8-4535-A329-BADFA1758A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DZ"/>
          </a:p>
        </p:txBody>
      </p:sp>
      <p:sp>
        <p:nvSpPr>
          <p:cNvPr id="4" name="Espace réservé de la date 3">
            <a:extLst>
              <a:ext uri="{FF2B5EF4-FFF2-40B4-BE49-F238E27FC236}">
                <a16:creationId xmlns:a16="http://schemas.microsoft.com/office/drawing/2014/main" id="{1F2F6516-88D2-4A95-B52C-E3BF3379F5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7EA918-8C32-429A-8F26-A53F03AE8CEE}" type="datetimeFigureOut">
              <a:rPr lang="fr-DZ" smtClean="0"/>
              <a:t>16/02/2025</a:t>
            </a:fld>
            <a:endParaRPr lang="fr-DZ"/>
          </a:p>
        </p:txBody>
      </p:sp>
      <p:sp>
        <p:nvSpPr>
          <p:cNvPr id="5" name="Espace réservé du pied de page 4">
            <a:extLst>
              <a:ext uri="{FF2B5EF4-FFF2-40B4-BE49-F238E27FC236}">
                <a16:creationId xmlns:a16="http://schemas.microsoft.com/office/drawing/2014/main" id="{188D83F5-5569-40EE-B826-76BEA505F5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DZ"/>
          </a:p>
        </p:txBody>
      </p:sp>
      <p:sp>
        <p:nvSpPr>
          <p:cNvPr id="6" name="Espace réservé du numéro de diapositive 5">
            <a:extLst>
              <a:ext uri="{FF2B5EF4-FFF2-40B4-BE49-F238E27FC236}">
                <a16:creationId xmlns:a16="http://schemas.microsoft.com/office/drawing/2014/main" id="{2ECDF8E9-5715-42B1-8B99-B512CEF14C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28020C-3EAB-4CC9-B252-7B14D33B8778}" type="slidenum">
              <a:rPr lang="fr-DZ" smtClean="0"/>
              <a:t>‹N°›</a:t>
            </a:fld>
            <a:endParaRPr lang="fr-DZ"/>
          </a:p>
        </p:txBody>
      </p:sp>
    </p:spTree>
    <p:extLst>
      <p:ext uri="{BB962C8B-B14F-4D97-AF65-F5344CB8AC3E}">
        <p14:creationId xmlns:p14="http://schemas.microsoft.com/office/powerpoint/2010/main" val="2650054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D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0.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3C68A5-7A42-4B46-B2BF-BC92E45DB169}"/>
              </a:ext>
            </a:extLst>
          </p:cNvPr>
          <p:cNvSpPr>
            <a:spLocks noGrp="1"/>
          </p:cNvSpPr>
          <p:nvPr>
            <p:ph type="ctrTitle"/>
          </p:nvPr>
        </p:nvSpPr>
        <p:spPr>
          <a:xfrm>
            <a:off x="1249680" y="1117600"/>
            <a:ext cx="9184640" cy="2387600"/>
          </a:xfrm>
        </p:spPr>
        <p:txBody>
          <a:bodyPr>
            <a:normAutofit/>
          </a:bodyPr>
          <a:lstStyle/>
          <a:p>
            <a:r>
              <a:rPr lang="ar-SA" sz="8000" b="1" dirty="0"/>
              <a:t>المحاضرة الثانية</a:t>
            </a:r>
            <a:br>
              <a:rPr lang="fr-FR" sz="8000" dirty="0"/>
            </a:br>
            <a:r>
              <a:rPr lang="fr-FR" sz="8000" b="1" dirty="0">
                <a:latin typeface="Times New Roman" panose="02020603050405020304" pitchFamily="18" charset="0"/>
                <a:cs typeface="Times New Roman" panose="02020603050405020304" pitchFamily="18" charset="0"/>
              </a:rPr>
              <a:t>Cours </a:t>
            </a:r>
            <a:r>
              <a:rPr lang="ar-SA" sz="8000" b="1" dirty="0">
                <a:latin typeface="Times New Roman" panose="02020603050405020304" pitchFamily="18" charset="0"/>
                <a:cs typeface="Times New Roman" panose="02020603050405020304" pitchFamily="18" charset="0"/>
              </a:rPr>
              <a:t>2</a:t>
            </a:r>
            <a:endParaRPr lang="fr-DZ" sz="8000" b="1" dirty="0">
              <a:latin typeface="Times New Roman" panose="02020603050405020304" pitchFamily="18" charset="0"/>
              <a:cs typeface="Times New Roman" panose="02020603050405020304" pitchFamily="18" charset="0"/>
            </a:endParaRPr>
          </a:p>
        </p:txBody>
      </p:sp>
      <p:sp>
        <p:nvSpPr>
          <p:cNvPr id="3" name="Sous-titre 2">
            <a:extLst>
              <a:ext uri="{FF2B5EF4-FFF2-40B4-BE49-F238E27FC236}">
                <a16:creationId xmlns:a16="http://schemas.microsoft.com/office/drawing/2014/main" id="{066CBD5C-6FA5-4C20-ABF1-56CD7E5A5AF6}"/>
              </a:ext>
            </a:extLst>
          </p:cNvPr>
          <p:cNvSpPr>
            <a:spLocks noGrp="1"/>
          </p:cNvSpPr>
          <p:nvPr>
            <p:ph type="subTitle" idx="1"/>
          </p:nvPr>
        </p:nvSpPr>
        <p:spPr/>
        <p:txBody>
          <a:bodyPr/>
          <a:lstStyle/>
          <a:p>
            <a:r>
              <a:rPr lang="ar-SA" sz="4400" b="1" dirty="0">
                <a:solidFill>
                  <a:srgbClr val="002060"/>
                </a:solidFill>
                <a:cs typeface="+mj-cs"/>
              </a:rPr>
              <a:t>التحليل اللوجستي </a:t>
            </a:r>
          </a:p>
          <a:p>
            <a:r>
              <a:rPr lang="fr-FR" sz="3600" b="1" dirty="0" err="1">
                <a:solidFill>
                  <a:srgbClr val="002060"/>
                </a:solidFill>
                <a:latin typeface="Times New Roman" panose="02020603050405020304" pitchFamily="18" charset="0"/>
                <a:cs typeface="Times New Roman" panose="02020603050405020304" pitchFamily="18" charset="0"/>
              </a:rPr>
              <a:t>Logistic</a:t>
            </a:r>
            <a:r>
              <a:rPr lang="fr-FR" sz="3600" b="1" dirty="0">
                <a:solidFill>
                  <a:srgbClr val="002060"/>
                </a:solidFill>
                <a:latin typeface="Times New Roman" panose="02020603050405020304" pitchFamily="18" charset="0"/>
                <a:cs typeface="Times New Roman" panose="02020603050405020304" pitchFamily="18" charset="0"/>
              </a:rPr>
              <a:t> </a:t>
            </a:r>
            <a:r>
              <a:rPr lang="fr-FR" sz="3600" b="1" dirty="0" err="1">
                <a:solidFill>
                  <a:srgbClr val="002060"/>
                </a:solidFill>
                <a:latin typeface="Times New Roman" panose="02020603050405020304" pitchFamily="18" charset="0"/>
                <a:cs typeface="Times New Roman" panose="02020603050405020304" pitchFamily="18" charset="0"/>
              </a:rPr>
              <a:t>Regression</a:t>
            </a:r>
            <a:endParaRPr lang="fr-DZ" sz="36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8001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E2C39EF6-F16E-4125-9CD1-45F408128246}"/>
                  </a:ext>
                </a:extLst>
              </p:cNvPr>
              <p:cNvSpPr>
                <a:spLocks noGrp="1"/>
              </p:cNvSpPr>
              <p:nvPr>
                <p:ph idx="1"/>
              </p:nvPr>
            </p:nvSpPr>
            <p:spPr>
              <a:xfrm>
                <a:off x="838200" y="200025"/>
                <a:ext cx="10515600" cy="5976938"/>
              </a:xfrm>
            </p:spPr>
            <p:txBody>
              <a:bodyPr>
                <a:normAutofit/>
              </a:bodyPr>
              <a:lstStyle/>
              <a:p>
                <a:pPr marL="0" indent="0" algn="just" rtl="1">
                  <a:buNone/>
                </a:pPr>
                <a:endParaRPr lang="fr-FR" dirty="0"/>
              </a:p>
              <a:p>
                <a:pPr marL="0" indent="0" algn="just" rtl="1">
                  <a:buNone/>
                </a:pPr>
                <a:endParaRPr lang="fr-FR" sz="2800" dirty="0"/>
              </a:p>
              <a:p>
                <a:pPr marL="0" indent="0" algn="just" rtl="1">
                  <a:buNone/>
                </a:pPr>
                <a:endParaRPr lang="fr-FR" dirty="0"/>
              </a:p>
              <a:p>
                <a:pPr marL="0" indent="0" algn="just" rtl="1">
                  <a:buNone/>
                </a:pPr>
                <a:endParaRPr lang="fr-FR" sz="2800" dirty="0"/>
              </a:p>
              <a:p>
                <a:pPr marL="0" indent="0" algn="just" rtl="1">
                  <a:buNone/>
                </a:pPr>
                <a:endParaRPr lang="ar-SA" sz="2800" dirty="0"/>
              </a:p>
              <a:p>
                <a:pPr marL="0" indent="0" algn="just" rtl="1">
                  <a:buNone/>
                </a:pPr>
                <a:endParaRPr lang="ar-SA" sz="2800" dirty="0"/>
              </a:p>
              <a:p>
                <a:pPr marL="0" indent="0" algn="r" rtl="1">
                  <a:buNone/>
                </a:pPr>
                <a:r>
                  <a:rPr lang="ar-SA" dirty="0"/>
                  <a:t>3- </a:t>
                </a:r>
                <a:r>
                  <a:rPr lang="ar-SA" b="1" dirty="0"/>
                  <a:t>نسبة التصنيف الصحيح </a:t>
                </a:r>
                <a:r>
                  <a:rPr lang="fr-FR" b="1" dirty="0"/>
                  <a:t>Hit Ratio</a:t>
                </a:r>
                <a:r>
                  <a:rPr lang="ar-SA" b="1" dirty="0"/>
                  <a:t>: </a:t>
                </a:r>
                <a:r>
                  <a:rPr lang="ar-SA" dirty="0"/>
                  <a:t>وتعرف بأنها قيمة احتمال التصنيف الصحيح، كما أنها تعرف أيضا بنسبة الكفاءة ويمز لها بالرمز </a:t>
                </a:r>
                <a:r>
                  <a:rPr lang="fr-FR" dirty="0"/>
                  <a:t>EF</a:t>
                </a:r>
                <a:r>
                  <a:rPr lang="ar-SA" dirty="0"/>
                  <a:t> وتعرف بأنها: </a:t>
                </a:r>
              </a:p>
              <a:p>
                <a:pPr marL="0" indent="0" algn="ctr" rtl="1">
                  <a:buNone/>
                </a:pPr>
                <a:r>
                  <a:rPr lang="fr-FR" b="1" dirty="0"/>
                  <a:t>EF= TP + TN</a:t>
                </a:r>
                <a:endParaRPr lang="ar-SA" b="1" dirty="0"/>
              </a:p>
              <a:p>
                <a:pPr marL="0" indent="0" algn="ctr" rtl="1">
                  <a:buNone/>
                </a:pPr>
                <a:r>
                  <a:rPr lang="ar-SA" b="1" dirty="0"/>
                  <a:t>وبالتالي فإن نسبة لتصنيف الصحيح أو ما يعرف بنسبة الكفاءة تساوي:</a:t>
                </a:r>
              </a:p>
              <a:p>
                <a:pPr marL="0" indent="0" algn="ctr" rtl="1">
                  <a:buNone/>
                </a:pPr>
                <a:r>
                  <a:rPr lang="fr-FR" b="1" dirty="0"/>
                  <a:t>Hit Ratio = </a:t>
                </a:r>
                <a14:m>
                  <m:oMath xmlns:m="http://schemas.openxmlformats.org/officeDocument/2006/math">
                    <m:f>
                      <m:fPr>
                        <m:ctrlPr>
                          <a:rPr lang="fr-FR" b="1" i="1" smtClean="0">
                            <a:latin typeface="Cambria Math" panose="02040503050406030204" pitchFamily="18" charset="0"/>
                          </a:rPr>
                        </m:ctrlPr>
                      </m:fPr>
                      <m:num>
                        <m:r>
                          <a:rPr lang="fr-FR" b="1" i="1" smtClean="0">
                            <a:latin typeface="Cambria Math" panose="02040503050406030204" pitchFamily="18" charset="0"/>
                          </a:rPr>
                          <m:t>𝑻𝑷</m:t>
                        </m:r>
                        <m:r>
                          <a:rPr lang="fr-FR" b="1" i="1" smtClean="0">
                            <a:latin typeface="Cambria Math" panose="02040503050406030204" pitchFamily="18" charset="0"/>
                          </a:rPr>
                          <m:t>+</m:t>
                        </m:r>
                        <m:r>
                          <a:rPr lang="fr-FR" b="1" i="1" smtClean="0">
                            <a:latin typeface="Cambria Math" panose="02040503050406030204" pitchFamily="18" charset="0"/>
                          </a:rPr>
                          <m:t>𝑻𝑵</m:t>
                        </m:r>
                      </m:num>
                      <m:den>
                        <m:r>
                          <a:rPr lang="fr-FR" b="1" i="1" smtClean="0">
                            <a:latin typeface="Cambria Math" panose="02040503050406030204" pitchFamily="18" charset="0"/>
                          </a:rPr>
                          <m:t>(</m:t>
                        </m:r>
                        <m:r>
                          <a:rPr lang="fr-FR" b="1" i="1" smtClean="0">
                            <a:latin typeface="Cambria Math" panose="02040503050406030204" pitchFamily="18" charset="0"/>
                          </a:rPr>
                          <m:t>𝑷</m:t>
                        </m:r>
                        <m:r>
                          <a:rPr lang="fr-FR" b="1" i="1" smtClean="0">
                            <a:latin typeface="Cambria Math" panose="02040503050406030204" pitchFamily="18" charset="0"/>
                          </a:rPr>
                          <m:t>+</m:t>
                        </m:r>
                        <m:r>
                          <a:rPr lang="fr-FR" b="1" smtClean="0">
                            <a:latin typeface="Cambria Math" panose="02040503050406030204" pitchFamily="18" charset="0"/>
                          </a:rPr>
                          <m:t>𝑷</m:t>
                        </m:r>
                        <m:r>
                          <a:rPr lang="fr-FR" b="1" smtClean="0">
                            <a:latin typeface="Cambria Math" panose="02040503050406030204" pitchFamily="18" charset="0"/>
                          </a:rPr>
                          <m:t>′</m:t>
                        </m:r>
                        <m:r>
                          <a:rPr lang="fr-FR" b="1" i="1" smtClean="0">
                            <a:latin typeface="Cambria Math" panose="02040503050406030204" pitchFamily="18" charset="0"/>
                          </a:rPr>
                          <m:t>)</m:t>
                        </m:r>
                      </m:den>
                    </m:f>
                  </m:oMath>
                </a14:m>
                <a:r>
                  <a:rPr lang="fr-FR" sz="2800" b="1" dirty="0"/>
                  <a:t>= </a:t>
                </a:r>
                <a14:m>
                  <m:oMath xmlns:m="http://schemas.openxmlformats.org/officeDocument/2006/math">
                    <m:f>
                      <m:fPr>
                        <m:ctrlPr>
                          <a:rPr lang="fr-FR" b="1" i="1" smtClean="0">
                            <a:latin typeface="Cambria Math" panose="02040503050406030204" pitchFamily="18" charset="0"/>
                          </a:rPr>
                        </m:ctrlPr>
                      </m:fPr>
                      <m:num>
                        <m:r>
                          <a:rPr lang="fr-FR" b="1" i="1" smtClean="0">
                            <a:latin typeface="Cambria Math" panose="02040503050406030204" pitchFamily="18" charset="0"/>
                          </a:rPr>
                          <m:t>𝑻𝑷</m:t>
                        </m:r>
                        <m:r>
                          <a:rPr lang="fr-FR" b="1" i="1" smtClean="0">
                            <a:latin typeface="Cambria Math" panose="02040503050406030204" pitchFamily="18" charset="0"/>
                          </a:rPr>
                          <m:t>+</m:t>
                        </m:r>
                        <m:r>
                          <a:rPr lang="fr-FR" b="1" i="1" smtClean="0">
                            <a:latin typeface="Cambria Math" panose="02040503050406030204" pitchFamily="18" charset="0"/>
                          </a:rPr>
                          <m:t>𝑻𝑵</m:t>
                        </m:r>
                      </m:num>
                      <m:den>
                        <m:r>
                          <a:rPr lang="fr-FR" b="1" i="1" smtClean="0">
                            <a:latin typeface="Cambria Math" panose="02040503050406030204" pitchFamily="18" charset="0"/>
                          </a:rPr>
                          <m:t>(</m:t>
                        </m:r>
                        <m:r>
                          <a:rPr lang="fr-FR" b="1" i="1" dirty="0">
                            <a:latin typeface="Cambria Math" panose="02040503050406030204" pitchFamily="18" charset="0"/>
                          </a:rPr>
                          <m:t>𝑸</m:t>
                        </m:r>
                        <m:r>
                          <m:rPr>
                            <m:nor/>
                          </m:rPr>
                          <a:rPr lang="fr-DZ" b="1" dirty="0"/>
                          <m:t> </m:t>
                        </m:r>
                        <m:r>
                          <m:rPr>
                            <m:nor/>
                          </m:rPr>
                          <a:rPr lang="fr-FR" b="1" i="0" smtClean="0">
                            <a:latin typeface="Cambria Math" panose="02040503050406030204" pitchFamily="18" charset="0"/>
                          </a:rPr>
                          <m:t>+</m:t>
                        </m:r>
                        <m:acc>
                          <m:accPr>
                            <m:chr m:val="̃"/>
                            <m:ctrlPr>
                              <a:rPr lang="fr-FR" b="1" i="1">
                                <a:solidFill>
                                  <a:srgbClr val="836967"/>
                                </a:solidFill>
                                <a:latin typeface="Cambria Math" panose="02040503050406030204" pitchFamily="18" charset="0"/>
                              </a:rPr>
                            </m:ctrlPr>
                          </m:accPr>
                          <m:e>
                            <m:r>
                              <a:rPr lang="fr-FR" b="1" i="1">
                                <a:latin typeface="Cambria Math" panose="02040503050406030204" pitchFamily="18" charset="0"/>
                              </a:rPr>
                              <m:t>𝑸</m:t>
                            </m:r>
                            <m:r>
                              <a:rPr lang="fr-FR" b="1" i="1" smtClean="0">
                                <a:latin typeface="Cambria Math" panose="02040503050406030204" pitchFamily="18" charset="0"/>
                              </a:rPr>
                              <m:t>)</m:t>
                            </m:r>
                          </m:e>
                        </m:acc>
                      </m:den>
                    </m:f>
                  </m:oMath>
                </a14:m>
                <a:endParaRPr lang="fr-DZ" b="1" dirty="0"/>
              </a:p>
            </p:txBody>
          </p:sp>
        </mc:Choice>
        <mc:Fallback xmlns="">
          <p:sp>
            <p:nvSpPr>
              <p:cNvPr id="3" name="Espace réservé du contenu 2">
                <a:extLst>
                  <a:ext uri="{FF2B5EF4-FFF2-40B4-BE49-F238E27FC236}">
                    <a16:creationId xmlns:a16="http://schemas.microsoft.com/office/drawing/2014/main" id="{E2C39EF6-F16E-4125-9CD1-45F408128246}"/>
                  </a:ext>
                </a:extLst>
              </p:cNvPr>
              <p:cNvSpPr>
                <a:spLocks noGrp="1" noRot="1" noChangeAspect="1" noMove="1" noResize="1" noEditPoints="1" noAdjustHandles="1" noChangeArrowheads="1" noChangeShapeType="1" noTextEdit="1"/>
              </p:cNvSpPr>
              <p:nvPr>
                <p:ph idx="1"/>
              </p:nvPr>
            </p:nvSpPr>
            <p:spPr>
              <a:xfrm>
                <a:off x="838200" y="200025"/>
                <a:ext cx="10515600" cy="5976938"/>
              </a:xfrm>
              <a:blipFill>
                <a:blip r:embed="rId2"/>
                <a:stretch>
                  <a:fillRect l="-638" r="-1217"/>
                </a:stretch>
              </a:blipFill>
            </p:spPr>
            <p:txBody>
              <a:bodyPr/>
              <a:lstStyle/>
              <a:p>
                <a:r>
                  <a:rPr lang="fr-DZ">
                    <a:noFill/>
                  </a:rPr>
                  <a:t> </a:t>
                </a:r>
              </a:p>
            </p:txBody>
          </p:sp>
        </mc:Fallback>
      </mc:AlternateContent>
      <mc:AlternateContent xmlns:mc="http://schemas.openxmlformats.org/markup-compatibility/2006" xmlns:a14="http://schemas.microsoft.com/office/drawing/2010/main">
        <mc:Choice Requires="a14">
          <p:graphicFrame>
            <p:nvGraphicFramePr>
              <p:cNvPr id="4" name="Tableau 4">
                <a:extLst>
                  <a:ext uri="{FF2B5EF4-FFF2-40B4-BE49-F238E27FC236}">
                    <a16:creationId xmlns:a16="http://schemas.microsoft.com/office/drawing/2014/main" id="{5DB967D9-9B7B-4E9D-B339-4CF0EFCA8191}"/>
                  </a:ext>
                </a:extLst>
              </p:cNvPr>
              <p:cNvGraphicFramePr>
                <a:graphicFrameLocks noGrp="1"/>
              </p:cNvGraphicFramePr>
              <p:nvPr/>
            </p:nvGraphicFramePr>
            <p:xfrm>
              <a:off x="1523999" y="66675"/>
              <a:ext cx="8886825" cy="2651860"/>
            </p:xfrm>
            <a:graphic>
              <a:graphicData uri="http://schemas.openxmlformats.org/drawingml/2006/table">
                <a:tbl>
                  <a:tblPr firstRow="1" bandRow="1">
                    <a:tableStyleId>{93296810-A885-4BE3-A3E7-6D5BEEA58F35}</a:tableStyleId>
                  </a:tblPr>
                  <a:tblGrid>
                    <a:gridCol w="1777365">
                      <a:extLst>
                        <a:ext uri="{9D8B030D-6E8A-4147-A177-3AD203B41FA5}">
                          <a16:colId xmlns:a16="http://schemas.microsoft.com/office/drawing/2014/main" val="3841365505"/>
                        </a:ext>
                      </a:extLst>
                    </a:gridCol>
                    <a:gridCol w="1777365">
                      <a:extLst>
                        <a:ext uri="{9D8B030D-6E8A-4147-A177-3AD203B41FA5}">
                          <a16:colId xmlns:a16="http://schemas.microsoft.com/office/drawing/2014/main" val="4081774183"/>
                        </a:ext>
                      </a:extLst>
                    </a:gridCol>
                    <a:gridCol w="1777365">
                      <a:extLst>
                        <a:ext uri="{9D8B030D-6E8A-4147-A177-3AD203B41FA5}">
                          <a16:colId xmlns:a16="http://schemas.microsoft.com/office/drawing/2014/main" val="276060018"/>
                        </a:ext>
                      </a:extLst>
                    </a:gridCol>
                    <a:gridCol w="1777365">
                      <a:extLst>
                        <a:ext uri="{9D8B030D-6E8A-4147-A177-3AD203B41FA5}">
                          <a16:colId xmlns:a16="http://schemas.microsoft.com/office/drawing/2014/main" val="482167338"/>
                        </a:ext>
                      </a:extLst>
                    </a:gridCol>
                    <a:gridCol w="1777365">
                      <a:extLst>
                        <a:ext uri="{9D8B030D-6E8A-4147-A177-3AD203B41FA5}">
                          <a16:colId xmlns:a16="http://schemas.microsoft.com/office/drawing/2014/main" val="4121076450"/>
                        </a:ext>
                      </a:extLst>
                    </a:gridCol>
                  </a:tblGrid>
                  <a:tr h="439706">
                    <a:tc rowSpan="2">
                      <a:txBody>
                        <a:bodyPr/>
                        <a:lstStyle/>
                        <a:p>
                          <a:pPr algn="ctr"/>
                          <a:r>
                            <a:rPr lang="ar-SA" sz="1800" dirty="0"/>
                            <a:t>المجموع</a:t>
                          </a:r>
                          <a:endParaRPr lang="fr-DZ" sz="1800" dirty="0">
                            <a:cs typeface="+mj-cs"/>
                          </a:endParaRPr>
                        </a:p>
                      </a:txBody>
                      <a:tcPr/>
                    </a:tc>
                    <a:tc gridSpan="2">
                      <a:txBody>
                        <a:bodyPr/>
                        <a:lstStyle/>
                        <a:p>
                          <a:pPr algn="ctr"/>
                          <a:r>
                            <a:rPr lang="ar-SA" sz="1800" b="1" dirty="0"/>
                            <a:t>المتوقع</a:t>
                          </a:r>
                          <a:endParaRPr lang="fr-DZ" sz="1800" b="1" dirty="0">
                            <a:cs typeface="+mj-cs"/>
                          </a:endParaRPr>
                        </a:p>
                      </a:txBody>
                      <a:tcPr/>
                    </a:tc>
                    <a:tc hMerge="1">
                      <a:txBody>
                        <a:bodyPr/>
                        <a:lstStyle/>
                        <a:p>
                          <a:r>
                            <a:rPr lang="ar-SA" dirty="0"/>
                            <a:t>المتوقع</a:t>
                          </a:r>
                          <a:endParaRPr lang="fr-DZ" dirty="0"/>
                        </a:p>
                      </a:txBody>
                      <a:tcPr/>
                    </a:tc>
                    <a:tc rowSpan="2" gridSpan="2">
                      <a:txBody>
                        <a:bodyPr/>
                        <a:lstStyle/>
                        <a:p>
                          <a:pPr algn="ctr" rtl="1"/>
                          <a:r>
                            <a:rPr lang="ar-SA" sz="1800" b="1" dirty="0"/>
                            <a:t>التصنيف</a:t>
                          </a:r>
                          <a:endParaRPr lang="fr-DZ" sz="1800" b="1" dirty="0">
                            <a:cs typeface="+mj-cs"/>
                          </a:endParaRPr>
                        </a:p>
                      </a:txBody>
                      <a:tcPr/>
                    </a:tc>
                    <a:tc rowSpan="2" hMerge="1">
                      <a:txBody>
                        <a:bodyPr/>
                        <a:lstStyle/>
                        <a:p>
                          <a:r>
                            <a:rPr lang="ar-SA" dirty="0"/>
                            <a:t>التصنيف</a:t>
                          </a:r>
                          <a:endParaRPr lang="fr-DZ" dirty="0"/>
                        </a:p>
                      </a:txBody>
                      <a:tcPr/>
                    </a:tc>
                    <a:extLst>
                      <a:ext uri="{0D108BD9-81ED-4DB2-BD59-A6C34878D82A}">
                        <a16:rowId xmlns:a16="http://schemas.microsoft.com/office/drawing/2014/main" val="1100764757"/>
                      </a:ext>
                    </a:extLst>
                  </a:tr>
                  <a:tr h="557598">
                    <a:tc vMerge="1">
                      <a:txBody>
                        <a:bodyPr/>
                        <a:lstStyle/>
                        <a:p>
                          <a:endParaRPr lang="fr-DZ" sz="1200" dirty="0"/>
                        </a:p>
                      </a:txBody>
                      <a:tcPr/>
                    </a:tc>
                    <a:tc>
                      <a:txBody>
                        <a:bodyPr/>
                        <a:lstStyle/>
                        <a:p>
                          <a:pPr algn="ctr"/>
                          <a:r>
                            <a:rPr lang="ar-SA" sz="1800" b="1" dirty="0"/>
                            <a:t>السالب</a:t>
                          </a:r>
                          <a:endParaRPr lang="fr-DZ" sz="1800" b="1" dirty="0">
                            <a:cs typeface="+mj-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SA" sz="1800" b="1" dirty="0"/>
                            <a:t>الموجب</a:t>
                          </a:r>
                          <a:endParaRPr lang="fr-DZ" sz="1800" b="1" dirty="0">
                            <a:cs typeface="+mj-cs"/>
                          </a:endParaRPr>
                        </a:p>
                      </a:txBody>
                      <a:tcPr/>
                    </a:tc>
                    <a:tc gridSpan="2" vMerge="1">
                      <a:txBody>
                        <a:bodyPr/>
                        <a:lstStyle/>
                        <a:p>
                          <a:pPr algn="ctr" rtl="1"/>
                          <a:endParaRPr lang="fr-DZ" sz="1200" b="1" dirty="0">
                            <a:cs typeface="+mj-cs"/>
                          </a:endParaRPr>
                        </a:p>
                      </a:txBody>
                      <a:tcPr/>
                    </a:tc>
                    <a:tc hMerge="1" vMerge="1">
                      <a:txBody>
                        <a:bodyPr/>
                        <a:lstStyle/>
                        <a:p>
                          <a:endParaRPr lang="fr-DZ"/>
                        </a:p>
                      </a:txBody>
                      <a:tcPr/>
                    </a:tc>
                    <a:extLst>
                      <a:ext uri="{0D108BD9-81ED-4DB2-BD59-A6C34878D82A}">
                        <a16:rowId xmlns:a16="http://schemas.microsoft.com/office/drawing/2014/main" val="213185948"/>
                      </a:ext>
                    </a:extLst>
                  </a:tr>
                  <a:tr h="624140">
                    <a:tc>
                      <a:txBody>
                        <a:bodyPr/>
                        <a:lstStyle/>
                        <a:p>
                          <a:pPr algn="ctr"/>
                          <a14:m>
                            <m:oMathPara xmlns:m="http://schemas.openxmlformats.org/officeDocument/2006/math">
                              <m:oMathParaPr>
                                <m:jc m:val="centerGroup"/>
                              </m:oMathParaPr>
                              <m:oMath xmlns:m="http://schemas.openxmlformats.org/officeDocument/2006/math">
                                <m:r>
                                  <a:rPr lang="fr-FR" sz="1800" b="1" i="1" dirty="0" smtClean="0">
                                    <a:latin typeface="Cambria Math" panose="02040503050406030204" pitchFamily="18" charset="0"/>
                                  </a:rPr>
                                  <m:t>𝑷</m:t>
                                </m:r>
                              </m:oMath>
                            </m:oMathPara>
                          </a14:m>
                          <a:endParaRPr lang="fr-DZ" sz="1800" b="1" dirty="0">
                            <a:cs typeface="+mj-cs"/>
                          </a:endParaRPr>
                        </a:p>
                      </a:txBody>
                      <a:tcPr/>
                    </a:tc>
                    <a:tc>
                      <a:txBody>
                        <a:bodyPr/>
                        <a:lstStyle/>
                        <a:p>
                          <a:pPr algn="ctr"/>
                          <a:r>
                            <a:rPr lang="ar-SA" sz="1800" b="1" dirty="0"/>
                            <a:t>السالب الخاطئ</a:t>
                          </a:r>
                        </a:p>
                        <a:p>
                          <a:pPr algn="ctr"/>
                          <a:r>
                            <a:rPr lang="fr-FR" sz="1800" b="1" dirty="0"/>
                            <a:t>FN</a:t>
                          </a:r>
                          <a:endParaRPr lang="fr-DZ" sz="1800" b="1" dirty="0">
                            <a:cs typeface="+mj-cs"/>
                          </a:endParaRPr>
                        </a:p>
                      </a:txBody>
                      <a:tcPr/>
                    </a:tc>
                    <a:tc>
                      <a:txBody>
                        <a:bodyPr/>
                        <a:lstStyle/>
                        <a:p>
                          <a:pPr algn="ctr"/>
                          <a:r>
                            <a:rPr lang="ar-SA" sz="1800" b="1" dirty="0"/>
                            <a:t>الموجب الصحيح</a:t>
                          </a:r>
                        </a:p>
                        <a:p>
                          <a:pPr algn="ctr"/>
                          <a:r>
                            <a:rPr lang="fr-FR" sz="1800" b="1" dirty="0"/>
                            <a:t>TP</a:t>
                          </a:r>
                          <a:endParaRPr lang="fr-DZ" sz="1800" b="1" dirty="0">
                            <a:cs typeface="+mj-cs"/>
                          </a:endParaRPr>
                        </a:p>
                      </a:txBody>
                      <a:tcPr/>
                    </a:tc>
                    <a:tc>
                      <a:txBody>
                        <a:bodyPr/>
                        <a:lstStyle/>
                        <a:p>
                          <a:pPr algn="ctr" rtl="1"/>
                          <a:r>
                            <a:rPr lang="ar-SA" sz="1800" b="1" dirty="0"/>
                            <a:t>الموجب </a:t>
                          </a:r>
                          <a:r>
                            <a:rPr lang="fr-FR" sz="1800" b="1" dirty="0"/>
                            <a:t>P</a:t>
                          </a:r>
                          <a:endParaRPr lang="fr-DZ" sz="1800" b="1" dirty="0">
                            <a:cs typeface="+mj-cs"/>
                          </a:endParaRPr>
                        </a:p>
                      </a:txBody>
                      <a:tcPr/>
                    </a:tc>
                    <a:tc rowSpan="2">
                      <a:txBody>
                        <a:bodyPr/>
                        <a:lstStyle/>
                        <a:p>
                          <a:pPr algn="ctr" rtl="1"/>
                          <a:endParaRPr lang="ar-SA" sz="1800" b="1" dirty="0"/>
                        </a:p>
                        <a:p>
                          <a:pPr algn="ctr" rtl="1"/>
                          <a:r>
                            <a:rPr lang="ar-SA" sz="1800" b="1" dirty="0"/>
                            <a:t>المشاهدة</a:t>
                          </a:r>
                          <a:endParaRPr lang="fr-DZ" sz="1800" b="1" dirty="0">
                            <a:cs typeface="+mj-cs"/>
                          </a:endParaRPr>
                        </a:p>
                      </a:txBody>
                      <a:tcPr/>
                    </a:tc>
                    <a:extLst>
                      <a:ext uri="{0D108BD9-81ED-4DB2-BD59-A6C34878D82A}">
                        <a16:rowId xmlns:a16="http://schemas.microsoft.com/office/drawing/2014/main" val="3537979698"/>
                      </a:ext>
                    </a:extLst>
                  </a:tr>
                  <a:tr h="624140">
                    <a:tc>
                      <a:txBody>
                        <a:bodyPr/>
                        <a:lstStyle/>
                        <a:p>
                          <a:pPr algn="ctr"/>
                          <a14:m>
                            <m:oMathPara xmlns:m="http://schemas.openxmlformats.org/officeDocument/2006/math">
                              <m:oMathParaPr>
                                <m:jc m:val="centerGroup"/>
                              </m:oMathParaPr>
                              <m:oMath xmlns:m="http://schemas.openxmlformats.org/officeDocument/2006/math">
                                <m:r>
                                  <a:rPr lang="fr-FR" sz="1800" b="1" smtClean="0">
                                    <a:solidFill>
                                      <a:schemeClr val="tx1"/>
                                    </a:solidFill>
                                    <a:latin typeface="Cambria Math" panose="02040503050406030204" pitchFamily="18" charset="0"/>
                                  </a:rPr>
                                  <m:t>𝑷</m:t>
                                </m:r>
                                <m:r>
                                  <a:rPr lang="fr-FR" sz="1800" b="1" smtClean="0">
                                    <a:solidFill>
                                      <a:schemeClr val="tx1"/>
                                    </a:solidFill>
                                    <a:latin typeface="Cambria Math" panose="02040503050406030204" pitchFamily="18" charset="0"/>
                                  </a:rPr>
                                  <m:t>′</m:t>
                                </m:r>
                              </m:oMath>
                            </m:oMathPara>
                          </a14:m>
                          <a:endParaRPr lang="fr-DZ" sz="1800" b="1" dirty="0">
                            <a:cs typeface="+mj-cs"/>
                          </a:endParaRPr>
                        </a:p>
                      </a:txBody>
                      <a:tcPr/>
                    </a:tc>
                    <a:tc>
                      <a:txBody>
                        <a:bodyPr/>
                        <a:lstStyle/>
                        <a:p>
                          <a:pPr algn="ctr"/>
                          <a:r>
                            <a:rPr lang="ar-SA" sz="1800" b="1" dirty="0"/>
                            <a:t>السالب الصحيح</a:t>
                          </a:r>
                        </a:p>
                        <a:p>
                          <a:pPr algn="ctr"/>
                          <a:r>
                            <a:rPr lang="fr-FR" sz="1800" b="1" dirty="0"/>
                            <a:t>TN</a:t>
                          </a:r>
                          <a:endParaRPr lang="fr-DZ" sz="1800" b="1" dirty="0">
                            <a:cs typeface="+mj-cs"/>
                          </a:endParaRPr>
                        </a:p>
                      </a:txBody>
                      <a:tcPr/>
                    </a:tc>
                    <a:tc>
                      <a:txBody>
                        <a:bodyPr/>
                        <a:lstStyle/>
                        <a:p>
                          <a:pPr algn="ctr"/>
                          <a:r>
                            <a:rPr lang="ar-SA" sz="1800" b="1" dirty="0"/>
                            <a:t>الموجب الخاطئ</a:t>
                          </a:r>
                        </a:p>
                        <a:p>
                          <a:pPr algn="ctr"/>
                          <a:r>
                            <a:rPr lang="fr-FR" sz="1800" b="1" dirty="0"/>
                            <a:t>FB</a:t>
                          </a:r>
                          <a:endParaRPr lang="fr-DZ" sz="1800" b="1" dirty="0">
                            <a:cs typeface="+mj-cs"/>
                          </a:endParaRPr>
                        </a:p>
                      </a:txBody>
                      <a:tcPr/>
                    </a:tc>
                    <a:tc>
                      <a:txBody>
                        <a:bodyPr/>
                        <a:lstStyle/>
                        <a:p>
                          <a:pPr algn="ctr" rtl="1"/>
                          <a:r>
                            <a:rPr lang="ar-SA" sz="1800" b="1" dirty="0"/>
                            <a:t>السالب </a:t>
                          </a:r>
                          <a:r>
                            <a:rPr lang="fr-FR" sz="1800" b="1" dirty="0"/>
                            <a:t>N</a:t>
                          </a:r>
                          <a:endParaRPr lang="fr-DZ" sz="1800" b="1" dirty="0">
                            <a:cs typeface="+mj-cs"/>
                          </a:endParaRPr>
                        </a:p>
                      </a:txBody>
                      <a:tcPr/>
                    </a:tc>
                    <a:tc vMerge="1">
                      <a:txBody>
                        <a:bodyPr/>
                        <a:lstStyle/>
                        <a:p>
                          <a:endParaRPr lang="fr-DZ" dirty="0"/>
                        </a:p>
                      </a:txBody>
                      <a:tcPr/>
                    </a:tc>
                    <a:extLst>
                      <a:ext uri="{0D108BD9-81ED-4DB2-BD59-A6C34878D82A}">
                        <a16:rowId xmlns:a16="http://schemas.microsoft.com/office/drawing/2014/main" val="103218212"/>
                      </a:ext>
                    </a:extLst>
                  </a:tr>
                  <a:tr h="365072">
                    <a:tc>
                      <a:txBody>
                        <a:bodyPr/>
                        <a:lstStyle/>
                        <a:p>
                          <a:pPr algn="ctr"/>
                          <a:r>
                            <a:rPr lang="fr-FR" sz="1800" b="1" dirty="0"/>
                            <a:t>1</a:t>
                          </a:r>
                          <a:endParaRPr lang="fr-DZ" sz="1800" b="1" dirty="0">
                            <a:cs typeface="+mj-cs"/>
                          </a:endParaRPr>
                        </a:p>
                      </a:txBody>
                      <a:tcPr/>
                    </a:tc>
                    <a:tc>
                      <a:txBody>
                        <a:bodyPr/>
                        <a:lstStyle/>
                        <a:p>
                          <a:pPr algn="ctr"/>
                          <a14:m>
                            <m:oMathPara xmlns:m="http://schemas.openxmlformats.org/officeDocument/2006/math">
                              <m:oMathParaPr>
                                <m:jc m:val="centerGroup"/>
                              </m:oMathParaPr>
                              <m:oMath xmlns:m="http://schemas.openxmlformats.org/officeDocument/2006/math">
                                <m:acc>
                                  <m:accPr>
                                    <m:chr m:val="̃"/>
                                    <m:ctrlPr>
                                      <a:rPr lang="fr-FR" sz="1800" b="1" i="1" smtClean="0">
                                        <a:solidFill>
                                          <a:srgbClr val="836967"/>
                                        </a:solidFill>
                                        <a:latin typeface="Cambria Math" panose="02040503050406030204" pitchFamily="18" charset="0"/>
                                      </a:rPr>
                                    </m:ctrlPr>
                                  </m:accPr>
                                  <m:e>
                                    <m:r>
                                      <a:rPr lang="fr-FR" sz="1800" b="1" i="1" smtClean="0">
                                        <a:latin typeface="Cambria Math" panose="02040503050406030204" pitchFamily="18" charset="0"/>
                                      </a:rPr>
                                      <m:t>𝑸</m:t>
                                    </m:r>
                                  </m:e>
                                </m:acc>
                              </m:oMath>
                            </m:oMathPara>
                          </a14:m>
                          <a:endParaRPr lang="fr-DZ" sz="1800" b="1" dirty="0">
                            <a:cs typeface="+mj-cs"/>
                          </a:endParaRPr>
                        </a:p>
                      </a:txBody>
                      <a:tcPr/>
                    </a:tc>
                    <a:tc>
                      <a:txBody>
                        <a:bodyPr/>
                        <a:lstStyle/>
                        <a:p>
                          <a:pPr algn="ctr"/>
                          <a14:m>
                            <m:oMathPara xmlns:m="http://schemas.openxmlformats.org/officeDocument/2006/math">
                              <m:oMathParaPr>
                                <m:jc m:val="centerGroup"/>
                              </m:oMathParaPr>
                              <m:oMath xmlns:m="http://schemas.openxmlformats.org/officeDocument/2006/math">
                                <m:r>
                                  <a:rPr lang="fr-FR" sz="1800" b="1" i="1" dirty="0" smtClean="0">
                                    <a:latin typeface="Cambria Math" panose="02040503050406030204" pitchFamily="18" charset="0"/>
                                  </a:rPr>
                                  <m:t>𝑸</m:t>
                                </m:r>
                              </m:oMath>
                            </m:oMathPara>
                          </a14:m>
                          <a:endParaRPr lang="fr-DZ" sz="1800" b="1" dirty="0">
                            <a:cs typeface="+mj-cs"/>
                          </a:endParaRPr>
                        </a:p>
                      </a:txBody>
                      <a:tcPr/>
                    </a:tc>
                    <a:tc gridSpan="2">
                      <a:txBody>
                        <a:bodyPr/>
                        <a:lstStyle/>
                        <a:p>
                          <a:pPr algn="ctr" rtl="1"/>
                          <a:r>
                            <a:rPr lang="ar-SA" sz="1800" b="1" dirty="0"/>
                            <a:t>المجموع</a:t>
                          </a:r>
                          <a:endParaRPr lang="fr-DZ" sz="1800" b="1" dirty="0">
                            <a:cs typeface="+mj-cs"/>
                          </a:endParaRPr>
                        </a:p>
                      </a:txBody>
                      <a:tcPr/>
                    </a:tc>
                    <a:tc hMerge="1">
                      <a:txBody>
                        <a:bodyPr/>
                        <a:lstStyle/>
                        <a:p>
                          <a:r>
                            <a:rPr lang="ar-SA" dirty="0"/>
                            <a:t>المجموع</a:t>
                          </a:r>
                          <a:endParaRPr lang="fr-DZ" dirty="0"/>
                        </a:p>
                      </a:txBody>
                      <a:tcPr/>
                    </a:tc>
                    <a:extLst>
                      <a:ext uri="{0D108BD9-81ED-4DB2-BD59-A6C34878D82A}">
                        <a16:rowId xmlns:a16="http://schemas.microsoft.com/office/drawing/2014/main" val="3838808312"/>
                      </a:ext>
                    </a:extLst>
                  </a:tr>
                </a:tbl>
              </a:graphicData>
            </a:graphic>
          </p:graphicFrame>
        </mc:Choice>
        <mc:Fallback xmlns="">
          <p:graphicFrame>
            <p:nvGraphicFramePr>
              <p:cNvPr id="4" name="Tableau 4">
                <a:extLst>
                  <a:ext uri="{FF2B5EF4-FFF2-40B4-BE49-F238E27FC236}">
                    <a16:creationId xmlns:a16="http://schemas.microsoft.com/office/drawing/2014/main" id="{5DB967D9-9B7B-4E9D-B339-4CF0EFCA8191}"/>
                  </a:ext>
                </a:extLst>
              </p:cNvPr>
              <p:cNvGraphicFramePr>
                <a:graphicFrameLocks noGrp="1"/>
              </p:cNvGraphicFramePr>
              <p:nvPr/>
            </p:nvGraphicFramePr>
            <p:xfrm>
              <a:off x="1523999" y="66675"/>
              <a:ext cx="8886825" cy="2651860"/>
            </p:xfrm>
            <a:graphic>
              <a:graphicData uri="http://schemas.openxmlformats.org/drawingml/2006/table">
                <a:tbl>
                  <a:tblPr firstRow="1" bandRow="1">
                    <a:tableStyleId>{93296810-A885-4BE3-A3E7-6D5BEEA58F35}</a:tableStyleId>
                  </a:tblPr>
                  <a:tblGrid>
                    <a:gridCol w="1777365">
                      <a:extLst>
                        <a:ext uri="{9D8B030D-6E8A-4147-A177-3AD203B41FA5}">
                          <a16:colId xmlns:a16="http://schemas.microsoft.com/office/drawing/2014/main" val="3841365505"/>
                        </a:ext>
                      </a:extLst>
                    </a:gridCol>
                    <a:gridCol w="1777365">
                      <a:extLst>
                        <a:ext uri="{9D8B030D-6E8A-4147-A177-3AD203B41FA5}">
                          <a16:colId xmlns:a16="http://schemas.microsoft.com/office/drawing/2014/main" val="4081774183"/>
                        </a:ext>
                      </a:extLst>
                    </a:gridCol>
                    <a:gridCol w="1777365">
                      <a:extLst>
                        <a:ext uri="{9D8B030D-6E8A-4147-A177-3AD203B41FA5}">
                          <a16:colId xmlns:a16="http://schemas.microsoft.com/office/drawing/2014/main" val="276060018"/>
                        </a:ext>
                      </a:extLst>
                    </a:gridCol>
                    <a:gridCol w="1777365">
                      <a:extLst>
                        <a:ext uri="{9D8B030D-6E8A-4147-A177-3AD203B41FA5}">
                          <a16:colId xmlns:a16="http://schemas.microsoft.com/office/drawing/2014/main" val="482167338"/>
                        </a:ext>
                      </a:extLst>
                    </a:gridCol>
                    <a:gridCol w="1777365">
                      <a:extLst>
                        <a:ext uri="{9D8B030D-6E8A-4147-A177-3AD203B41FA5}">
                          <a16:colId xmlns:a16="http://schemas.microsoft.com/office/drawing/2014/main" val="4121076450"/>
                        </a:ext>
                      </a:extLst>
                    </a:gridCol>
                  </a:tblGrid>
                  <a:tr h="439706">
                    <a:tc rowSpan="2">
                      <a:txBody>
                        <a:bodyPr/>
                        <a:lstStyle/>
                        <a:p>
                          <a:pPr algn="ctr"/>
                          <a:r>
                            <a:rPr lang="ar-SA" sz="1800" dirty="0"/>
                            <a:t>المجموع</a:t>
                          </a:r>
                          <a:endParaRPr lang="fr-DZ" sz="1800" dirty="0">
                            <a:cs typeface="+mj-cs"/>
                          </a:endParaRPr>
                        </a:p>
                      </a:txBody>
                      <a:tcPr/>
                    </a:tc>
                    <a:tc gridSpan="2">
                      <a:txBody>
                        <a:bodyPr/>
                        <a:lstStyle/>
                        <a:p>
                          <a:pPr algn="ctr"/>
                          <a:r>
                            <a:rPr lang="ar-SA" sz="1800" b="1" dirty="0"/>
                            <a:t>المتوقع</a:t>
                          </a:r>
                          <a:endParaRPr lang="fr-DZ" sz="1800" b="1" dirty="0">
                            <a:cs typeface="+mj-cs"/>
                          </a:endParaRPr>
                        </a:p>
                      </a:txBody>
                      <a:tcPr/>
                    </a:tc>
                    <a:tc hMerge="1">
                      <a:txBody>
                        <a:bodyPr/>
                        <a:lstStyle/>
                        <a:p>
                          <a:r>
                            <a:rPr lang="ar-SA" dirty="0"/>
                            <a:t>المتوقع</a:t>
                          </a:r>
                          <a:endParaRPr lang="fr-DZ" dirty="0"/>
                        </a:p>
                      </a:txBody>
                      <a:tcPr/>
                    </a:tc>
                    <a:tc rowSpan="2" gridSpan="2">
                      <a:txBody>
                        <a:bodyPr/>
                        <a:lstStyle/>
                        <a:p>
                          <a:pPr algn="ctr" rtl="1"/>
                          <a:r>
                            <a:rPr lang="ar-SA" sz="1800" b="1" dirty="0"/>
                            <a:t>التصنيف</a:t>
                          </a:r>
                          <a:endParaRPr lang="fr-DZ" sz="1800" b="1" dirty="0">
                            <a:cs typeface="+mj-cs"/>
                          </a:endParaRPr>
                        </a:p>
                      </a:txBody>
                      <a:tcPr/>
                    </a:tc>
                    <a:tc rowSpan="2" hMerge="1">
                      <a:txBody>
                        <a:bodyPr/>
                        <a:lstStyle/>
                        <a:p>
                          <a:r>
                            <a:rPr lang="ar-SA" dirty="0"/>
                            <a:t>التصنيف</a:t>
                          </a:r>
                          <a:endParaRPr lang="fr-DZ" dirty="0"/>
                        </a:p>
                      </a:txBody>
                      <a:tcPr/>
                    </a:tc>
                    <a:extLst>
                      <a:ext uri="{0D108BD9-81ED-4DB2-BD59-A6C34878D82A}">
                        <a16:rowId xmlns:a16="http://schemas.microsoft.com/office/drawing/2014/main" val="1100764757"/>
                      </a:ext>
                    </a:extLst>
                  </a:tr>
                  <a:tr h="557598">
                    <a:tc vMerge="1">
                      <a:txBody>
                        <a:bodyPr/>
                        <a:lstStyle/>
                        <a:p>
                          <a:endParaRPr lang="fr-DZ" sz="1200" dirty="0"/>
                        </a:p>
                      </a:txBody>
                      <a:tcPr/>
                    </a:tc>
                    <a:tc>
                      <a:txBody>
                        <a:bodyPr/>
                        <a:lstStyle/>
                        <a:p>
                          <a:pPr algn="ctr"/>
                          <a:r>
                            <a:rPr lang="ar-SA" sz="1800" b="1" dirty="0"/>
                            <a:t>السالب</a:t>
                          </a:r>
                          <a:endParaRPr lang="fr-DZ" sz="1800" b="1" dirty="0">
                            <a:cs typeface="+mj-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SA" sz="1800" b="1" dirty="0"/>
                            <a:t>الموجب</a:t>
                          </a:r>
                          <a:endParaRPr lang="fr-DZ" sz="1800" b="1" dirty="0">
                            <a:cs typeface="+mj-cs"/>
                          </a:endParaRPr>
                        </a:p>
                      </a:txBody>
                      <a:tcPr/>
                    </a:tc>
                    <a:tc gridSpan="2" vMerge="1">
                      <a:txBody>
                        <a:bodyPr/>
                        <a:lstStyle/>
                        <a:p>
                          <a:pPr algn="ctr" rtl="1"/>
                          <a:endParaRPr lang="fr-DZ" sz="1200" b="1" dirty="0">
                            <a:cs typeface="+mj-cs"/>
                          </a:endParaRPr>
                        </a:p>
                      </a:txBody>
                      <a:tcPr/>
                    </a:tc>
                    <a:tc hMerge="1" vMerge="1">
                      <a:txBody>
                        <a:bodyPr/>
                        <a:lstStyle/>
                        <a:p>
                          <a:endParaRPr lang="fr-DZ"/>
                        </a:p>
                      </a:txBody>
                      <a:tcPr/>
                    </a:tc>
                    <a:extLst>
                      <a:ext uri="{0D108BD9-81ED-4DB2-BD59-A6C34878D82A}">
                        <a16:rowId xmlns:a16="http://schemas.microsoft.com/office/drawing/2014/main" val="213185948"/>
                      </a:ext>
                    </a:extLst>
                  </a:tr>
                  <a:tr h="640080">
                    <a:tc>
                      <a:txBody>
                        <a:bodyPr/>
                        <a:lstStyle/>
                        <a:p>
                          <a:endParaRPr lang="fr-DZ"/>
                        </a:p>
                      </a:txBody>
                      <a:tcPr>
                        <a:blipFill>
                          <a:blip r:embed="rId3"/>
                          <a:stretch>
                            <a:fillRect l="-342" t="-161905" r="-401027" b="-173333"/>
                          </a:stretch>
                        </a:blipFill>
                      </a:tcPr>
                    </a:tc>
                    <a:tc>
                      <a:txBody>
                        <a:bodyPr/>
                        <a:lstStyle/>
                        <a:p>
                          <a:pPr algn="ctr"/>
                          <a:r>
                            <a:rPr lang="ar-SA" sz="1800" b="1" dirty="0"/>
                            <a:t>السالب الخاطئ</a:t>
                          </a:r>
                        </a:p>
                        <a:p>
                          <a:pPr algn="ctr"/>
                          <a:r>
                            <a:rPr lang="fr-FR" sz="1800" b="1" dirty="0"/>
                            <a:t>FN</a:t>
                          </a:r>
                          <a:endParaRPr lang="fr-DZ" sz="1800" b="1" dirty="0">
                            <a:cs typeface="+mj-cs"/>
                          </a:endParaRPr>
                        </a:p>
                      </a:txBody>
                      <a:tcPr/>
                    </a:tc>
                    <a:tc>
                      <a:txBody>
                        <a:bodyPr/>
                        <a:lstStyle/>
                        <a:p>
                          <a:pPr algn="ctr"/>
                          <a:r>
                            <a:rPr lang="ar-SA" sz="1800" b="1" dirty="0"/>
                            <a:t>الموجب الصحيح</a:t>
                          </a:r>
                        </a:p>
                        <a:p>
                          <a:pPr algn="ctr"/>
                          <a:r>
                            <a:rPr lang="fr-FR" sz="1800" b="1" dirty="0"/>
                            <a:t>TP</a:t>
                          </a:r>
                          <a:endParaRPr lang="fr-DZ" sz="1800" b="1" dirty="0">
                            <a:cs typeface="+mj-cs"/>
                          </a:endParaRPr>
                        </a:p>
                      </a:txBody>
                      <a:tcPr/>
                    </a:tc>
                    <a:tc>
                      <a:txBody>
                        <a:bodyPr/>
                        <a:lstStyle/>
                        <a:p>
                          <a:pPr algn="ctr" rtl="1"/>
                          <a:r>
                            <a:rPr lang="ar-SA" sz="1800" b="1" dirty="0"/>
                            <a:t>الموجب </a:t>
                          </a:r>
                          <a:r>
                            <a:rPr lang="fr-FR" sz="1800" b="1" dirty="0"/>
                            <a:t>P</a:t>
                          </a:r>
                          <a:endParaRPr lang="fr-DZ" sz="1800" b="1" dirty="0">
                            <a:cs typeface="+mj-cs"/>
                          </a:endParaRPr>
                        </a:p>
                      </a:txBody>
                      <a:tcPr/>
                    </a:tc>
                    <a:tc rowSpan="2">
                      <a:txBody>
                        <a:bodyPr/>
                        <a:lstStyle/>
                        <a:p>
                          <a:pPr algn="ctr" rtl="1"/>
                          <a:endParaRPr lang="ar-SA" sz="1800" b="1" dirty="0"/>
                        </a:p>
                        <a:p>
                          <a:pPr algn="ctr" rtl="1"/>
                          <a:r>
                            <a:rPr lang="ar-SA" sz="1800" b="1" dirty="0"/>
                            <a:t>المشاهدة</a:t>
                          </a:r>
                          <a:endParaRPr lang="fr-DZ" sz="1800" b="1" dirty="0">
                            <a:cs typeface="+mj-cs"/>
                          </a:endParaRPr>
                        </a:p>
                      </a:txBody>
                      <a:tcPr/>
                    </a:tc>
                    <a:extLst>
                      <a:ext uri="{0D108BD9-81ED-4DB2-BD59-A6C34878D82A}">
                        <a16:rowId xmlns:a16="http://schemas.microsoft.com/office/drawing/2014/main" val="3537979698"/>
                      </a:ext>
                    </a:extLst>
                  </a:tr>
                  <a:tr h="640080">
                    <a:tc>
                      <a:txBody>
                        <a:bodyPr/>
                        <a:lstStyle/>
                        <a:p>
                          <a:endParaRPr lang="fr-DZ"/>
                        </a:p>
                      </a:txBody>
                      <a:tcPr>
                        <a:blipFill>
                          <a:blip r:embed="rId3"/>
                          <a:stretch>
                            <a:fillRect l="-342" t="-261905" r="-401027" b="-73333"/>
                          </a:stretch>
                        </a:blipFill>
                      </a:tcPr>
                    </a:tc>
                    <a:tc>
                      <a:txBody>
                        <a:bodyPr/>
                        <a:lstStyle/>
                        <a:p>
                          <a:pPr algn="ctr"/>
                          <a:r>
                            <a:rPr lang="ar-SA" sz="1800" b="1" dirty="0"/>
                            <a:t>السالب الصحيح</a:t>
                          </a:r>
                        </a:p>
                        <a:p>
                          <a:pPr algn="ctr"/>
                          <a:r>
                            <a:rPr lang="fr-FR" sz="1800" b="1" dirty="0"/>
                            <a:t>TN</a:t>
                          </a:r>
                          <a:endParaRPr lang="fr-DZ" sz="1800" b="1" dirty="0">
                            <a:cs typeface="+mj-cs"/>
                          </a:endParaRPr>
                        </a:p>
                      </a:txBody>
                      <a:tcPr/>
                    </a:tc>
                    <a:tc>
                      <a:txBody>
                        <a:bodyPr/>
                        <a:lstStyle/>
                        <a:p>
                          <a:pPr algn="ctr"/>
                          <a:r>
                            <a:rPr lang="ar-SA" sz="1800" b="1" dirty="0"/>
                            <a:t>الموجب الخاطئ</a:t>
                          </a:r>
                        </a:p>
                        <a:p>
                          <a:pPr algn="ctr"/>
                          <a:r>
                            <a:rPr lang="fr-FR" sz="1800" b="1" dirty="0"/>
                            <a:t>FB</a:t>
                          </a:r>
                          <a:endParaRPr lang="fr-DZ" sz="1800" b="1" dirty="0">
                            <a:cs typeface="+mj-cs"/>
                          </a:endParaRPr>
                        </a:p>
                      </a:txBody>
                      <a:tcPr/>
                    </a:tc>
                    <a:tc>
                      <a:txBody>
                        <a:bodyPr/>
                        <a:lstStyle/>
                        <a:p>
                          <a:pPr algn="ctr" rtl="1"/>
                          <a:r>
                            <a:rPr lang="ar-SA" sz="1800" b="1" dirty="0"/>
                            <a:t>السالب </a:t>
                          </a:r>
                          <a:r>
                            <a:rPr lang="fr-FR" sz="1800" b="1" dirty="0"/>
                            <a:t>N</a:t>
                          </a:r>
                          <a:endParaRPr lang="fr-DZ" sz="1800" b="1" dirty="0">
                            <a:cs typeface="+mj-cs"/>
                          </a:endParaRPr>
                        </a:p>
                      </a:txBody>
                      <a:tcPr/>
                    </a:tc>
                    <a:tc vMerge="1">
                      <a:txBody>
                        <a:bodyPr/>
                        <a:lstStyle/>
                        <a:p>
                          <a:endParaRPr lang="fr-DZ" dirty="0"/>
                        </a:p>
                      </a:txBody>
                      <a:tcPr/>
                    </a:tc>
                    <a:extLst>
                      <a:ext uri="{0D108BD9-81ED-4DB2-BD59-A6C34878D82A}">
                        <a16:rowId xmlns:a16="http://schemas.microsoft.com/office/drawing/2014/main" val="103218212"/>
                      </a:ext>
                    </a:extLst>
                  </a:tr>
                  <a:tr h="374396">
                    <a:tc>
                      <a:txBody>
                        <a:bodyPr/>
                        <a:lstStyle/>
                        <a:p>
                          <a:pPr algn="ctr"/>
                          <a:r>
                            <a:rPr lang="fr-FR" sz="1800" b="1" dirty="0"/>
                            <a:t>1</a:t>
                          </a:r>
                          <a:endParaRPr lang="fr-DZ" sz="1800" b="1" dirty="0">
                            <a:cs typeface="+mj-cs"/>
                          </a:endParaRPr>
                        </a:p>
                      </a:txBody>
                      <a:tcPr/>
                    </a:tc>
                    <a:tc>
                      <a:txBody>
                        <a:bodyPr/>
                        <a:lstStyle/>
                        <a:p>
                          <a:endParaRPr lang="fr-DZ"/>
                        </a:p>
                      </a:txBody>
                      <a:tcPr>
                        <a:blipFill>
                          <a:blip r:embed="rId3"/>
                          <a:stretch>
                            <a:fillRect l="-100342" t="-612903" r="-301027" b="-24194"/>
                          </a:stretch>
                        </a:blipFill>
                      </a:tcPr>
                    </a:tc>
                    <a:tc>
                      <a:txBody>
                        <a:bodyPr/>
                        <a:lstStyle/>
                        <a:p>
                          <a:endParaRPr lang="fr-DZ"/>
                        </a:p>
                      </a:txBody>
                      <a:tcPr>
                        <a:blipFill>
                          <a:blip r:embed="rId3"/>
                          <a:stretch>
                            <a:fillRect l="-201031" t="-612903" r="-202062" b="-24194"/>
                          </a:stretch>
                        </a:blipFill>
                      </a:tcPr>
                    </a:tc>
                    <a:tc gridSpan="2">
                      <a:txBody>
                        <a:bodyPr/>
                        <a:lstStyle/>
                        <a:p>
                          <a:pPr algn="ctr" rtl="1"/>
                          <a:r>
                            <a:rPr lang="ar-SA" sz="1800" b="1" dirty="0"/>
                            <a:t>المجموع</a:t>
                          </a:r>
                          <a:endParaRPr lang="fr-DZ" sz="1800" b="1" dirty="0">
                            <a:cs typeface="+mj-cs"/>
                          </a:endParaRPr>
                        </a:p>
                      </a:txBody>
                      <a:tcPr/>
                    </a:tc>
                    <a:tc hMerge="1">
                      <a:txBody>
                        <a:bodyPr/>
                        <a:lstStyle/>
                        <a:p>
                          <a:r>
                            <a:rPr lang="ar-SA" dirty="0"/>
                            <a:t>المجموع</a:t>
                          </a:r>
                          <a:endParaRPr lang="fr-DZ" dirty="0"/>
                        </a:p>
                      </a:txBody>
                      <a:tcPr/>
                    </a:tc>
                    <a:extLst>
                      <a:ext uri="{0D108BD9-81ED-4DB2-BD59-A6C34878D82A}">
                        <a16:rowId xmlns:a16="http://schemas.microsoft.com/office/drawing/2014/main" val="3838808312"/>
                      </a:ext>
                    </a:extLst>
                  </a:tr>
                </a:tbl>
              </a:graphicData>
            </a:graphic>
          </p:graphicFrame>
        </mc:Fallback>
      </mc:AlternateContent>
    </p:spTree>
    <p:extLst>
      <p:ext uri="{BB962C8B-B14F-4D97-AF65-F5344CB8AC3E}">
        <p14:creationId xmlns:p14="http://schemas.microsoft.com/office/powerpoint/2010/main" val="1409088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C0568DE-9D90-4BBA-AC50-FD613289C555}"/>
              </a:ext>
            </a:extLst>
          </p:cNvPr>
          <p:cNvSpPr>
            <a:spLocks noGrp="1"/>
          </p:cNvSpPr>
          <p:nvPr>
            <p:ph idx="1"/>
          </p:nvPr>
        </p:nvSpPr>
        <p:spPr>
          <a:xfrm>
            <a:off x="0" y="0"/>
            <a:ext cx="12191999" cy="6732396"/>
          </a:xfrm>
        </p:spPr>
        <p:txBody>
          <a:bodyPr>
            <a:normAutofit/>
          </a:bodyPr>
          <a:lstStyle/>
          <a:p>
            <a:pPr algn="just" rtl="1"/>
            <a:r>
              <a:rPr lang="ar-SA" b="1" dirty="0"/>
              <a:t>تحليل منحنى القطع </a:t>
            </a:r>
            <a:r>
              <a:rPr lang="fr-FR" b="1" dirty="0"/>
              <a:t>ROC</a:t>
            </a:r>
            <a:r>
              <a:rPr lang="ar-SA" sz="2800" b="1" dirty="0"/>
              <a:t> </a:t>
            </a:r>
            <a:r>
              <a:rPr lang="ar-SA" b="1" dirty="0"/>
              <a:t>(</a:t>
            </a:r>
            <a:r>
              <a:rPr lang="ar-SA" sz="2800" b="1" dirty="0"/>
              <a:t>يمثل الحساسية والدقة):</a:t>
            </a:r>
            <a:endParaRPr lang="fr-DZ" sz="2800" b="1" dirty="0">
              <a:cs typeface="+mj-cs"/>
            </a:endParaRPr>
          </a:p>
          <a:p>
            <a:pPr marL="0" indent="0" algn="r" rtl="1">
              <a:buNone/>
            </a:pPr>
            <a:endParaRPr lang="ar-SA" dirty="0"/>
          </a:p>
        </p:txBody>
      </p:sp>
      <p:pic>
        <p:nvPicPr>
          <p:cNvPr id="5" name="Image 4">
            <a:extLst>
              <a:ext uri="{FF2B5EF4-FFF2-40B4-BE49-F238E27FC236}">
                <a16:creationId xmlns:a16="http://schemas.microsoft.com/office/drawing/2014/main" id="{BA6B5BAF-A421-4FDE-A158-D34DACFB14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972175" cy="6629400"/>
          </a:xfrm>
          <a:prstGeom prst="rect">
            <a:avLst/>
          </a:prstGeom>
        </p:spPr>
      </p:pic>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EA88F5EF-D683-4A62-97A6-DA05A513B898}"/>
                  </a:ext>
                </a:extLst>
              </p:cNvPr>
              <p:cNvSpPr/>
              <p:nvPr/>
            </p:nvSpPr>
            <p:spPr>
              <a:xfrm>
                <a:off x="6229350" y="523875"/>
                <a:ext cx="5943600" cy="6334125"/>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just"/>
                <a:r>
                  <a:rPr lang="ar-SA" sz="2400" dirty="0"/>
                  <a:t>وتعطى المساحة تحت منحنى </a:t>
                </a:r>
                <a:r>
                  <a:rPr lang="fr-FR" sz="2400" dirty="0"/>
                  <a:t>ROC</a:t>
                </a:r>
                <a:r>
                  <a:rPr lang="ar-SA" sz="2400" dirty="0"/>
                  <a:t> والتي تتراوح ما بين الصفر والواحد الصحيح مقياسا لمدى قدرة النموذج للتمييز بين الحالات التي تملك الصفة موضع الفحص والحالات التي لا تملك تلك الصفة، وهي تعتبر من أفضل مقاييس الدقة.</a:t>
                </a:r>
              </a:p>
              <a:p>
                <a:pPr algn="just" rtl="1"/>
                <a:r>
                  <a:rPr lang="ar-SA" sz="2400" dirty="0"/>
                  <a:t>حيث:</a:t>
                </a:r>
              </a:p>
              <a:p>
                <a:pPr algn="just" rtl="1"/>
                <a:r>
                  <a:rPr lang="fr-FR" sz="2400" dirty="0"/>
                  <a:t>ROC=0,5</a:t>
                </a:r>
                <a:r>
                  <a:rPr lang="ar-SA" sz="2400" dirty="0"/>
                  <a:t> : النموذج ليس له قدرة تمييزية</a:t>
                </a:r>
              </a:p>
              <a:p>
                <a:pPr algn="just" rtl="1"/>
                <a:r>
                  <a:rPr lang="fr-FR" sz="2400" dirty="0"/>
                  <a:t>0,7</a:t>
                </a:r>
                <a14:m>
                  <m:oMath xmlns:m="http://schemas.openxmlformats.org/officeDocument/2006/math">
                    <m:r>
                      <a:rPr lang="ar-SA" sz="2400" smtClean="0">
                        <a:latin typeface="Cambria Math" panose="02040503050406030204" pitchFamily="18" charset="0"/>
                      </a:rPr>
                      <m:t>≤</m:t>
                    </m:r>
                    <m:r>
                      <m:rPr>
                        <m:sty m:val="p"/>
                      </m:rPr>
                      <a:rPr lang="fr-FR" sz="2400" b="0" i="0" smtClean="0">
                        <a:latin typeface="Cambria Math" panose="02040503050406030204" pitchFamily="18" charset="0"/>
                      </a:rPr>
                      <m:t>ROC</m:t>
                    </m:r>
                    <m:r>
                      <a:rPr lang="fr-FR" sz="2400" b="0" i="1" smtClean="0">
                        <a:latin typeface="Cambria Math" panose="02040503050406030204" pitchFamily="18" charset="0"/>
                        <a:ea typeface="Cambria Math" panose="02040503050406030204" pitchFamily="18" charset="0"/>
                      </a:rPr>
                      <m:t>≤</m:t>
                    </m:r>
                    <m:r>
                      <a:rPr lang="fr-FR" sz="2400" b="0" i="1" smtClean="0">
                        <a:latin typeface="Cambria Math" panose="02040503050406030204" pitchFamily="18" charset="0"/>
                        <a:ea typeface="Cambria Math" panose="02040503050406030204" pitchFamily="18" charset="0"/>
                      </a:rPr>
                      <m:t>0</m:t>
                    </m:r>
                    <m:r>
                      <a:rPr lang="fr-FR" sz="2400" b="0" i="1" smtClean="0">
                        <a:latin typeface="Cambria Math" panose="02040503050406030204" pitchFamily="18" charset="0"/>
                        <a:ea typeface="Cambria Math" panose="02040503050406030204" pitchFamily="18" charset="0"/>
                      </a:rPr>
                      <m:t>,</m:t>
                    </m:r>
                    <m:r>
                      <a:rPr lang="fr-FR" sz="2400" b="0" i="1" smtClean="0">
                        <a:latin typeface="Cambria Math" panose="02040503050406030204" pitchFamily="18" charset="0"/>
                        <a:ea typeface="Cambria Math" panose="02040503050406030204" pitchFamily="18" charset="0"/>
                      </a:rPr>
                      <m:t>8</m:t>
                    </m:r>
                  </m:oMath>
                </a14:m>
                <a:r>
                  <a:rPr lang="fr-FR" sz="2400" b="0" dirty="0">
                    <a:ea typeface="Cambria Math" panose="02040503050406030204" pitchFamily="18" charset="0"/>
                  </a:rPr>
                  <a:t> </a:t>
                </a:r>
                <a:r>
                  <a:rPr lang="ar-SA" sz="2400" dirty="0">
                    <a:ea typeface="Cambria Math" panose="02040503050406030204" pitchFamily="18" charset="0"/>
                  </a:rPr>
                  <a:t> : قدرة تمييزية مقبولة</a:t>
                </a:r>
                <a:endParaRPr lang="fr-FR" sz="2400" b="0" dirty="0">
                  <a:ea typeface="Cambria Math" panose="02040503050406030204" pitchFamily="18" charset="0"/>
                </a:endParaRPr>
              </a:p>
              <a:p>
                <a:pPr algn="just" rtl="1"/>
                <a:r>
                  <a:rPr lang="fr-FR" sz="2400" dirty="0"/>
                  <a:t>0,8</a:t>
                </a:r>
                <a14:m>
                  <m:oMath xmlns:m="http://schemas.openxmlformats.org/officeDocument/2006/math">
                    <m:r>
                      <a:rPr lang="ar-SA" sz="2400" smtClean="0">
                        <a:latin typeface="Cambria Math" panose="02040503050406030204" pitchFamily="18" charset="0"/>
                      </a:rPr>
                      <m:t>≤</m:t>
                    </m:r>
                    <m:r>
                      <m:rPr>
                        <m:sty m:val="p"/>
                      </m:rPr>
                      <a:rPr lang="fr-FR" sz="2400" b="0" i="0" smtClean="0">
                        <a:latin typeface="Cambria Math" panose="02040503050406030204" pitchFamily="18" charset="0"/>
                      </a:rPr>
                      <m:t>ROC</m:t>
                    </m:r>
                    <m:r>
                      <a:rPr lang="fr-FR" sz="2400" b="0" i="1" smtClean="0">
                        <a:latin typeface="Cambria Math" panose="02040503050406030204" pitchFamily="18" charset="0"/>
                        <a:ea typeface="Cambria Math" panose="02040503050406030204" pitchFamily="18" charset="0"/>
                      </a:rPr>
                      <m:t>≤</m:t>
                    </m:r>
                    <m:r>
                      <a:rPr lang="fr-FR" sz="2400" b="0" i="1" smtClean="0">
                        <a:latin typeface="Cambria Math" panose="02040503050406030204" pitchFamily="18" charset="0"/>
                        <a:ea typeface="Cambria Math" panose="02040503050406030204" pitchFamily="18" charset="0"/>
                      </a:rPr>
                      <m:t>0</m:t>
                    </m:r>
                    <m:r>
                      <a:rPr lang="fr-FR" sz="2400" b="0" i="1" smtClean="0">
                        <a:latin typeface="Cambria Math" panose="02040503050406030204" pitchFamily="18" charset="0"/>
                        <a:ea typeface="Cambria Math" panose="02040503050406030204" pitchFamily="18" charset="0"/>
                      </a:rPr>
                      <m:t>,</m:t>
                    </m:r>
                    <m:r>
                      <a:rPr lang="fr-FR" sz="2400" b="0" i="1" smtClean="0">
                        <a:latin typeface="Cambria Math" panose="02040503050406030204" pitchFamily="18" charset="0"/>
                        <a:ea typeface="Cambria Math" panose="02040503050406030204" pitchFamily="18" charset="0"/>
                      </a:rPr>
                      <m:t>9</m:t>
                    </m:r>
                  </m:oMath>
                </a14:m>
                <a:r>
                  <a:rPr lang="fr-FR" sz="2400" b="0" dirty="0">
                    <a:ea typeface="Cambria Math" panose="02040503050406030204" pitchFamily="18" charset="0"/>
                  </a:rPr>
                  <a:t> </a:t>
                </a:r>
                <a:r>
                  <a:rPr lang="ar-SA" sz="2400" dirty="0">
                    <a:ea typeface="Cambria Math" panose="02040503050406030204" pitchFamily="18" charset="0"/>
                  </a:rPr>
                  <a:t> : قدرة تمييزية ممتازة</a:t>
                </a:r>
                <a:endParaRPr lang="fr-FR" sz="2400" dirty="0">
                  <a:ea typeface="Cambria Math" panose="02040503050406030204" pitchFamily="18" charset="0"/>
                </a:endParaRPr>
              </a:p>
              <a:p>
                <a:pPr algn="just" rtl="1"/>
                <a:r>
                  <a:rPr lang="fr-FR" sz="2400" dirty="0"/>
                  <a:t>0,9</a:t>
                </a:r>
                <a14:m>
                  <m:oMath xmlns:m="http://schemas.openxmlformats.org/officeDocument/2006/math">
                    <m:r>
                      <a:rPr lang="ar-SA" sz="2400" smtClean="0">
                        <a:latin typeface="Cambria Math" panose="02040503050406030204" pitchFamily="18" charset="0"/>
                      </a:rPr>
                      <m:t>≤</m:t>
                    </m:r>
                    <m:r>
                      <m:rPr>
                        <m:sty m:val="p"/>
                      </m:rPr>
                      <a:rPr lang="fr-FR" sz="2400" b="0" i="0" smtClean="0">
                        <a:latin typeface="Cambria Math" panose="02040503050406030204" pitchFamily="18" charset="0"/>
                      </a:rPr>
                      <m:t>ROC</m:t>
                    </m:r>
                    <m:r>
                      <a:rPr lang="fr-FR" sz="2400" b="0" i="1" smtClean="0">
                        <a:latin typeface="Cambria Math" panose="02040503050406030204" pitchFamily="18" charset="0"/>
                        <a:ea typeface="Cambria Math" panose="02040503050406030204" pitchFamily="18" charset="0"/>
                      </a:rPr>
                      <m:t>≤</m:t>
                    </m:r>
                    <m:r>
                      <a:rPr lang="fr-FR" sz="2400" b="0" i="1" smtClean="0">
                        <a:latin typeface="Cambria Math" panose="02040503050406030204" pitchFamily="18" charset="0"/>
                        <a:ea typeface="Cambria Math" panose="02040503050406030204" pitchFamily="18" charset="0"/>
                      </a:rPr>
                      <m:t>1</m:t>
                    </m:r>
                  </m:oMath>
                </a14:m>
                <a:r>
                  <a:rPr lang="fr-FR" sz="2400" b="0" dirty="0">
                    <a:ea typeface="Cambria Math" panose="02040503050406030204" pitchFamily="18" charset="0"/>
                  </a:rPr>
                  <a:t> </a:t>
                </a:r>
                <a:r>
                  <a:rPr lang="ar-SA" sz="2400" dirty="0">
                    <a:ea typeface="Cambria Math" panose="02040503050406030204" pitchFamily="18" charset="0"/>
                  </a:rPr>
                  <a:t> : قدرة تمييزية ممتازة جدا</a:t>
                </a:r>
              </a:p>
              <a:p>
                <a:pPr algn="ctr" rtl="1"/>
                <a:endParaRPr lang="ar-SA" dirty="0">
                  <a:ea typeface="Cambria Math" panose="02040503050406030204" pitchFamily="18" charset="0"/>
                </a:endParaRPr>
              </a:p>
              <a:p>
                <a:pPr algn="ctr" rtl="1"/>
                <a:endParaRPr lang="ar-SA" dirty="0">
                  <a:ea typeface="Cambria Math" panose="02040503050406030204" pitchFamily="18" charset="0"/>
                </a:endParaRPr>
              </a:p>
              <a:p>
                <a:pPr algn="ctr" rtl="1"/>
                <a:endParaRPr lang="ar-SA" dirty="0">
                  <a:ea typeface="Cambria Math" panose="02040503050406030204" pitchFamily="18" charset="0"/>
                </a:endParaRPr>
              </a:p>
              <a:p>
                <a:pPr algn="ctr" rtl="1"/>
                <a:endParaRPr lang="ar-SA" dirty="0">
                  <a:ea typeface="Cambria Math" panose="02040503050406030204" pitchFamily="18" charset="0"/>
                </a:endParaRPr>
              </a:p>
              <a:p>
                <a:pPr algn="ctr" rtl="1"/>
                <a:endParaRPr lang="ar-SA" dirty="0">
                  <a:ea typeface="Cambria Math" panose="02040503050406030204" pitchFamily="18" charset="0"/>
                </a:endParaRPr>
              </a:p>
              <a:p>
                <a:pPr algn="ctr" rtl="1"/>
                <a:endParaRPr lang="ar-SA" dirty="0">
                  <a:ea typeface="Cambria Math" panose="02040503050406030204" pitchFamily="18" charset="0"/>
                </a:endParaRPr>
              </a:p>
              <a:p>
                <a:pPr algn="ctr" rtl="1"/>
                <a:endParaRPr lang="ar-SA" dirty="0">
                  <a:ea typeface="Cambria Math" panose="02040503050406030204" pitchFamily="18" charset="0"/>
                </a:endParaRPr>
              </a:p>
              <a:p>
                <a:pPr algn="ctr" rtl="1"/>
                <a:endParaRPr lang="ar-SA" dirty="0">
                  <a:ea typeface="Cambria Math" panose="02040503050406030204" pitchFamily="18" charset="0"/>
                </a:endParaRPr>
              </a:p>
              <a:p>
                <a:pPr algn="ctr" rtl="1"/>
                <a:endParaRPr lang="fr-FR" b="0" dirty="0">
                  <a:ea typeface="Cambria Math" panose="02040503050406030204" pitchFamily="18" charset="0"/>
                </a:endParaRPr>
              </a:p>
            </p:txBody>
          </p:sp>
        </mc:Choice>
        <mc:Fallback xmlns="">
          <p:sp>
            <p:nvSpPr>
              <p:cNvPr id="9" name="Rectangle 8">
                <a:extLst>
                  <a:ext uri="{FF2B5EF4-FFF2-40B4-BE49-F238E27FC236}">
                    <a16:creationId xmlns:a16="http://schemas.microsoft.com/office/drawing/2014/main" id="{EA88F5EF-D683-4A62-97A6-DA05A513B898}"/>
                  </a:ext>
                </a:extLst>
              </p:cNvPr>
              <p:cNvSpPr>
                <a:spLocks noRot="1" noChangeAspect="1" noMove="1" noResize="1" noEditPoints="1" noAdjustHandles="1" noChangeArrowheads="1" noChangeShapeType="1" noTextEdit="1"/>
              </p:cNvSpPr>
              <p:nvPr/>
            </p:nvSpPr>
            <p:spPr>
              <a:xfrm>
                <a:off x="6229350" y="523875"/>
                <a:ext cx="5943600" cy="6334125"/>
              </a:xfrm>
              <a:prstGeom prst="rect">
                <a:avLst/>
              </a:prstGeom>
              <a:blipFill>
                <a:blip r:embed="rId3"/>
                <a:stretch>
                  <a:fillRect l="-3282" r="-1641"/>
                </a:stretch>
              </a:blipFill>
              <a:ln>
                <a:noFill/>
              </a:ln>
            </p:spPr>
            <p:txBody>
              <a:bodyPr/>
              <a:lstStyle/>
              <a:p>
                <a:r>
                  <a:rPr lang="fr-DZ">
                    <a:noFill/>
                  </a:rPr>
                  <a:t> </a:t>
                </a:r>
              </a:p>
            </p:txBody>
          </p:sp>
        </mc:Fallback>
      </mc:AlternateContent>
    </p:spTree>
    <p:extLst>
      <p:ext uri="{BB962C8B-B14F-4D97-AF65-F5344CB8AC3E}">
        <p14:creationId xmlns:p14="http://schemas.microsoft.com/office/powerpoint/2010/main" val="4262700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4">
            <a:extLst>
              <a:ext uri="{FF2B5EF4-FFF2-40B4-BE49-F238E27FC236}">
                <a16:creationId xmlns:a16="http://schemas.microsoft.com/office/drawing/2014/main" id="{7A14DC23-60D1-4AE0-BEA5-7E42BA6CEC0B}"/>
              </a:ext>
            </a:extLst>
          </p:cNvPr>
          <p:cNvGraphicFramePr>
            <a:graphicFrameLocks noGrp="1"/>
          </p:cNvGraphicFramePr>
          <p:nvPr>
            <p:extLst>
              <p:ext uri="{D42A27DB-BD31-4B8C-83A1-F6EECF244321}">
                <p14:modId xmlns:p14="http://schemas.microsoft.com/office/powerpoint/2010/main" val="2198776810"/>
              </p:ext>
            </p:extLst>
          </p:nvPr>
        </p:nvGraphicFramePr>
        <p:xfrm>
          <a:off x="1990724" y="295276"/>
          <a:ext cx="8048626" cy="5947111"/>
        </p:xfrm>
        <a:graphic>
          <a:graphicData uri="http://schemas.openxmlformats.org/drawingml/2006/table">
            <a:tbl>
              <a:tblPr firstRow="1" bandRow="1">
                <a:tableStyleId>{93296810-A885-4BE3-A3E7-6D5BEEA58F35}</a:tableStyleId>
              </a:tblPr>
              <a:tblGrid>
                <a:gridCol w="4024313">
                  <a:extLst>
                    <a:ext uri="{9D8B030D-6E8A-4147-A177-3AD203B41FA5}">
                      <a16:colId xmlns:a16="http://schemas.microsoft.com/office/drawing/2014/main" val="2821160598"/>
                    </a:ext>
                  </a:extLst>
                </a:gridCol>
                <a:gridCol w="4024313">
                  <a:extLst>
                    <a:ext uri="{9D8B030D-6E8A-4147-A177-3AD203B41FA5}">
                      <a16:colId xmlns:a16="http://schemas.microsoft.com/office/drawing/2014/main" val="792303856"/>
                    </a:ext>
                  </a:extLst>
                </a:gridCol>
              </a:tblGrid>
              <a:tr h="3774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SA" sz="2400" dirty="0"/>
                        <a:t>عيوب الانحدار اللوجستي</a:t>
                      </a:r>
                      <a:endParaRPr lang="fr-DZ" sz="2400" dirty="0"/>
                    </a:p>
                  </a:txBody>
                  <a:tcPr/>
                </a:tc>
                <a:tc>
                  <a:txBody>
                    <a:bodyPr/>
                    <a:lstStyle/>
                    <a:p>
                      <a:pPr algn="ctr"/>
                      <a:r>
                        <a:rPr lang="ar-SA" sz="2400" dirty="0"/>
                        <a:t>مزايا الانحدار اللوجستي</a:t>
                      </a:r>
                      <a:endParaRPr lang="fr-DZ" sz="2400" dirty="0"/>
                    </a:p>
                  </a:txBody>
                  <a:tcPr/>
                </a:tc>
                <a:extLst>
                  <a:ext uri="{0D108BD9-81ED-4DB2-BD59-A6C34878D82A}">
                    <a16:rowId xmlns:a16="http://schemas.microsoft.com/office/drawing/2014/main" val="4106589366"/>
                  </a:ext>
                </a:extLst>
              </a:tr>
              <a:tr h="5489911">
                <a:tc>
                  <a:txBody>
                    <a:bodyPr/>
                    <a:lstStyle/>
                    <a:p>
                      <a:pPr marL="285750" indent="-285750" algn="r" rtl="1">
                        <a:buFont typeface="Arial" panose="020B0604020202020204" pitchFamily="34" charset="0"/>
                        <a:buChar char="•"/>
                      </a:pPr>
                      <a:r>
                        <a:rPr lang="ar-SA" sz="2200" dirty="0"/>
                        <a:t>لا يأخذ الزمن الذي يسبق حدوث الحدث، أي عدم الاهتمام بالبيانات التي تسبق الحدث.</a:t>
                      </a:r>
                    </a:p>
                  </a:txBody>
                  <a:tcPr/>
                </a:tc>
                <a:tc>
                  <a:txBody>
                    <a:bodyPr/>
                    <a:lstStyle/>
                    <a:p>
                      <a:pPr marL="285750" indent="-285750" algn="just" rtl="1">
                        <a:buFont typeface="Arial" panose="020B0604020202020204" pitchFamily="34" charset="0"/>
                        <a:buChar char="•"/>
                      </a:pPr>
                      <a:r>
                        <a:rPr lang="ar-SA" sz="2200" dirty="0"/>
                        <a:t>يتعامل مع المتغيرات الوصفية والكمية ويتضمن اختبار لدلالة المعاملات؛</a:t>
                      </a:r>
                    </a:p>
                    <a:p>
                      <a:pPr marL="285750" indent="-285750" algn="just" rtl="1">
                        <a:buFont typeface="Arial" panose="020B0604020202020204" pitchFamily="34" charset="0"/>
                        <a:buChar char="•"/>
                      </a:pPr>
                      <a:r>
                        <a:rPr lang="ar-SA" sz="2200" dirty="0"/>
                        <a:t>يعطي فكرة عن مقدار تأثير كل متغير مستقل على المتغير التابع الثنائي؛</a:t>
                      </a:r>
                    </a:p>
                    <a:p>
                      <a:pPr marL="285750" indent="-285750" algn="just" rtl="1">
                        <a:buFont typeface="Arial" panose="020B0604020202020204" pitchFamily="34" charset="0"/>
                        <a:buChar char="•"/>
                      </a:pPr>
                      <a:r>
                        <a:rPr lang="ar-SA" sz="2200" dirty="0"/>
                        <a:t>يرتب تأثير المتغيرات المستقلة على المتغير التابع مما يسمح للباحث بالاستنتاج بأن متغيرا ما أقوى من المتغير الآخر؛</a:t>
                      </a:r>
                    </a:p>
                    <a:p>
                      <a:pPr marL="285750" indent="-285750" algn="just" rtl="1">
                        <a:buFont typeface="Arial" panose="020B0604020202020204" pitchFamily="34" charset="0"/>
                        <a:buChar char="•"/>
                      </a:pPr>
                      <a:r>
                        <a:rPr lang="ar-SA" sz="2200" dirty="0"/>
                        <a:t>يعتبر أقل حساسية تجاه الانحرافات عن اعتدالية التوزيع لمتغيرات الدراسة؛</a:t>
                      </a:r>
                    </a:p>
                    <a:p>
                      <a:pPr marL="285750" indent="-285750" algn="just" rtl="1">
                        <a:buFont typeface="Arial" panose="020B0604020202020204" pitchFamily="34" charset="0"/>
                        <a:buChar char="•"/>
                      </a:pPr>
                      <a:r>
                        <a:rPr lang="ar-SA" sz="2200" dirty="0"/>
                        <a:t>تقديرات المعالم </a:t>
                      </a:r>
                      <a:r>
                        <a:rPr lang="fr-FR" sz="2200" dirty="0" err="1"/>
                        <a:t>Parameter</a:t>
                      </a:r>
                      <a:r>
                        <a:rPr lang="fr-FR" sz="2200" dirty="0"/>
                        <a:t> Estimation</a:t>
                      </a:r>
                      <a:r>
                        <a:rPr lang="ar-SA" sz="2200" dirty="0"/>
                        <a:t> وفق النموذج اللوجستي تعد مقبولة في ظل غياب بعض القيود المفروضة على الانحدار الخطي واللوغاريتمي.</a:t>
                      </a:r>
                      <a:endParaRPr lang="fr-DZ" sz="2200" dirty="0"/>
                    </a:p>
                  </a:txBody>
                  <a:tcPr/>
                </a:tc>
                <a:extLst>
                  <a:ext uri="{0D108BD9-81ED-4DB2-BD59-A6C34878D82A}">
                    <a16:rowId xmlns:a16="http://schemas.microsoft.com/office/drawing/2014/main" val="2016669831"/>
                  </a:ext>
                </a:extLst>
              </a:tr>
            </a:tbl>
          </a:graphicData>
        </a:graphic>
      </p:graphicFrame>
    </p:spTree>
    <p:extLst>
      <p:ext uri="{BB962C8B-B14F-4D97-AF65-F5344CB8AC3E}">
        <p14:creationId xmlns:p14="http://schemas.microsoft.com/office/powerpoint/2010/main" val="2276314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EBF63D-BCF9-4C1E-85B2-0A8E3F6F81D6}"/>
              </a:ext>
            </a:extLst>
          </p:cNvPr>
          <p:cNvSpPr>
            <a:spLocks noGrp="1"/>
          </p:cNvSpPr>
          <p:nvPr>
            <p:ph type="title"/>
          </p:nvPr>
        </p:nvSpPr>
        <p:spPr>
          <a:xfrm>
            <a:off x="838200" y="0"/>
            <a:ext cx="10515600" cy="1325563"/>
          </a:xfrm>
        </p:spPr>
        <p:txBody>
          <a:bodyPr/>
          <a:lstStyle/>
          <a:p>
            <a:pPr algn="ctr"/>
            <a:r>
              <a:rPr lang="ar-SA" b="1" dirty="0"/>
              <a:t>كيف يعمل نموذج الإنحدار اللوجستي</a:t>
            </a:r>
            <a:endParaRPr lang="fr-DZ" b="1" dirty="0">
              <a:latin typeface="Times New Roman" panose="02020603050405020304" pitchFamily="18" charset="0"/>
              <a:cs typeface="Times New Roman" panose="02020603050405020304" pitchFamily="18" charset="0"/>
            </a:endParaRPr>
          </a:p>
        </p:txBody>
      </p:sp>
      <p:sp>
        <p:nvSpPr>
          <p:cNvPr id="10" name="ZoneTexte 9">
            <a:extLst>
              <a:ext uri="{FF2B5EF4-FFF2-40B4-BE49-F238E27FC236}">
                <a16:creationId xmlns:a16="http://schemas.microsoft.com/office/drawing/2014/main" id="{086F639B-1EC3-47DD-B715-A8C8466D3FD1}"/>
              </a:ext>
            </a:extLst>
          </p:cNvPr>
          <p:cNvSpPr txBox="1"/>
          <p:nvPr/>
        </p:nvSpPr>
        <p:spPr>
          <a:xfrm>
            <a:off x="4331644" y="1104879"/>
            <a:ext cx="7625894" cy="5847755"/>
          </a:xfrm>
          <a:prstGeom prst="rect">
            <a:avLst/>
          </a:prstGeom>
          <a:noFill/>
        </p:spPr>
        <p:txBody>
          <a:bodyPr wrap="square">
            <a:spAutoFit/>
          </a:bodyPr>
          <a:lstStyle/>
          <a:p>
            <a:pPr algn="just" rtl="1"/>
            <a:r>
              <a:rPr lang="ar-SA" sz="2200" b="0" i="0" dirty="0">
                <a:solidFill>
                  <a:srgbClr val="333333"/>
                </a:solidFill>
                <a:effectLst/>
                <a:latin typeface="AmazonEmberArabic"/>
                <a:cs typeface="+mj-cs"/>
              </a:rPr>
              <a:t>لفهم نموذج الانحدار اللوجستي، يجب فهم ما هي المعادلات والمتغيرات.</a:t>
            </a:r>
          </a:p>
          <a:p>
            <a:pPr algn="just" rtl="1"/>
            <a:r>
              <a:rPr lang="ar-SA" sz="2200" b="1" i="0" dirty="0">
                <a:solidFill>
                  <a:srgbClr val="333333"/>
                </a:solidFill>
                <a:effectLst/>
                <a:latin typeface="AmazonEmberArabicBold"/>
                <a:cs typeface="+mj-cs"/>
              </a:rPr>
              <a:t>المعادلات:</a:t>
            </a:r>
            <a:endParaRPr lang="ar-SA" sz="2200" b="1" i="0" dirty="0">
              <a:solidFill>
                <a:srgbClr val="333333"/>
              </a:solidFill>
              <a:effectLst/>
              <a:latin typeface="AmazonEmberArabic"/>
              <a:cs typeface="+mj-cs"/>
            </a:endParaRPr>
          </a:p>
          <a:p>
            <a:pPr algn="just" rtl="1"/>
            <a:r>
              <a:rPr lang="ar-SA" sz="2200" b="0" i="0" dirty="0">
                <a:solidFill>
                  <a:srgbClr val="333333"/>
                </a:solidFill>
                <a:effectLst/>
                <a:latin typeface="AmazonEmberArabic"/>
                <a:cs typeface="+mj-cs"/>
              </a:rPr>
              <a:t>في الرياضيات، تعطي المعادلات العلاقة بين متغيرين:</a:t>
            </a:r>
            <a:r>
              <a:rPr lang="ar-SA" sz="2200" b="0" i="1" dirty="0">
                <a:solidFill>
                  <a:srgbClr val="333333"/>
                </a:solidFill>
                <a:effectLst/>
                <a:latin typeface="AmazonEmberArabic"/>
                <a:cs typeface="+mj-cs"/>
              </a:rPr>
              <a:t> </a:t>
            </a:r>
            <a:r>
              <a:rPr lang="fr-FR" sz="2200" i="1" dirty="0">
                <a:solidFill>
                  <a:srgbClr val="333333"/>
                </a:solidFill>
                <a:latin typeface="AmazonEmberArabic"/>
                <a:cs typeface="+mj-cs"/>
              </a:rPr>
              <a:t>X</a:t>
            </a:r>
            <a:r>
              <a:rPr lang="ar-SA" sz="2200" i="1" dirty="0">
                <a:solidFill>
                  <a:srgbClr val="333333"/>
                </a:solidFill>
                <a:latin typeface="AmazonEmberArabic"/>
                <a:cs typeface="+mj-cs"/>
              </a:rPr>
              <a:t> و </a:t>
            </a:r>
            <a:r>
              <a:rPr lang="fr-FR" sz="2200" i="1" dirty="0">
                <a:solidFill>
                  <a:srgbClr val="333333"/>
                </a:solidFill>
                <a:latin typeface="AmazonEmberArabic"/>
                <a:cs typeface="+mj-cs"/>
              </a:rPr>
              <a:t>Y</a:t>
            </a:r>
            <a:r>
              <a:rPr lang="ar-SA" sz="2200" i="1" dirty="0">
                <a:solidFill>
                  <a:srgbClr val="333333"/>
                </a:solidFill>
                <a:latin typeface="AmazonEmberArabic"/>
                <a:cs typeface="+mj-cs"/>
              </a:rPr>
              <a:t> </a:t>
            </a:r>
            <a:r>
              <a:rPr lang="fr-FR" sz="2200" b="0" i="0" dirty="0">
                <a:solidFill>
                  <a:srgbClr val="333333"/>
                </a:solidFill>
                <a:effectLst/>
                <a:latin typeface="AmazonEmberArabic"/>
                <a:cs typeface="+mj-cs"/>
              </a:rPr>
              <a:t> </a:t>
            </a:r>
            <a:r>
              <a:rPr lang="ar-SA" sz="2200" b="0" i="0" dirty="0">
                <a:solidFill>
                  <a:srgbClr val="333333"/>
                </a:solidFill>
                <a:effectLst/>
                <a:latin typeface="AmazonEmberArabic"/>
                <a:cs typeface="+mj-cs"/>
              </a:rPr>
              <a:t>يمكنك استخدام هذه المعادلات أو الدوال لرسم رسم بياني على طول </a:t>
            </a:r>
            <a:r>
              <a:rPr lang="ar-SA" sz="2200" b="0" i="0" u="sng" dirty="0">
                <a:solidFill>
                  <a:srgbClr val="333333"/>
                </a:solidFill>
                <a:effectLst/>
                <a:latin typeface="AmazonEmberArabic"/>
                <a:cs typeface="+mj-cs"/>
              </a:rPr>
              <a:t>المحور السيني </a:t>
            </a:r>
            <a:r>
              <a:rPr lang="ar-SA" sz="2200" b="0" i="0" dirty="0">
                <a:solidFill>
                  <a:srgbClr val="333333"/>
                </a:solidFill>
                <a:effectLst/>
                <a:latin typeface="AmazonEmberArabic"/>
                <a:cs typeface="+mj-cs"/>
              </a:rPr>
              <a:t>و</a:t>
            </a:r>
            <a:r>
              <a:rPr lang="ar-SA" sz="2200" b="0" i="0" u="sng" dirty="0">
                <a:solidFill>
                  <a:srgbClr val="333333"/>
                </a:solidFill>
                <a:effectLst/>
                <a:latin typeface="AmazonEmberArabic"/>
                <a:cs typeface="+mj-cs"/>
              </a:rPr>
              <a:t>المحور الصادي </a:t>
            </a:r>
            <a:r>
              <a:rPr lang="ar-SA" sz="2200" b="0" i="0" dirty="0">
                <a:solidFill>
                  <a:srgbClr val="333333"/>
                </a:solidFill>
                <a:effectLst/>
                <a:latin typeface="AmazonEmberArabic"/>
                <a:cs typeface="+mj-cs"/>
              </a:rPr>
              <a:t>عن طريق وضع قيم مختلفة لـ</a:t>
            </a:r>
            <a:r>
              <a:rPr lang="ar-SA" sz="2200" b="0" i="1" dirty="0">
                <a:solidFill>
                  <a:srgbClr val="333333"/>
                </a:solidFill>
                <a:effectLst/>
                <a:latin typeface="AmazonEmberArabic"/>
                <a:cs typeface="+mj-cs"/>
              </a:rPr>
              <a:t> </a:t>
            </a:r>
            <a:r>
              <a:rPr lang="fr-FR" sz="2200" i="1" dirty="0">
                <a:solidFill>
                  <a:srgbClr val="333333"/>
                </a:solidFill>
                <a:latin typeface="AmazonEmberArabic"/>
                <a:cs typeface="+mj-cs"/>
              </a:rPr>
              <a:t>X</a:t>
            </a:r>
            <a:r>
              <a:rPr lang="ar-SA" sz="2200" i="1" dirty="0">
                <a:solidFill>
                  <a:srgbClr val="333333"/>
                </a:solidFill>
                <a:latin typeface="AmazonEmberArabic"/>
                <a:cs typeface="+mj-cs"/>
              </a:rPr>
              <a:t> و </a:t>
            </a:r>
            <a:r>
              <a:rPr lang="fr-FR" sz="2200" i="1" dirty="0">
                <a:solidFill>
                  <a:srgbClr val="333333"/>
                </a:solidFill>
                <a:latin typeface="AmazonEmberArabic"/>
                <a:cs typeface="+mj-cs"/>
              </a:rPr>
              <a:t>Y</a:t>
            </a:r>
            <a:r>
              <a:rPr lang="ar-SA" sz="2200" i="1" dirty="0">
                <a:solidFill>
                  <a:srgbClr val="333333"/>
                </a:solidFill>
                <a:latin typeface="AmazonEmberArabic"/>
                <a:cs typeface="+mj-cs"/>
              </a:rPr>
              <a:t> </a:t>
            </a:r>
            <a:r>
              <a:rPr lang="fr-FR" sz="2200" b="0" i="0" dirty="0">
                <a:solidFill>
                  <a:srgbClr val="333333"/>
                </a:solidFill>
                <a:effectLst/>
                <a:latin typeface="AmazonEmberArabic"/>
                <a:cs typeface="+mj-cs"/>
              </a:rPr>
              <a:t> </a:t>
            </a:r>
          </a:p>
          <a:p>
            <a:pPr algn="just" rtl="1"/>
            <a:r>
              <a:rPr lang="ar-SA" sz="2200" b="0" i="0" dirty="0">
                <a:solidFill>
                  <a:srgbClr val="333333"/>
                </a:solidFill>
                <a:effectLst/>
                <a:latin typeface="AmazonEmberArabic"/>
                <a:cs typeface="+mj-cs"/>
              </a:rPr>
              <a:t>مثال: إذا قمت برسم الرسم البياني للدالة</a:t>
            </a:r>
            <a:r>
              <a:rPr lang="ar-SA" sz="2200" b="0" i="1" dirty="0">
                <a:solidFill>
                  <a:srgbClr val="333333"/>
                </a:solidFill>
                <a:effectLst/>
                <a:latin typeface="AmazonEmberArabic"/>
                <a:cs typeface="+mj-cs"/>
              </a:rPr>
              <a:t> </a:t>
            </a:r>
            <a:r>
              <a:rPr lang="fr-FR" sz="2200" b="1" i="1" dirty="0">
                <a:solidFill>
                  <a:srgbClr val="333333"/>
                </a:solidFill>
                <a:highlight>
                  <a:srgbClr val="FFFF00"/>
                </a:highlight>
                <a:latin typeface="AmazonEmberArabic"/>
                <a:cs typeface="+mj-cs"/>
              </a:rPr>
              <a:t>Y</a:t>
            </a:r>
            <a:r>
              <a:rPr lang="ar-SA" sz="2200" b="1" i="1" dirty="0">
                <a:solidFill>
                  <a:srgbClr val="333333"/>
                </a:solidFill>
                <a:highlight>
                  <a:srgbClr val="FFFF00"/>
                </a:highlight>
                <a:latin typeface="AmazonEmberArabic"/>
                <a:cs typeface="+mj-cs"/>
              </a:rPr>
              <a:t>= 2*</a:t>
            </a:r>
            <a:r>
              <a:rPr lang="fr-FR" sz="2200" b="1" i="1" dirty="0">
                <a:solidFill>
                  <a:srgbClr val="333333"/>
                </a:solidFill>
                <a:highlight>
                  <a:srgbClr val="FFFF00"/>
                </a:highlight>
                <a:latin typeface="AmazonEmberArabic"/>
                <a:cs typeface="+mj-cs"/>
              </a:rPr>
              <a:t>X</a:t>
            </a:r>
            <a:r>
              <a:rPr lang="fr-FR" sz="2200" b="0" i="0" dirty="0">
                <a:solidFill>
                  <a:srgbClr val="333333"/>
                </a:solidFill>
                <a:effectLst/>
                <a:latin typeface="AmazonEmberArabic"/>
                <a:cs typeface="+mj-cs"/>
              </a:rPr>
              <a:t> </a:t>
            </a:r>
            <a:r>
              <a:rPr lang="ar-SA" sz="2200" b="0" i="0" dirty="0">
                <a:solidFill>
                  <a:srgbClr val="333333"/>
                </a:solidFill>
                <a:effectLst/>
                <a:latin typeface="AmazonEmberArabic"/>
                <a:cs typeface="+mj-cs"/>
              </a:rPr>
              <a:t> فستحصل على خط مستقيم كما هو موضح أدناه. ومن ثم تسمى هذه الوظيفة أيضًا وظيفة خطية.</a:t>
            </a:r>
          </a:p>
          <a:p>
            <a:pPr algn="just" rtl="1"/>
            <a:r>
              <a:rPr lang="ar-SA" sz="2200" b="1" i="0" dirty="0">
                <a:solidFill>
                  <a:srgbClr val="333333"/>
                </a:solidFill>
                <a:effectLst/>
                <a:latin typeface="AmazonEmberArabicBold"/>
                <a:cs typeface="+mj-cs"/>
              </a:rPr>
              <a:t>المتغيرات:</a:t>
            </a:r>
            <a:endParaRPr lang="ar-SA" sz="2200" b="1" i="0" dirty="0">
              <a:solidFill>
                <a:srgbClr val="333333"/>
              </a:solidFill>
              <a:effectLst/>
              <a:latin typeface="AmazonEmberArabic"/>
              <a:cs typeface="+mj-cs"/>
            </a:endParaRPr>
          </a:p>
          <a:p>
            <a:pPr algn="just" rtl="1"/>
            <a:r>
              <a:rPr lang="ar-SA" sz="2200" b="0" i="0" dirty="0">
                <a:solidFill>
                  <a:srgbClr val="333333"/>
                </a:solidFill>
                <a:effectLst/>
                <a:latin typeface="AmazonEmberArabic"/>
              </a:rPr>
              <a:t>في الإحصائيات، المتغيرات هي عوامل البيانات أو السمات التي تختلف قيمها. بالنسبة لأي تحليل، تكون بعض المتغيرات متغيرات مستقلة أو توضيحية. هذه السمات هي سبب النتيجة. المتغيرات الأخرى هي متغيرات تابعة أو استجابة؛ تعتمد قيمها على المتغيرات المستقلة. بشكل عام, يستكشف الانحدار اللوجستي كيف تؤثر المتغيرات المستقلة على متغير تابع واحد من خلال النظر في قيم البيانات التاريخية لكلا المتغيرين. </a:t>
            </a:r>
          </a:p>
          <a:p>
            <a:pPr algn="just" rtl="1"/>
            <a:r>
              <a:rPr lang="ar-SA" sz="2200" b="0" i="0" dirty="0">
                <a:solidFill>
                  <a:srgbClr val="333333"/>
                </a:solidFill>
                <a:effectLst/>
                <a:highlight>
                  <a:srgbClr val="FFFF00"/>
                </a:highlight>
                <a:latin typeface="AmazonEmberArabic"/>
              </a:rPr>
              <a:t>* يسمى </a:t>
            </a:r>
            <a:r>
              <a:rPr lang="fr-FR" sz="2200" b="0" i="1" dirty="0">
                <a:solidFill>
                  <a:srgbClr val="333333"/>
                </a:solidFill>
                <a:effectLst/>
                <a:highlight>
                  <a:srgbClr val="FFFF00"/>
                </a:highlight>
                <a:latin typeface="AmazonEmberArabic"/>
              </a:rPr>
              <a:t>x</a:t>
            </a:r>
            <a:r>
              <a:rPr lang="fr-FR" sz="2200" b="0" i="0" dirty="0">
                <a:solidFill>
                  <a:srgbClr val="333333"/>
                </a:solidFill>
                <a:effectLst/>
                <a:highlight>
                  <a:srgbClr val="FFFF00"/>
                </a:highlight>
                <a:latin typeface="AmazonEmberArabic"/>
              </a:rPr>
              <a:t> </a:t>
            </a:r>
            <a:r>
              <a:rPr lang="ar-SA" sz="2200" b="0" i="0" dirty="0">
                <a:solidFill>
                  <a:srgbClr val="333333"/>
                </a:solidFill>
                <a:effectLst/>
                <a:highlight>
                  <a:srgbClr val="FFFF00"/>
                </a:highlight>
                <a:latin typeface="AmazonEmberArabic"/>
              </a:rPr>
              <a:t> المتغير المستقل أو متغير التنبؤ أو المتغير التوضيحي لأنه يحتوي على قيمة معروفة، ويسمى </a:t>
            </a:r>
            <a:r>
              <a:rPr lang="fr-FR" sz="2200" b="0" i="1" dirty="0">
                <a:solidFill>
                  <a:srgbClr val="333333"/>
                </a:solidFill>
                <a:effectLst/>
                <a:highlight>
                  <a:srgbClr val="FFFF00"/>
                </a:highlight>
                <a:latin typeface="AmazonEmberArabic"/>
              </a:rPr>
              <a:t>Y</a:t>
            </a:r>
            <a:r>
              <a:rPr lang="fr-FR" sz="2200" b="0" i="0" dirty="0">
                <a:solidFill>
                  <a:srgbClr val="333333"/>
                </a:solidFill>
                <a:effectLst/>
                <a:highlight>
                  <a:srgbClr val="FFFF00"/>
                </a:highlight>
                <a:latin typeface="AmazonEmberArabic"/>
              </a:rPr>
              <a:t> </a:t>
            </a:r>
            <a:r>
              <a:rPr lang="ar-SA" sz="2200" b="0" i="0" dirty="0">
                <a:solidFill>
                  <a:srgbClr val="333333"/>
                </a:solidFill>
                <a:effectLst/>
                <a:highlight>
                  <a:srgbClr val="FFFF00"/>
                </a:highlight>
                <a:latin typeface="AmazonEmberArabic"/>
              </a:rPr>
              <a:t> المتغير التابع أو متغير النتيجة أو متغير الاستجابة لأن قيمته غير معروفة. </a:t>
            </a:r>
            <a:endParaRPr lang="ar-SA" sz="2200" b="0" i="0" dirty="0">
              <a:solidFill>
                <a:srgbClr val="333333"/>
              </a:solidFill>
              <a:effectLst/>
              <a:highlight>
                <a:srgbClr val="FFFF00"/>
              </a:highlight>
              <a:latin typeface="AmazonEmberArabic"/>
              <a:cs typeface="+mj-cs"/>
            </a:endParaRPr>
          </a:p>
        </p:txBody>
      </p:sp>
      <p:pic>
        <p:nvPicPr>
          <p:cNvPr id="1032" name="Picture 8">
            <a:extLst>
              <a:ext uri="{FF2B5EF4-FFF2-40B4-BE49-F238E27FC236}">
                <a16:creationId xmlns:a16="http://schemas.microsoft.com/office/drawing/2014/main" id="{D6572834-DCEB-4EA9-B37F-2BB153CFAB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82973"/>
            <a:ext cx="4331644" cy="2798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9123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EBF63D-BCF9-4C1E-85B2-0A8E3F6F81D6}"/>
              </a:ext>
            </a:extLst>
          </p:cNvPr>
          <p:cNvSpPr>
            <a:spLocks noGrp="1"/>
          </p:cNvSpPr>
          <p:nvPr>
            <p:ph type="title"/>
          </p:nvPr>
        </p:nvSpPr>
        <p:spPr>
          <a:xfrm>
            <a:off x="838200" y="0"/>
            <a:ext cx="10515600" cy="1325563"/>
          </a:xfrm>
        </p:spPr>
        <p:txBody>
          <a:bodyPr/>
          <a:lstStyle/>
          <a:p>
            <a:pPr algn="ctr"/>
            <a:r>
              <a:rPr lang="ar-SA" b="1" dirty="0"/>
              <a:t>دالة الإنحدار اللوجستي</a:t>
            </a:r>
            <a:endParaRPr lang="fr-DZ"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0" name="ZoneTexte 9">
                <a:extLst>
                  <a:ext uri="{FF2B5EF4-FFF2-40B4-BE49-F238E27FC236}">
                    <a16:creationId xmlns:a16="http://schemas.microsoft.com/office/drawing/2014/main" id="{086F639B-1EC3-47DD-B715-A8C8466D3FD1}"/>
                  </a:ext>
                </a:extLst>
              </p:cNvPr>
              <p:cNvSpPr txBox="1"/>
              <p:nvPr/>
            </p:nvSpPr>
            <p:spPr>
              <a:xfrm>
                <a:off x="5496448" y="1104879"/>
                <a:ext cx="6461090" cy="3370603"/>
              </a:xfrm>
              <a:prstGeom prst="rect">
                <a:avLst/>
              </a:prstGeom>
              <a:noFill/>
            </p:spPr>
            <p:txBody>
              <a:bodyPr wrap="square">
                <a:spAutoFit/>
              </a:bodyPr>
              <a:lstStyle/>
              <a:p>
                <a:pPr algn="r" rtl="1"/>
                <a:r>
                  <a:rPr lang="ar-SA" sz="2400" b="0" i="0" dirty="0">
                    <a:solidFill>
                      <a:srgbClr val="333333"/>
                    </a:solidFill>
                    <a:effectLst/>
                    <a:latin typeface="AmazonEmberArabic"/>
                  </a:rPr>
                  <a:t>الانحدار اللوجستي هو نموذج إحصائي يستخدم الدالة اللوجستية كمعادلة بين </a:t>
                </a:r>
                <a:r>
                  <a:rPr lang="fr-FR" sz="2400" b="0" i="1" dirty="0">
                    <a:solidFill>
                      <a:srgbClr val="333333"/>
                    </a:solidFill>
                    <a:effectLst/>
                    <a:latin typeface="AmazonEmberArabic"/>
                  </a:rPr>
                  <a:t>x</a:t>
                </a:r>
                <a:r>
                  <a:rPr lang="fr-FR" sz="2400" b="0" i="0" dirty="0">
                    <a:solidFill>
                      <a:srgbClr val="333333"/>
                    </a:solidFill>
                    <a:effectLst/>
                    <a:latin typeface="AmazonEmberArabic"/>
                  </a:rPr>
                  <a:t> </a:t>
                </a:r>
                <a:r>
                  <a:rPr lang="ar-SA" sz="2400" b="0" i="0" dirty="0">
                    <a:solidFill>
                      <a:srgbClr val="333333"/>
                    </a:solidFill>
                    <a:effectLst/>
                    <a:latin typeface="AmazonEmberArabic"/>
                  </a:rPr>
                  <a:t>و</a:t>
                </a:r>
                <a:r>
                  <a:rPr lang="fr-FR" sz="2400" b="0" i="1" dirty="0">
                    <a:solidFill>
                      <a:srgbClr val="333333"/>
                    </a:solidFill>
                    <a:effectLst/>
                    <a:latin typeface="AmazonEmberArabic"/>
                  </a:rPr>
                  <a:t>y</a:t>
                </a:r>
                <a:r>
                  <a:rPr lang="ar-SA" sz="2400" b="0" i="0" dirty="0">
                    <a:solidFill>
                      <a:srgbClr val="333333"/>
                    </a:solidFill>
                    <a:effectLst/>
                    <a:latin typeface="AmazonEmberArabic"/>
                  </a:rPr>
                  <a:t> </a:t>
                </a:r>
                <a:r>
                  <a:rPr lang="fr-FR" sz="2400" b="0" i="0" dirty="0">
                    <a:solidFill>
                      <a:srgbClr val="333333"/>
                    </a:solidFill>
                    <a:effectLst/>
                    <a:latin typeface="AmazonEmberArabic"/>
                  </a:rPr>
                  <a:t> </a:t>
                </a:r>
                <a:r>
                  <a:rPr lang="ar-SA" sz="2400" b="0" i="0" dirty="0">
                    <a:solidFill>
                      <a:srgbClr val="333333"/>
                    </a:solidFill>
                    <a:effectLst/>
                    <a:latin typeface="AmazonEmberArabic"/>
                  </a:rPr>
                  <a:t>تقوم دالة </a:t>
                </a:r>
                <a:r>
                  <a:rPr lang="fr-FR" sz="2400" b="0" i="0" dirty="0">
                    <a:solidFill>
                      <a:srgbClr val="333333"/>
                    </a:solidFill>
                    <a:effectLst/>
                    <a:latin typeface="AmazonEmberArabic"/>
                  </a:rPr>
                  <a:t>logit</a:t>
                </a:r>
                <a:r>
                  <a:rPr lang="ar-SA" sz="2400" b="0" i="0" dirty="0">
                    <a:solidFill>
                      <a:srgbClr val="333333"/>
                    </a:solidFill>
                    <a:effectLst/>
                    <a:latin typeface="AmazonEmberArabic"/>
                  </a:rPr>
                  <a:t> </a:t>
                </a:r>
                <a:r>
                  <a:rPr lang="fr-FR" sz="2400" b="0" i="1" dirty="0">
                    <a:solidFill>
                      <a:srgbClr val="333333"/>
                    </a:solidFill>
                    <a:effectLst/>
                    <a:latin typeface="AmazonEmberArabic"/>
                  </a:rPr>
                  <a:t> </a:t>
                </a:r>
                <a:r>
                  <a:rPr lang="ar-SA" sz="2400" b="0" i="1" dirty="0">
                    <a:solidFill>
                      <a:srgbClr val="333333"/>
                    </a:solidFill>
                    <a:effectLst/>
                    <a:latin typeface="AmazonEmberArabic"/>
                  </a:rPr>
                  <a:t>بتعيين </a:t>
                </a:r>
                <a:r>
                  <a:rPr lang="fr-FR" sz="2400" b="0" i="1" dirty="0">
                    <a:solidFill>
                      <a:srgbClr val="333333"/>
                    </a:solidFill>
                    <a:effectLst/>
                    <a:latin typeface="AmazonEmberArabic"/>
                  </a:rPr>
                  <a:t>y</a:t>
                </a:r>
                <a:r>
                  <a:rPr lang="fr-FR" sz="2400" b="0" i="0" dirty="0">
                    <a:solidFill>
                      <a:srgbClr val="333333"/>
                    </a:solidFill>
                    <a:effectLst/>
                    <a:latin typeface="AmazonEmberArabic"/>
                  </a:rPr>
                  <a:t> </a:t>
                </a:r>
                <a:r>
                  <a:rPr lang="ar-SA" sz="2400" b="0" i="0" dirty="0">
                    <a:solidFill>
                      <a:srgbClr val="333333"/>
                    </a:solidFill>
                    <a:effectLst/>
                    <a:latin typeface="AmazonEmberArabic"/>
                  </a:rPr>
                  <a:t> كدالة سينية لـ</a:t>
                </a:r>
                <a:r>
                  <a:rPr lang="ar-SA" sz="2400" b="0" i="1" dirty="0">
                    <a:solidFill>
                      <a:srgbClr val="333333"/>
                    </a:solidFill>
                    <a:effectLst/>
                    <a:latin typeface="AmazonEmberArabic"/>
                  </a:rPr>
                  <a:t> </a:t>
                </a:r>
                <a:r>
                  <a:rPr lang="fr-FR" sz="2400" b="0" i="1" dirty="0">
                    <a:solidFill>
                      <a:srgbClr val="333333"/>
                    </a:solidFill>
                    <a:effectLst/>
                    <a:latin typeface="AmazonEmberArabic"/>
                  </a:rPr>
                  <a:t>x</a:t>
                </a:r>
                <a:endParaRPr lang="ar-SA" sz="2400" b="0" i="1" dirty="0">
                  <a:solidFill>
                    <a:srgbClr val="333333"/>
                  </a:solidFill>
                  <a:effectLst/>
                  <a:latin typeface="AmazonEmberArabic"/>
                </a:endParaRPr>
              </a:p>
              <a:p>
                <a:pPr algn="r" rtl="1"/>
                <a:endParaRPr lang="ar-SA" sz="2400" i="1" dirty="0">
                  <a:solidFill>
                    <a:srgbClr val="333333"/>
                  </a:solidFill>
                  <a:latin typeface="AmazonEmberArabic"/>
                  <a:cs typeface="+mj-cs"/>
                </a:endParaRPr>
              </a:p>
              <a:p>
                <a:pPr algn="ctr" rtl="1"/>
                <a:r>
                  <a:rPr lang="en-US" sz="3600" b="0" dirty="0">
                    <a:solidFill>
                      <a:srgbClr val="333333"/>
                    </a:solidFill>
                    <a:effectLst/>
                    <a:cs typeface="+mj-cs"/>
                  </a:rPr>
                  <a:t> </a:t>
                </a:r>
                <a14:m>
                  <m:oMath xmlns:m="http://schemas.openxmlformats.org/officeDocument/2006/math">
                    <m:r>
                      <a:rPr lang="en-US" sz="3600" b="0" i="1" dirty="0" smtClean="0">
                        <a:solidFill>
                          <a:srgbClr val="333333"/>
                        </a:solidFill>
                        <a:effectLst/>
                        <a:latin typeface="Cambria Math" panose="02040503050406030204" pitchFamily="18" charset="0"/>
                        <a:cs typeface="+mj-cs"/>
                      </a:rPr>
                      <m:t>𝑓</m:t>
                    </m:r>
                  </m:oMath>
                </a14:m>
                <a:r>
                  <a:rPr lang="en-US" sz="2800" b="0" dirty="0">
                    <a:solidFill>
                      <a:srgbClr val="333333"/>
                    </a:solidFill>
                    <a:effectLst/>
                    <a:cs typeface="+mj-cs"/>
                  </a:rPr>
                  <a:t>(x)</a:t>
                </a:r>
                <a:r>
                  <a:rPr lang="en-US" sz="3600" b="0" dirty="0">
                    <a:solidFill>
                      <a:srgbClr val="333333"/>
                    </a:solidFill>
                    <a:effectLst/>
                    <a:cs typeface="+mj-cs"/>
                  </a:rPr>
                  <a:t> </a:t>
                </a:r>
                <a14:m>
                  <m:oMath xmlns:m="http://schemas.openxmlformats.org/officeDocument/2006/math">
                    <m:r>
                      <a:rPr lang="en-US" sz="3600" b="0" i="1" smtClean="0">
                        <a:solidFill>
                          <a:srgbClr val="333333"/>
                        </a:solidFill>
                        <a:effectLst/>
                        <a:latin typeface="Cambria Math" panose="02040503050406030204" pitchFamily="18" charset="0"/>
                        <a:cs typeface="+mj-cs"/>
                      </a:rPr>
                      <m:t>=</m:t>
                    </m:r>
                    <m:f>
                      <m:fPr>
                        <m:ctrlPr>
                          <a:rPr lang="en-US" sz="3600" b="0" i="1" smtClean="0">
                            <a:solidFill>
                              <a:srgbClr val="333333"/>
                            </a:solidFill>
                            <a:effectLst/>
                            <a:latin typeface="Cambria Math" panose="02040503050406030204" pitchFamily="18" charset="0"/>
                            <a:cs typeface="+mj-cs"/>
                          </a:rPr>
                        </m:ctrlPr>
                      </m:fPr>
                      <m:num>
                        <m:r>
                          <a:rPr lang="fr-FR" sz="3600" b="0" i="1" smtClean="0">
                            <a:solidFill>
                              <a:srgbClr val="333333"/>
                            </a:solidFill>
                            <a:effectLst/>
                            <a:latin typeface="Cambria Math" panose="02040503050406030204" pitchFamily="18" charset="0"/>
                            <a:cs typeface="+mj-cs"/>
                          </a:rPr>
                          <m:t>1</m:t>
                        </m:r>
                      </m:num>
                      <m:den>
                        <m:r>
                          <a:rPr lang="fr-FR" sz="3600" b="0" i="1" smtClean="0">
                            <a:solidFill>
                              <a:srgbClr val="333333"/>
                            </a:solidFill>
                            <a:effectLst/>
                            <a:latin typeface="Cambria Math" panose="02040503050406030204" pitchFamily="18" charset="0"/>
                            <a:cs typeface="+mj-cs"/>
                          </a:rPr>
                          <m:t>1</m:t>
                        </m:r>
                        <m:r>
                          <a:rPr lang="fr-FR" sz="3600" b="0" i="1" smtClean="0">
                            <a:solidFill>
                              <a:srgbClr val="333333"/>
                            </a:solidFill>
                            <a:effectLst/>
                            <a:latin typeface="Cambria Math" panose="02040503050406030204" pitchFamily="18" charset="0"/>
                            <a:cs typeface="+mj-cs"/>
                          </a:rPr>
                          <m:t>+</m:t>
                        </m:r>
                        <m:sSup>
                          <m:sSupPr>
                            <m:ctrlPr>
                              <a:rPr lang="fr-FR" sz="3600" b="0" i="1" smtClean="0">
                                <a:solidFill>
                                  <a:srgbClr val="333333"/>
                                </a:solidFill>
                                <a:effectLst/>
                                <a:latin typeface="Cambria Math" panose="02040503050406030204" pitchFamily="18" charset="0"/>
                                <a:cs typeface="+mj-cs"/>
                              </a:rPr>
                            </m:ctrlPr>
                          </m:sSupPr>
                          <m:e>
                            <m:r>
                              <a:rPr lang="fr-FR" sz="3600" b="0" i="1" smtClean="0">
                                <a:solidFill>
                                  <a:srgbClr val="333333"/>
                                </a:solidFill>
                                <a:effectLst/>
                                <a:latin typeface="Cambria Math" panose="02040503050406030204" pitchFamily="18" charset="0"/>
                                <a:cs typeface="+mj-cs"/>
                              </a:rPr>
                              <m:t>𝑒</m:t>
                            </m:r>
                          </m:e>
                          <m:sup>
                            <m:r>
                              <a:rPr lang="fr-FR" sz="3600" b="0" i="1" smtClean="0">
                                <a:solidFill>
                                  <a:srgbClr val="333333"/>
                                </a:solidFill>
                                <a:effectLst/>
                                <a:latin typeface="Cambria Math" panose="02040503050406030204" pitchFamily="18" charset="0"/>
                                <a:cs typeface="+mj-cs"/>
                              </a:rPr>
                              <m:t>−</m:t>
                            </m:r>
                            <m:r>
                              <a:rPr lang="fr-FR" sz="3600" b="0" i="1" smtClean="0">
                                <a:solidFill>
                                  <a:srgbClr val="333333"/>
                                </a:solidFill>
                                <a:effectLst/>
                                <a:latin typeface="Cambria Math" panose="02040503050406030204" pitchFamily="18" charset="0"/>
                                <a:cs typeface="+mj-cs"/>
                              </a:rPr>
                              <m:t>𝑥</m:t>
                            </m:r>
                          </m:sup>
                        </m:sSup>
                      </m:den>
                    </m:f>
                  </m:oMath>
                </a14:m>
                <a:endParaRPr lang="fr-FR" b="0" i="0" dirty="0">
                  <a:solidFill>
                    <a:srgbClr val="333333"/>
                  </a:solidFill>
                  <a:effectLst/>
                  <a:latin typeface="AmazonEmberArabic"/>
                  <a:cs typeface="+mj-cs"/>
                </a:endParaRPr>
              </a:p>
              <a:p>
                <a:pPr algn="ctr" rtl="1"/>
                <a:endParaRPr lang="fr-FR" dirty="0">
                  <a:solidFill>
                    <a:srgbClr val="333333"/>
                  </a:solidFill>
                  <a:latin typeface="AmazonEmberArabic"/>
                  <a:cs typeface="+mj-cs"/>
                </a:endParaRPr>
              </a:p>
              <a:p>
                <a:pPr algn="r" rtl="1"/>
                <a:r>
                  <a:rPr lang="ar-SA" b="0" i="0" dirty="0">
                    <a:solidFill>
                      <a:srgbClr val="333333"/>
                    </a:solidFill>
                    <a:effectLst/>
                    <a:latin typeface="AmazonEmberArabic"/>
                  </a:rPr>
                  <a:t>إذا قمت برسم معادلة الانحدار اللوجستي هذه، فستحصل على منحنى </a:t>
                </a:r>
                <a:r>
                  <a:rPr lang="fr-FR" b="0" i="0" dirty="0">
                    <a:solidFill>
                      <a:srgbClr val="333333"/>
                    </a:solidFill>
                    <a:effectLst/>
                    <a:latin typeface="AmazonEmberArabic"/>
                  </a:rPr>
                  <a:t>S  </a:t>
                </a:r>
                <a:r>
                  <a:rPr lang="ar-SA" b="0" i="0" dirty="0">
                    <a:solidFill>
                      <a:srgbClr val="333333"/>
                    </a:solidFill>
                    <a:effectLst/>
                    <a:latin typeface="AmazonEmberArabic"/>
                  </a:rPr>
                  <a:t> كما هو موضح.</a:t>
                </a:r>
                <a:endParaRPr lang="fr-FR" b="0" i="0" dirty="0">
                  <a:solidFill>
                    <a:srgbClr val="333333"/>
                  </a:solidFill>
                  <a:effectLst/>
                  <a:latin typeface="AmazonEmberArabic"/>
                </a:endParaRPr>
              </a:p>
              <a:p>
                <a:pPr algn="r" rtl="1"/>
                <a:endParaRPr lang="fr-FR" b="0" i="0" dirty="0">
                  <a:solidFill>
                    <a:srgbClr val="333333"/>
                  </a:solidFill>
                  <a:effectLst/>
                  <a:latin typeface="AmazonEmberArabic"/>
                </a:endParaRPr>
              </a:p>
              <a:p>
                <a:pPr algn="r" rtl="1"/>
                <a:endParaRPr lang="fr-FR" b="0" i="0" dirty="0">
                  <a:solidFill>
                    <a:srgbClr val="333333"/>
                  </a:solidFill>
                  <a:effectLst/>
                  <a:latin typeface="AmazonEmberArabic"/>
                  <a:cs typeface="+mj-cs"/>
                </a:endParaRPr>
              </a:p>
            </p:txBody>
          </p:sp>
        </mc:Choice>
        <mc:Fallback xmlns="">
          <p:sp>
            <p:nvSpPr>
              <p:cNvPr id="10" name="ZoneTexte 9">
                <a:extLst>
                  <a:ext uri="{FF2B5EF4-FFF2-40B4-BE49-F238E27FC236}">
                    <a16:creationId xmlns:a16="http://schemas.microsoft.com/office/drawing/2014/main" id="{086F639B-1EC3-47DD-B715-A8C8466D3FD1}"/>
                  </a:ext>
                </a:extLst>
              </p:cNvPr>
              <p:cNvSpPr txBox="1">
                <a:spLocks noRot="1" noChangeAspect="1" noMove="1" noResize="1" noEditPoints="1" noAdjustHandles="1" noChangeArrowheads="1" noChangeShapeType="1" noTextEdit="1"/>
              </p:cNvSpPr>
              <p:nvPr/>
            </p:nvSpPr>
            <p:spPr>
              <a:xfrm>
                <a:off x="5496448" y="1104879"/>
                <a:ext cx="6461090" cy="3370603"/>
              </a:xfrm>
              <a:prstGeom prst="rect">
                <a:avLst/>
              </a:prstGeom>
              <a:blipFill>
                <a:blip r:embed="rId2"/>
                <a:stretch>
                  <a:fillRect t="-1266" r="-1415"/>
                </a:stretch>
              </a:blipFill>
            </p:spPr>
            <p:txBody>
              <a:bodyPr/>
              <a:lstStyle/>
              <a:p>
                <a:r>
                  <a:rPr lang="fr-DZ">
                    <a:noFill/>
                  </a:rPr>
                  <a:t> </a:t>
                </a:r>
              </a:p>
            </p:txBody>
          </p:sp>
        </mc:Fallback>
      </mc:AlternateContent>
      <p:pic>
        <p:nvPicPr>
          <p:cNvPr id="3074" name="Picture 2">
            <a:extLst>
              <a:ext uri="{FF2B5EF4-FFF2-40B4-BE49-F238E27FC236}">
                <a16:creationId xmlns:a16="http://schemas.microsoft.com/office/drawing/2014/main" id="{4E71275A-D080-4ABC-9897-D2B7B73780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861" y="877225"/>
            <a:ext cx="5261987" cy="3825909"/>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EECD3121-1B12-49C3-A664-B4BF8E728FDE}"/>
              </a:ext>
            </a:extLst>
          </p:cNvPr>
          <p:cNvSpPr txBox="1"/>
          <p:nvPr/>
        </p:nvSpPr>
        <p:spPr>
          <a:xfrm>
            <a:off x="132861" y="5014457"/>
            <a:ext cx="11824677" cy="1477328"/>
          </a:xfrm>
          <a:prstGeom prst="rect">
            <a:avLst/>
          </a:prstGeom>
          <a:noFill/>
        </p:spPr>
        <p:txBody>
          <a:bodyPr wrap="square" rtlCol="0">
            <a:spAutoFit/>
          </a:bodyPr>
          <a:lstStyle/>
          <a:p>
            <a:pPr algn="r" rtl="1"/>
            <a:r>
              <a:rPr lang="ar-SA" sz="2400" b="0" i="0" dirty="0">
                <a:solidFill>
                  <a:srgbClr val="FF0000"/>
                </a:solidFill>
                <a:effectLst/>
                <a:latin typeface="AmazonEmberArabic"/>
              </a:rPr>
              <a:t>تقوم الدالة </a:t>
            </a:r>
            <a:r>
              <a:rPr lang="fr-FR" sz="2400" b="0" i="0" dirty="0">
                <a:solidFill>
                  <a:srgbClr val="FF0000"/>
                </a:solidFill>
                <a:effectLst/>
                <a:latin typeface="AmazonEmberArabic"/>
              </a:rPr>
              <a:t>logit</a:t>
            </a:r>
            <a:r>
              <a:rPr lang="ar-SA" sz="2400" b="0" i="0" dirty="0">
                <a:solidFill>
                  <a:srgbClr val="FF0000"/>
                </a:solidFill>
                <a:effectLst/>
                <a:latin typeface="AmazonEmberArabic"/>
              </a:rPr>
              <a:t> </a:t>
            </a:r>
            <a:r>
              <a:rPr lang="fr-FR" sz="2400" b="0" i="0" dirty="0">
                <a:solidFill>
                  <a:srgbClr val="FF0000"/>
                </a:solidFill>
                <a:effectLst/>
                <a:latin typeface="AmazonEmberArabic"/>
              </a:rPr>
              <a:t> </a:t>
            </a:r>
            <a:r>
              <a:rPr lang="ar-SA" sz="2400" b="0" i="0" dirty="0">
                <a:solidFill>
                  <a:srgbClr val="FF0000"/>
                </a:solidFill>
                <a:effectLst/>
                <a:latin typeface="AmazonEmberArabic"/>
              </a:rPr>
              <a:t>بإرجاع القيم فقط بين 0 و 1 للمتغير التابع، بغض النظر عن قيم المتغير المستقل، هذه هي الطريقة التي يقدر بها الانحدار اللوجستي قيمة المتغير التابع. تقوم طرق الانحدار اللوجستي أيضًا بنمذجة المعادلات بين متغيرات مستقلة متعددة ومتغير تابع واحد.</a:t>
            </a:r>
            <a:endParaRPr lang="fr-FR" sz="2400" b="0" i="0" dirty="0">
              <a:solidFill>
                <a:srgbClr val="FF0000"/>
              </a:solidFill>
              <a:effectLst/>
              <a:latin typeface="AmazonEmberArabic"/>
              <a:cs typeface="+mj-cs"/>
            </a:endParaRPr>
          </a:p>
          <a:p>
            <a:endParaRPr lang="fr-DZ" dirty="0"/>
          </a:p>
        </p:txBody>
      </p:sp>
    </p:spTree>
    <p:extLst>
      <p:ext uri="{BB962C8B-B14F-4D97-AF65-F5344CB8AC3E}">
        <p14:creationId xmlns:p14="http://schemas.microsoft.com/office/powerpoint/2010/main" val="2146884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1C0568DE-9D90-4BBA-AC50-FD613289C555}"/>
                  </a:ext>
                </a:extLst>
              </p:cNvPr>
              <p:cNvSpPr>
                <a:spLocks noGrp="1"/>
              </p:cNvSpPr>
              <p:nvPr>
                <p:ph idx="1"/>
              </p:nvPr>
            </p:nvSpPr>
            <p:spPr>
              <a:xfrm>
                <a:off x="0" y="0"/>
                <a:ext cx="12191999" cy="6732396"/>
              </a:xfrm>
            </p:spPr>
            <p:txBody>
              <a:bodyPr>
                <a:normAutofit/>
              </a:bodyPr>
              <a:lstStyle/>
              <a:p>
                <a:pPr marL="0" indent="0" algn="ctr" rtl="1">
                  <a:buNone/>
                </a:pPr>
                <a:r>
                  <a:rPr lang="ar-SA" b="1" dirty="0"/>
                  <a:t>طرق تقييم معلمات النموذج بشكل كلي: (ملائمة النموذج بشكل كلي)</a:t>
                </a:r>
              </a:p>
              <a:p>
                <a:pPr marL="0" indent="0" algn="r" rtl="1">
                  <a:buNone/>
                </a:pPr>
                <a:r>
                  <a:rPr lang="ar-SA" dirty="0"/>
                  <a:t>يتم من خلال حساب قياسات كلية للمطابقة مع النتائج الفعلية.</a:t>
                </a:r>
              </a:p>
              <a:p>
                <a:pPr marL="0" indent="0" algn="r" rtl="1">
                  <a:buNone/>
                </a:pPr>
                <a:endParaRPr lang="ar-SA" dirty="0"/>
              </a:p>
              <a:p>
                <a:pPr marL="0" indent="0" algn="r" rtl="1">
                  <a:buNone/>
                </a:pPr>
                <a:endParaRPr lang="ar-SA" dirty="0"/>
              </a:p>
              <a:p>
                <a:pPr marL="0" indent="0" algn="r" rtl="1">
                  <a:buNone/>
                </a:pPr>
                <a:endParaRPr lang="ar-SA" dirty="0"/>
              </a:p>
              <a:p>
                <a:pPr algn="just" rtl="1"/>
                <a:r>
                  <a:rPr lang="ar-SA" sz="2800" b="1" dirty="0"/>
                  <a:t>إحصاءات </a:t>
                </a:r>
                <a14:m>
                  <m:oMath xmlns:m="http://schemas.openxmlformats.org/officeDocument/2006/math">
                    <m:sSup>
                      <m:sSupPr>
                        <m:ctrlPr>
                          <a:rPr lang="fr-FR" sz="2800" b="1" i="1" dirty="0" smtClean="0">
                            <a:latin typeface="Cambria Math" panose="02040503050406030204" pitchFamily="18" charset="0"/>
                          </a:rPr>
                        </m:ctrlPr>
                      </m:sSupPr>
                      <m:e>
                        <m:r>
                          <a:rPr lang="fr-FR" sz="2800" b="1" dirty="0" smtClean="0">
                            <a:latin typeface="Cambria Math" panose="02040503050406030204" pitchFamily="18" charset="0"/>
                          </a:rPr>
                          <m:t>𝑹</m:t>
                        </m:r>
                      </m:e>
                      <m:sup>
                        <m:r>
                          <a:rPr lang="fr-FR" sz="2800" b="1" dirty="0" smtClean="0">
                            <a:latin typeface="Cambria Math" panose="02040503050406030204" pitchFamily="18" charset="0"/>
                          </a:rPr>
                          <m:t>𝟐</m:t>
                        </m:r>
                      </m:sup>
                    </m:sSup>
                  </m:oMath>
                </a14:m>
                <a:r>
                  <a:rPr lang="ar-SA" b="1" dirty="0"/>
                  <a:t> (</a:t>
                </a:r>
                <a:r>
                  <a:rPr lang="ar-SA" sz="2800" b="1" dirty="0"/>
                  <a:t>معامل التحديد): </a:t>
                </a:r>
                <a:r>
                  <a:rPr lang="ar-SA" dirty="0"/>
                  <a:t>يقيس مدى قدرة المتغيرات المستقلة على تفسير التغيرات التي تحدث في المتغير التابع </a:t>
                </a:r>
                <a:r>
                  <a:rPr lang="ar-SA" dirty="0">
                    <a:solidFill>
                      <a:srgbClr val="C00000"/>
                    </a:solidFill>
                  </a:rPr>
                  <a:t>(تعكس القوة التفسيرية لنموذج الإنحدار اللوجستي)</a:t>
                </a:r>
              </a:p>
              <a:p>
                <a:pPr marL="0" indent="0" algn="just" rtl="0">
                  <a:buNone/>
                </a:pPr>
                <a14:m>
                  <m:oMathPara xmlns:m="http://schemas.openxmlformats.org/officeDocument/2006/math">
                    <m:oMathParaPr>
                      <m:jc m:val="centerGroup"/>
                    </m:oMathParaPr>
                    <m:oMath xmlns:m="http://schemas.openxmlformats.org/officeDocument/2006/math">
                      <m:sSubSup>
                        <m:sSubSupPr>
                          <m:ctrlPr>
                            <a:rPr lang="fr-DZ" sz="2800" b="1" i="1" smtClean="0">
                              <a:latin typeface="Cambria Math" panose="02040503050406030204" pitchFamily="18" charset="0"/>
                            </a:rPr>
                          </m:ctrlPr>
                        </m:sSubSupPr>
                        <m:e>
                          <m:r>
                            <a:rPr lang="fr-FR" sz="2800" b="1" i="1" smtClean="0">
                              <a:latin typeface="Cambria Math" panose="02040503050406030204" pitchFamily="18" charset="0"/>
                            </a:rPr>
                            <m:t>𝑹</m:t>
                          </m:r>
                        </m:e>
                        <m:sub>
                          <m:r>
                            <a:rPr lang="fr-FR" sz="2800" b="1" i="1" smtClean="0">
                              <a:latin typeface="Cambria Math" panose="02040503050406030204" pitchFamily="18" charset="0"/>
                            </a:rPr>
                            <m:t>𝑴</m:t>
                          </m:r>
                        </m:sub>
                        <m:sup>
                          <m:r>
                            <a:rPr lang="fr-FR" sz="2800" b="1" i="1" smtClean="0">
                              <a:latin typeface="Cambria Math" panose="02040503050406030204" pitchFamily="18" charset="0"/>
                            </a:rPr>
                            <m:t>𝟐</m:t>
                          </m:r>
                        </m:sup>
                      </m:sSubSup>
                      <m:r>
                        <a:rPr lang="fr-FR" sz="2800" b="1" i="1" smtClean="0">
                          <a:latin typeface="Cambria Math" panose="02040503050406030204" pitchFamily="18" charset="0"/>
                        </a:rPr>
                        <m:t>=</m:t>
                      </m:r>
                      <m:r>
                        <a:rPr lang="fr-FR" sz="2800" b="1" i="1" smtClean="0">
                          <a:latin typeface="Cambria Math" panose="02040503050406030204" pitchFamily="18" charset="0"/>
                        </a:rPr>
                        <m:t>𝟏</m:t>
                      </m:r>
                      <m:r>
                        <a:rPr lang="fr-FR" sz="2800" b="1" i="1" smtClean="0">
                          <a:latin typeface="Cambria Math" panose="02040503050406030204" pitchFamily="18" charset="0"/>
                        </a:rPr>
                        <m:t> −</m:t>
                      </m:r>
                      <m:sSup>
                        <m:sSupPr>
                          <m:ctrlPr>
                            <a:rPr lang="ar-SA" sz="2800" b="1" i="1" smtClean="0">
                              <a:latin typeface="Cambria Math" panose="02040503050406030204" pitchFamily="18" charset="0"/>
                            </a:rPr>
                          </m:ctrlPr>
                        </m:sSupPr>
                        <m:e>
                          <m:d>
                            <m:dPr>
                              <m:ctrlPr>
                                <a:rPr lang="fr-FR" sz="2800" b="1" i="1" smtClean="0">
                                  <a:latin typeface="Cambria Math" panose="02040503050406030204" pitchFamily="18" charset="0"/>
                                </a:rPr>
                              </m:ctrlPr>
                            </m:dPr>
                            <m:e>
                              <m:f>
                                <m:fPr>
                                  <m:ctrlPr>
                                    <a:rPr lang="fr-FR" sz="2800" b="1" i="1" smtClean="0">
                                      <a:latin typeface="Cambria Math" panose="02040503050406030204" pitchFamily="18" charset="0"/>
                                    </a:rPr>
                                  </m:ctrlPr>
                                </m:fPr>
                                <m:num>
                                  <m:sSub>
                                    <m:sSubPr>
                                      <m:ctrlPr>
                                        <a:rPr lang="fr-FR" sz="2800" b="1" i="1" smtClean="0">
                                          <a:latin typeface="Cambria Math" panose="02040503050406030204" pitchFamily="18" charset="0"/>
                                        </a:rPr>
                                      </m:ctrlPr>
                                    </m:sSubPr>
                                    <m:e>
                                      <m:r>
                                        <a:rPr lang="fr-FR" sz="2800" b="1" i="1" smtClean="0">
                                          <a:latin typeface="Cambria Math" panose="02040503050406030204" pitchFamily="18" charset="0"/>
                                        </a:rPr>
                                        <m:t>𝑳</m:t>
                                      </m:r>
                                    </m:e>
                                    <m:sub>
                                      <m:r>
                                        <a:rPr lang="fr-FR" sz="2800" b="1" i="1" smtClean="0">
                                          <a:latin typeface="Cambria Math" panose="02040503050406030204" pitchFamily="18" charset="0"/>
                                        </a:rPr>
                                        <m:t>𝟎</m:t>
                                      </m:r>
                                    </m:sub>
                                  </m:sSub>
                                </m:num>
                                <m:den>
                                  <m:sSub>
                                    <m:sSubPr>
                                      <m:ctrlPr>
                                        <a:rPr lang="fr-FR" sz="2800" b="1" i="1" smtClean="0">
                                          <a:latin typeface="Cambria Math" panose="02040503050406030204" pitchFamily="18" charset="0"/>
                                        </a:rPr>
                                      </m:ctrlPr>
                                    </m:sSubPr>
                                    <m:e>
                                      <m:r>
                                        <a:rPr lang="fr-FR" sz="2800" b="1" i="1" smtClean="0">
                                          <a:latin typeface="Cambria Math" panose="02040503050406030204" pitchFamily="18" charset="0"/>
                                        </a:rPr>
                                        <m:t>𝑳</m:t>
                                      </m:r>
                                    </m:e>
                                    <m:sub>
                                      <m:r>
                                        <a:rPr lang="fr-FR" sz="2800" b="1" i="1" smtClean="0">
                                          <a:latin typeface="Cambria Math" panose="02040503050406030204" pitchFamily="18" charset="0"/>
                                        </a:rPr>
                                        <m:t>𝑴</m:t>
                                      </m:r>
                                    </m:sub>
                                  </m:sSub>
                                </m:den>
                              </m:f>
                            </m:e>
                          </m:d>
                        </m:e>
                        <m:sup>
                          <m:f>
                            <m:fPr>
                              <m:ctrlPr>
                                <a:rPr lang="fr-FR" sz="2800" b="1" i="1" smtClean="0">
                                  <a:latin typeface="Cambria Math" panose="02040503050406030204" pitchFamily="18" charset="0"/>
                                </a:rPr>
                              </m:ctrlPr>
                            </m:fPr>
                            <m:num>
                              <m:r>
                                <a:rPr lang="fr-FR" sz="2800" b="1" i="1" smtClean="0">
                                  <a:latin typeface="Cambria Math" panose="02040503050406030204" pitchFamily="18" charset="0"/>
                                </a:rPr>
                                <m:t>𝟐</m:t>
                              </m:r>
                            </m:num>
                            <m:den>
                              <m:r>
                                <a:rPr lang="fr-FR" sz="2800" b="1" i="1" smtClean="0">
                                  <a:latin typeface="Cambria Math" panose="02040503050406030204" pitchFamily="18" charset="0"/>
                                </a:rPr>
                                <m:t>𝑵</m:t>
                              </m:r>
                            </m:den>
                          </m:f>
                        </m:sup>
                      </m:sSup>
                    </m:oMath>
                  </m:oMathPara>
                </a14:m>
                <a:endParaRPr lang="fr-FR" sz="2800" b="1" dirty="0"/>
              </a:p>
              <a:p>
                <a:pPr marL="0" indent="0" algn="just" rtl="1">
                  <a:buNone/>
                </a:pPr>
                <a:r>
                  <a:rPr lang="ar-SA" sz="2800" dirty="0"/>
                  <a:t>حيث:</a:t>
                </a:r>
              </a:p>
              <a:p>
                <a:pPr algn="just" rtl="1"/>
                <a14:m>
                  <m:oMath xmlns:m="http://schemas.openxmlformats.org/officeDocument/2006/math">
                    <m:sSub>
                      <m:sSubPr>
                        <m:ctrlPr>
                          <a:rPr lang="fr-FR" sz="2800" b="0" i="1" smtClean="0">
                            <a:latin typeface="Cambria Math" panose="02040503050406030204" pitchFamily="18" charset="0"/>
                          </a:rPr>
                        </m:ctrlPr>
                      </m:sSubPr>
                      <m:e>
                        <m:r>
                          <a:rPr lang="fr-FR" sz="2800" b="0" i="1" smtClean="0">
                            <a:latin typeface="Cambria Math" panose="02040503050406030204" pitchFamily="18" charset="0"/>
                          </a:rPr>
                          <m:t>𝐿</m:t>
                        </m:r>
                      </m:e>
                      <m:sub>
                        <m:r>
                          <a:rPr lang="fr-FR" sz="2800" b="0" i="1" smtClean="0">
                            <a:latin typeface="Cambria Math" panose="02040503050406030204" pitchFamily="18" charset="0"/>
                          </a:rPr>
                          <m:t>0</m:t>
                        </m:r>
                      </m:sub>
                    </m:sSub>
                  </m:oMath>
                </a14:m>
                <a:r>
                  <a:rPr lang="ar-SA" sz="2800" dirty="0"/>
                  <a:t>: هي دالة الترجيح للنموذج المتضمن الحد الثابت فقط. (يضمن </a:t>
                </a:r>
                <a14:m>
                  <m:oMath xmlns:m="http://schemas.openxmlformats.org/officeDocument/2006/math">
                    <m:r>
                      <a:rPr lang="ar-SA" sz="2800" i="1" smtClean="0">
                        <a:latin typeface="Cambria Math" panose="02040503050406030204" pitchFamily="18" charset="0"/>
                      </a:rPr>
                      <m:t>𝑎</m:t>
                    </m:r>
                    <m:r>
                      <a:rPr lang="ar-SA" sz="2800" b="0" i="1" smtClean="0">
                        <a:latin typeface="Cambria Math" panose="02040503050406030204" pitchFamily="18" charset="0"/>
                      </a:rPr>
                      <m:t> </m:t>
                    </m:r>
                    <m:r>
                      <a:rPr lang="ar-SA" sz="2800" b="0" i="1" smtClean="0">
                        <a:latin typeface="Cambria Math" panose="02040503050406030204" pitchFamily="18" charset="0"/>
                      </a:rPr>
                      <m:t>فقط</m:t>
                    </m:r>
                    <m:r>
                      <a:rPr lang="ar-SA" sz="2800" b="0" i="1" smtClean="0">
                        <a:latin typeface="Cambria Math" panose="02040503050406030204" pitchFamily="18" charset="0"/>
                      </a:rPr>
                      <m:t> </m:t>
                    </m:r>
                  </m:oMath>
                </a14:m>
                <a:r>
                  <a:rPr lang="ar-SA" sz="2800" dirty="0"/>
                  <a:t> يعني لا توجد متغيرات مستقلة)</a:t>
                </a:r>
              </a:p>
              <a:p>
                <a:pPr algn="just" rtl="1"/>
                <a14:m>
                  <m:oMath xmlns:m="http://schemas.openxmlformats.org/officeDocument/2006/math">
                    <m:sSub>
                      <m:sSubPr>
                        <m:ctrlPr>
                          <a:rPr lang="fr-FR" sz="2800" b="0" i="1" smtClean="0">
                            <a:latin typeface="Cambria Math" panose="02040503050406030204" pitchFamily="18" charset="0"/>
                          </a:rPr>
                        </m:ctrlPr>
                      </m:sSubPr>
                      <m:e>
                        <m:r>
                          <a:rPr lang="fr-FR" sz="2800" b="0" i="1" smtClean="0">
                            <a:latin typeface="Cambria Math" panose="02040503050406030204" pitchFamily="18" charset="0"/>
                          </a:rPr>
                          <m:t>𝐿</m:t>
                        </m:r>
                      </m:e>
                      <m:sub>
                        <m:r>
                          <a:rPr lang="fr-FR" sz="2800" b="0" i="1" smtClean="0">
                            <a:latin typeface="Cambria Math" panose="02040503050406030204" pitchFamily="18" charset="0"/>
                          </a:rPr>
                          <m:t>𝑀</m:t>
                        </m:r>
                      </m:sub>
                    </m:sSub>
                  </m:oMath>
                </a14:m>
                <a:r>
                  <a:rPr lang="ar-SA" sz="2800" dirty="0"/>
                  <a:t>: هي دالة الترجيح للنموذج المتضمن كل المتغيرات</a:t>
                </a:r>
                <a:r>
                  <a:rPr lang="ar-SA" sz="2800" baseline="0" dirty="0"/>
                  <a:t> المستقلة.</a:t>
                </a:r>
              </a:p>
              <a:p>
                <a:pPr algn="just" rtl="1"/>
                <a:r>
                  <a:rPr lang="fr-FR" sz="2800" baseline="0" dirty="0"/>
                  <a:t>N</a:t>
                </a:r>
                <a:r>
                  <a:rPr lang="ar-SA" sz="2800" baseline="0" dirty="0"/>
                  <a:t>: عدد المشاهدات الكلية.</a:t>
                </a:r>
              </a:p>
              <a:p>
                <a:pPr marL="0" indent="0" algn="r" rtl="1">
                  <a:buNone/>
                </a:pPr>
                <a:endParaRPr lang="fr-DZ" sz="2800" b="1" dirty="0">
                  <a:cs typeface="+mj-cs"/>
                </a:endParaRPr>
              </a:p>
              <a:p>
                <a:pPr marL="0" indent="0" algn="r" rtl="1">
                  <a:buNone/>
                </a:pPr>
                <a:endParaRPr lang="ar-SA" dirty="0"/>
              </a:p>
            </p:txBody>
          </p:sp>
        </mc:Choice>
        <mc:Fallback xmlns="">
          <p:sp>
            <p:nvSpPr>
              <p:cNvPr id="3" name="Espace réservé du contenu 2">
                <a:extLst>
                  <a:ext uri="{FF2B5EF4-FFF2-40B4-BE49-F238E27FC236}">
                    <a16:creationId xmlns:a16="http://schemas.microsoft.com/office/drawing/2014/main" id="{1C0568DE-9D90-4BBA-AC50-FD613289C555}"/>
                  </a:ext>
                </a:extLst>
              </p:cNvPr>
              <p:cNvSpPr>
                <a:spLocks noGrp="1" noRot="1" noChangeAspect="1" noMove="1" noResize="1" noEditPoints="1" noAdjustHandles="1" noChangeArrowheads="1" noChangeShapeType="1" noTextEdit="1"/>
              </p:cNvSpPr>
              <p:nvPr>
                <p:ph idx="1"/>
              </p:nvPr>
            </p:nvSpPr>
            <p:spPr>
              <a:xfrm>
                <a:off x="0" y="0"/>
                <a:ext cx="12191999" cy="6732396"/>
              </a:xfrm>
              <a:blipFill>
                <a:blip r:embed="rId2"/>
                <a:stretch>
                  <a:fillRect l="-1850" t="-1540" r="-1000" b="-725"/>
                </a:stretch>
              </a:blipFill>
            </p:spPr>
            <p:txBody>
              <a:bodyPr/>
              <a:lstStyle/>
              <a:p>
                <a:r>
                  <a:rPr lang="fr-DZ">
                    <a:noFill/>
                  </a:rPr>
                  <a:t> </a:t>
                </a:r>
              </a:p>
            </p:txBody>
          </p:sp>
        </mc:Fallback>
      </mc:AlternateContent>
      <mc:AlternateContent xmlns:mc="http://schemas.openxmlformats.org/markup-compatibility/2006" xmlns:a14="http://schemas.microsoft.com/office/drawing/2010/main">
        <mc:Choice Requires="a14">
          <p:graphicFrame>
            <p:nvGraphicFramePr>
              <p:cNvPr id="2" name="Tableau 3">
                <a:extLst>
                  <a:ext uri="{FF2B5EF4-FFF2-40B4-BE49-F238E27FC236}">
                    <a16:creationId xmlns:a16="http://schemas.microsoft.com/office/drawing/2014/main" id="{D570332D-C706-4FE2-89E4-75B46898BBB8}"/>
                  </a:ext>
                </a:extLst>
              </p:cNvPr>
              <p:cNvGraphicFramePr>
                <a:graphicFrameLocks noGrp="1"/>
              </p:cNvGraphicFramePr>
              <p:nvPr>
                <p:extLst>
                  <p:ext uri="{D42A27DB-BD31-4B8C-83A1-F6EECF244321}">
                    <p14:modId xmlns:p14="http://schemas.microsoft.com/office/powerpoint/2010/main" val="1239773362"/>
                  </p:ext>
                </p:extLst>
              </p:nvPr>
            </p:nvGraphicFramePr>
            <p:xfrm>
              <a:off x="66675" y="1038225"/>
              <a:ext cx="11972926" cy="1378522"/>
            </p:xfrm>
            <a:graphic>
              <a:graphicData uri="http://schemas.openxmlformats.org/drawingml/2006/table">
                <a:tbl>
                  <a:tblPr firstRow="1" bandRow="1">
                    <a:tableStyleId>{93296810-A885-4BE3-A3E7-6D5BEEA58F35}</a:tableStyleId>
                  </a:tblPr>
                  <a:tblGrid>
                    <a:gridCol w="2996737">
                      <a:extLst>
                        <a:ext uri="{9D8B030D-6E8A-4147-A177-3AD203B41FA5}">
                          <a16:colId xmlns:a16="http://schemas.microsoft.com/office/drawing/2014/main" val="2894327703"/>
                        </a:ext>
                      </a:extLst>
                    </a:gridCol>
                    <a:gridCol w="2992063">
                      <a:extLst>
                        <a:ext uri="{9D8B030D-6E8A-4147-A177-3AD203B41FA5}">
                          <a16:colId xmlns:a16="http://schemas.microsoft.com/office/drawing/2014/main" val="3536671012"/>
                        </a:ext>
                      </a:extLst>
                    </a:gridCol>
                    <a:gridCol w="2992063">
                      <a:extLst>
                        <a:ext uri="{9D8B030D-6E8A-4147-A177-3AD203B41FA5}">
                          <a16:colId xmlns:a16="http://schemas.microsoft.com/office/drawing/2014/main" val="690645860"/>
                        </a:ext>
                      </a:extLst>
                    </a:gridCol>
                    <a:gridCol w="2992063">
                      <a:extLst>
                        <a:ext uri="{9D8B030D-6E8A-4147-A177-3AD203B41FA5}">
                          <a16:colId xmlns:a16="http://schemas.microsoft.com/office/drawing/2014/main" val="459934048"/>
                        </a:ext>
                      </a:extLst>
                    </a:gridCol>
                  </a:tblGrid>
                  <a:tr h="332578">
                    <a:tc gridSpan="4">
                      <a:txBody>
                        <a:bodyPr/>
                        <a:lstStyle/>
                        <a:p>
                          <a:pPr algn="ctr"/>
                          <a:r>
                            <a:rPr lang="ar-SA" dirty="0"/>
                            <a:t>التحقق من ملائمة النموذج ككل </a:t>
                          </a:r>
                          <a:endParaRPr lang="fr-DZ" dirty="0"/>
                        </a:p>
                      </a:txBody>
                      <a:tcPr/>
                    </a:tc>
                    <a:tc hMerge="1">
                      <a:txBody>
                        <a:bodyPr/>
                        <a:lstStyle/>
                        <a:p>
                          <a:endParaRPr lang="fr-DZ" dirty="0"/>
                        </a:p>
                      </a:txBody>
                      <a:tcPr/>
                    </a:tc>
                    <a:tc hMerge="1">
                      <a:txBody>
                        <a:bodyPr/>
                        <a:lstStyle/>
                        <a:p>
                          <a:r>
                            <a:rPr lang="ar-SA" dirty="0"/>
                            <a:t>التحقق من ملائمة النموذج ككل </a:t>
                          </a:r>
                          <a:endParaRPr lang="fr-DZ" dirty="0"/>
                        </a:p>
                      </a:txBody>
                      <a:tcPr/>
                    </a:tc>
                    <a:tc hMerge="1">
                      <a:txBody>
                        <a:bodyPr/>
                        <a:lstStyle/>
                        <a:p>
                          <a:endParaRPr lang="fr-DZ" dirty="0"/>
                        </a:p>
                      </a:txBody>
                      <a:tcPr/>
                    </a:tc>
                    <a:extLst>
                      <a:ext uri="{0D108BD9-81ED-4DB2-BD59-A6C34878D82A}">
                        <a16:rowId xmlns:a16="http://schemas.microsoft.com/office/drawing/2014/main" val="412637795"/>
                      </a:ext>
                    </a:extLst>
                  </a:tr>
                  <a:tr h="681990">
                    <a:tc>
                      <a:txBody>
                        <a:bodyPr/>
                        <a:lstStyle/>
                        <a:p>
                          <a:pPr algn="ctr"/>
                          <a:r>
                            <a:rPr lang="ar-SA" sz="2000" b="1" dirty="0"/>
                            <a:t>إحصاءات </a:t>
                          </a:r>
                          <a:endParaRPr lang="fr-FR" sz="2000" b="1" dirty="0"/>
                        </a:p>
                        <a:p>
                          <a:pPr algn="ctr"/>
                          <a14:m>
                            <m:oMathPara xmlns:m="http://schemas.openxmlformats.org/officeDocument/2006/math">
                              <m:oMathParaPr>
                                <m:jc m:val="centerGroup"/>
                              </m:oMathParaPr>
                              <m:oMath xmlns:m="http://schemas.openxmlformats.org/officeDocument/2006/math">
                                <m:sSup>
                                  <m:sSupPr>
                                    <m:ctrlPr>
                                      <a:rPr lang="fr-FR" sz="2000" b="1" i="1" dirty="0" smtClean="0">
                                        <a:latin typeface="Cambria Math" panose="02040503050406030204" pitchFamily="18" charset="0"/>
                                      </a:rPr>
                                    </m:ctrlPr>
                                  </m:sSupPr>
                                  <m:e>
                                    <m:r>
                                      <a:rPr lang="fr-FR" sz="2000" b="1" dirty="0" smtClean="0">
                                        <a:latin typeface="Cambria Math" panose="02040503050406030204" pitchFamily="18" charset="0"/>
                                      </a:rPr>
                                      <m:t>𝑹</m:t>
                                    </m:r>
                                  </m:e>
                                  <m:sup>
                                    <m:r>
                                      <a:rPr lang="fr-FR" sz="2000" b="1" dirty="0" smtClean="0">
                                        <a:latin typeface="Cambria Math" panose="02040503050406030204" pitchFamily="18" charset="0"/>
                                      </a:rPr>
                                      <m:t>𝟐</m:t>
                                    </m:r>
                                  </m:sup>
                                </m:sSup>
                              </m:oMath>
                            </m:oMathPara>
                          </a14:m>
                          <a:endParaRPr lang="fr-FR" sz="2000" b="1" dirty="0"/>
                        </a:p>
                        <a:p>
                          <a:pPr algn="ctr"/>
                          <a:r>
                            <a:rPr lang="ar-SA" sz="2000" b="1" dirty="0"/>
                            <a:t>معامل التحديد</a:t>
                          </a:r>
                          <a:endParaRPr lang="fr-DZ" sz="2000" b="1" dirty="0">
                            <a:cs typeface="+mj-cs"/>
                          </a:endParaRPr>
                        </a:p>
                      </a:txBody>
                      <a:tcPr/>
                    </a:tc>
                    <a:tc>
                      <a:txBody>
                        <a:bodyPr/>
                        <a:lstStyle/>
                        <a:p>
                          <a:pPr algn="ctr"/>
                          <a:r>
                            <a:rPr lang="ar-SA" sz="2000" b="1" dirty="0"/>
                            <a:t>اختبار </a:t>
                          </a:r>
                          <a:endParaRPr lang="fr-FR" sz="2000" b="1" dirty="0"/>
                        </a:p>
                        <a:p>
                          <a:pPr algn="ctr"/>
                          <a:r>
                            <a:rPr lang="fr-FR" sz="2000" b="1" dirty="0" err="1"/>
                            <a:t>Hosmer-lemeshow</a:t>
                          </a:r>
                          <a:endParaRPr lang="fr-FR" sz="2000" b="1" dirty="0"/>
                        </a:p>
                        <a:p>
                          <a:pPr algn="ctr"/>
                          <a:r>
                            <a:rPr lang="ar-SA" sz="2000" b="1" dirty="0"/>
                            <a:t>لجودة المطابقة</a:t>
                          </a:r>
                          <a:endParaRPr lang="fr-DZ" sz="2000" b="1" dirty="0">
                            <a:cs typeface="+mj-cs"/>
                          </a:endParaRPr>
                        </a:p>
                      </a:txBody>
                      <a:tcPr/>
                    </a:tc>
                    <a:tc>
                      <a:txBody>
                        <a:bodyPr/>
                        <a:lstStyle/>
                        <a:p>
                          <a:pPr algn="ctr"/>
                          <a:endParaRPr lang="ar-SA" sz="2000" b="1" dirty="0"/>
                        </a:p>
                        <a:p>
                          <a:pPr algn="ctr"/>
                          <a:r>
                            <a:rPr lang="ar-SA" sz="2000" b="1" dirty="0"/>
                            <a:t>جداول التصنيف</a:t>
                          </a:r>
                        </a:p>
                      </a:txBody>
                      <a:tcPr/>
                    </a:tc>
                    <a:tc>
                      <a:txBody>
                        <a:bodyPr/>
                        <a:lstStyle/>
                        <a:p>
                          <a:pPr algn="ctr"/>
                          <a:r>
                            <a:rPr lang="ar-SA" sz="2000" b="1" dirty="0"/>
                            <a:t>منحنى </a:t>
                          </a:r>
                          <a:endParaRPr lang="fr-FR" sz="2000" b="1" dirty="0"/>
                        </a:p>
                        <a:p>
                          <a:pPr algn="ctr"/>
                          <a:r>
                            <a:rPr lang="fr-FR" sz="2000" b="1" dirty="0"/>
                            <a:t>ROC</a:t>
                          </a:r>
                          <a:endParaRPr lang="fr-DZ" sz="20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54045121"/>
                      </a:ext>
                    </a:extLst>
                  </a:tr>
                </a:tbl>
              </a:graphicData>
            </a:graphic>
          </p:graphicFrame>
        </mc:Choice>
        <mc:Fallback xmlns="">
          <p:graphicFrame>
            <p:nvGraphicFramePr>
              <p:cNvPr id="2" name="Tableau 3">
                <a:extLst>
                  <a:ext uri="{FF2B5EF4-FFF2-40B4-BE49-F238E27FC236}">
                    <a16:creationId xmlns:a16="http://schemas.microsoft.com/office/drawing/2014/main" id="{D570332D-C706-4FE2-89E4-75B46898BBB8}"/>
                  </a:ext>
                </a:extLst>
              </p:cNvPr>
              <p:cNvGraphicFramePr>
                <a:graphicFrameLocks noGrp="1"/>
              </p:cNvGraphicFramePr>
              <p:nvPr>
                <p:extLst>
                  <p:ext uri="{D42A27DB-BD31-4B8C-83A1-F6EECF244321}">
                    <p14:modId xmlns:p14="http://schemas.microsoft.com/office/powerpoint/2010/main" val="1239773362"/>
                  </p:ext>
                </p:extLst>
              </p:nvPr>
            </p:nvGraphicFramePr>
            <p:xfrm>
              <a:off x="66675" y="1038225"/>
              <a:ext cx="11972926" cy="1378522"/>
            </p:xfrm>
            <a:graphic>
              <a:graphicData uri="http://schemas.openxmlformats.org/drawingml/2006/table">
                <a:tbl>
                  <a:tblPr firstRow="1" bandRow="1">
                    <a:tableStyleId>{93296810-A885-4BE3-A3E7-6D5BEEA58F35}</a:tableStyleId>
                  </a:tblPr>
                  <a:tblGrid>
                    <a:gridCol w="2996737">
                      <a:extLst>
                        <a:ext uri="{9D8B030D-6E8A-4147-A177-3AD203B41FA5}">
                          <a16:colId xmlns:a16="http://schemas.microsoft.com/office/drawing/2014/main" val="2894327703"/>
                        </a:ext>
                      </a:extLst>
                    </a:gridCol>
                    <a:gridCol w="2992063">
                      <a:extLst>
                        <a:ext uri="{9D8B030D-6E8A-4147-A177-3AD203B41FA5}">
                          <a16:colId xmlns:a16="http://schemas.microsoft.com/office/drawing/2014/main" val="3536671012"/>
                        </a:ext>
                      </a:extLst>
                    </a:gridCol>
                    <a:gridCol w="2992063">
                      <a:extLst>
                        <a:ext uri="{9D8B030D-6E8A-4147-A177-3AD203B41FA5}">
                          <a16:colId xmlns:a16="http://schemas.microsoft.com/office/drawing/2014/main" val="690645860"/>
                        </a:ext>
                      </a:extLst>
                    </a:gridCol>
                    <a:gridCol w="2992063">
                      <a:extLst>
                        <a:ext uri="{9D8B030D-6E8A-4147-A177-3AD203B41FA5}">
                          <a16:colId xmlns:a16="http://schemas.microsoft.com/office/drawing/2014/main" val="459934048"/>
                        </a:ext>
                      </a:extLst>
                    </a:gridCol>
                  </a:tblGrid>
                  <a:tr h="365760">
                    <a:tc gridSpan="4">
                      <a:txBody>
                        <a:bodyPr/>
                        <a:lstStyle/>
                        <a:p>
                          <a:pPr algn="ctr"/>
                          <a:r>
                            <a:rPr lang="ar-SA" dirty="0"/>
                            <a:t>التحقق من ملائمة النموذج ككل </a:t>
                          </a:r>
                          <a:endParaRPr lang="fr-DZ" dirty="0"/>
                        </a:p>
                      </a:txBody>
                      <a:tcPr/>
                    </a:tc>
                    <a:tc hMerge="1">
                      <a:txBody>
                        <a:bodyPr/>
                        <a:lstStyle/>
                        <a:p>
                          <a:endParaRPr lang="fr-DZ" dirty="0"/>
                        </a:p>
                      </a:txBody>
                      <a:tcPr/>
                    </a:tc>
                    <a:tc hMerge="1">
                      <a:txBody>
                        <a:bodyPr/>
                        <a:lstStyle/>
                        <a:p>
                          <a:r>
                            <a:rPr lang="ar-SA" dirty="0"/>
                            <a:t>التحقق من ملائمة النموذج ككل </a:t>
                          </a:r>
                          <a:endParaRPr lang="fr-DZ" dirty="0"/>
                        </a:p>
                      </a:txBody>
                      <a:tcPr/>
                    </a:tc>
                    <a:tc hMerge="1">
                      <a:txBody>
                        <a:bodyPr/>
                        <a:lstStyle/>
                        <a:p>
                          <a:endParaRPr lang="fr-DZ" dirty="0"/>
                        </a:p>
                      </a:txBody>
                      <a:tcPr/>
                    </a:tc>
                    <a:extLst>
                      <a:ext uri="{0D108BD9-81ED-4DB2-BD59-A6C34878D82A}">
                        <a16:rowId xmlns:a16="http://schemas.microsoft.com/office/drawing/2014/main" val="412637795"/>
                      </a:ext>
                    </a:extLst>
                  </a:tr>
                  <a:tr h="1012762">
                    <a:tc>
                      <a:txBody>
                        <a:bodyPr/>
                        <a:lstStyle/>
                        <a:p>
                          <a:endParaRPr lang="fr-DZ"/>
                        </a:p>
                      </a:txBody>
                      <a:tcPr>
                        <a:blipFill>
                          <a:blip r:embed="rId3"/>
                          <a:stretch>
                            <a:fillRect l="-203" t="-39521" r="-300407" b="-9581"/>
                          </a:stretch>
                        </a:blipFill>
                      </a:tcPr>
                    </a:tc>
                    <a:tc>
                      <a:txBody>
                        <a:bodyPr/>
                        <a:lstStyle/>
                        <a:p>
                          <a:pPr algn="ctr"/>
                          <a:r>
                            <a:rPr lang="ar-SA" sz="2000" b="1" dirty="0"/>
                            <a:t>اختبار </a:t>
                          </a:r>
                          <a:endParaRPr lang="fr-FR" sz="2000" b="1" dirty="0"/>
                        </a:p>
                        <a:p>
                          <a:pPr algn="ctr"/>
                          <a:r>
                            <a:rPr lang="fr-FR" sz="2000" b="1" dirty="0" err="1"/>
                            <a:t>Hosmer-lemeshow</a:t>
                          </a:r>
                          <a:endParaRPr lang="fr-FR" sz="2000" b="1" dirty="0"/>
                        </a:p>
                        <a:p>
                          <a:pPr algn="ctr"/>
                          <a:r>
                            <a:rPr lang="ar-SA" sz="2000" b="1" dirty="0"/>
                            <a:t>لجودة المطابقة</a:t>
                          </a:r>
                          <a:endParaRPr lang="fr-DZ" sz="2000" b="1" dirty="0">
                            <a:cs typeface="+mj-cs"/>
                          </a:endParaRPr>
                        </a:p>
                      </a:txBody>
                      <a:tcPr/>
                    </a:tc>
                    <a:tc>
                      <a:txBody>
                        <a:bodyPr/>
                        <a:lstStyle/>
                        <a:p>
                          <a:pPr algn="ctr"/>
                          <a:endParaRPr lang="ar-SA" sz="2000" b="1" dirty="0"/>
                        </a:p>
                        <a:p>
                          <a:pPr algn="ctr"/>
                          <a:r>
                            <a:rPr lang="ar-SA" sz="2000" b="1" dirty="0"/>
                            <a:t>جداول التصنيف</a:t>
                          </a:r>
                        </a:p>
                      </a:txBody>
                      <a:tcPr/>
                    </a:tc>
                    <a:tc>
                      <a:txBody>
                        <a:bodyPr/>
                        <a:lstStyle/>
                        <a:p>
                          <a:pPr algn="ctr"/>
                          <a:r>
                            <a:rPr lang="ar-SA" sz="2000" b="1" dirty="0"/>
                            <a:t>منحنى </a:t>
                          </a:r>
                          <a:endParaRPr lang="fr-FR" sz="2000" b="1" dirty="0"/>
                        </a:p>
                        <a:p>
                          <a:pPr algn="ctr"/>
                          <a:r>
                            <a:rPr lang="fr-FR" sz="2000" b="1" dirty="0"/>
                            <a:t>ROC</a:t>
                          </a:r>
                          <a:endParaRPr lang="fr-DZ" sz="2000" b="1"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54045121"/>
                      </a:ext>
                    </a:extLst>
                  </a:tr>
                </a:tbl>
              </a:graphicData>
            </a:graphic>
          </p:graphicFrame>
        </mc:Fallback>
      </mc:AlternateContent>
    </p:spTree>
    <p:extLst>
      <p:ext uri="{BB962C8B-B14F-4D97-AF65-F5344CB8AC3E}">
        <p14:creationId xmlns:p14="http://schemas.microsoft.com/office/powerpoint/2010/main" val="83177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1C0568DE-9D90-4BBA-AC50-FD613289C555}"/>
                  </a:ext>
                </a:extLst>
              </p:cNvPr>
              <p:cNvSpPr>
                <a:spLocks noGrp="1"/>
              </p:cNvSpPr>
              <p:nvPr>
                <p:ph idx="1"/>
              </p:nvPr>
            </p:nvSpPr>
            <p:spPr>
              <a:xfrm>
                <a:off x="0" y="0"/>
                <a:ext cx="12191999" cy="6732396"/>
              </a:xfrm>
            </p:spPr>
            <p:txBody>
              <a:bodyPr>
                <a:normAutofit/>
              </a:bodyPr>
              <a:lstStyle/>
              <a:p>
                <a:pPr marL="0" indent="0" algn="r" rtl="1">
                  <a:lnSpc>
                    <a:spcPct val="100000"/>
                  </a:lnSpc>
                  <a:buNone/>
                </a:pPr>
                <a:r>
                  <a:rPr lang="ar-SA" b="1" dirty="0"/>
                  <a:t>اختبار </a:t>
                </a:r>
                <a:r>
                  <a:rPr lang="fr-FR" b="1" dirty="0" err="1"/>
                  <a:t>Hosmer-lemeshow</a:t>
                </a:r>
                <a:r>
                  <a:rPr lang="ar-SA" b="1" dirty="0"/>
                  <a:t> لجودة المطابقة: ( اختبار الفرضية العدمية والبديلة)</a:t>
                </a:r>
              </a:p>
              <a:p>
                <a:pPr marL="0" indent="0" algn="ctr" rtl="1">
                  <a:lnSpc>
                    <a:spcPct val="100000"/>
                  </a:lnSpc>
                  <a:buNone/>
                </a:pPr>
                <a14:m>
                  <m:oMath xmlns:m="http://schemas.openxmlformats.org/officeDocument/2006/math">
                    <m:sSub>
                      <m:sSubPr>
                        <m:ctrlPr>
                          <a:rPr lang="fr-DZ" sz="2800" i="1" smtClean="0">
                            <a:highlight>
                              <a:srgbClr val="FFFF00"/>
                            </a:highlight>
                            <a:latin typeface="Cambria Math" panose="02040503050406030204" pitchFamily="18" charset="0"/>
                          </a:rPr>
                        </m:ctrlPr>
                      </m:sSubPr>
                      <m:e>
                        <m:r>
                          <a:rPr lang="fr-FR" sz="2800" b="0" i="1" smtClean="0">
                            <a:highlight>
                              <a:srgbClr val="FFFF00"/>
                            </a:highlight>
                            <a:latin typeface="Cambria Math" panose="02040503050406030204" pitchFamily="18" charset="0"/>
                          </a:rPr>
                          <m:t>𝐻</m:t>
                        </m:r>
                      </m:e>
                      <m:sub>
                        <m:r>
                          <a:rPr lang="fr-FR" sz="2800" b="0" i="1" smtClean="0">
                            <a:highlight>
                              <a:srgbClr val="FFFF00"/>
                            </a:highlight>
                            <a:latin typeface="Cambria Math" panose="02040503050406030204" pitchFamily="18" charset="0"/>
                          </a:rPr>
                          <m:t>0</m:t>
                        </m:r>
                      </m:sub>
                    </m:sSub>
                  </m:oMath>
                </a14:m>
                <a:r>
                  <a:rPr lang="ar-SA" sz="2800" dirty="0">
                    <a:highlight>
                      <a:srgbClr val="FFFF00"/>
                    </a:highlight>
                  </a:rPr>
                  <a:t>: النموذج غير جيد </a:t>
                </a:r>
                <a14:m>
                  <m:oMath xmlns:m="http://schemas.openxmlformats.org/officeDocument/2006/math">
                    <m:sSub>
                      <m:sSubPr>
                        <m:ctrlPr>
                          <a:rPr lang="fr-DZ" i="1">
                            <a:highlight>
                              <a:srgbClr val="FFFF00"/>
                            </a:highlight>
                            <a:latin typeface="Cambria Math" panose="02040503050406030204" pitchFamily="18" charset="0"/>
                          </a:rPr>
                        </m:ctrlPr>
                      </m:sSubPr>
                      <m:e>
                        <m:r>
                          <a:rPr lang="fr-FR" i="1">
                            <a:highlight>
                              <a:srgbClr val="FFFF00"/>
                            </a:highlight>
                            <a:latin typeface="Cambria Math" panose="02040503050406030204" pitchFamily="18" charset="0"/>
                          </a:rPr>
                          <m:t>𝐻</m:t>
                        </m:r>
                      </m:e>
                      <m:sub>
                        <m:r>
                          <a:rPr lang="ar-SA" b="0" i="1" smtClean="0">
                            <a:highlight>
                              <a:srgbClr val="FFFF00"/>
                            </a:highlight>
                            <a:latin typeface="Cambria Math" panose="02040503050406030204" pitchFamily="18" charset="0"/>
                          </a:rPr>
                          <m:t>1</m:t>
                        </m:r>
                      </m:sub>
                    </m:sSub>
                  </m:oMath>
                </a14:m>
                <a:r>
                  <a:rPr lang="ar-SA" dirty="0">
                    <a:highlight>
                      <a:srgbClr val="FFFF00"/>
                    </a:highlight>
                  </a:rPr>
                  <a:t>: النموذج جيد</a:t>
                </a:r>
                <a:endParaRPr lang="ar-SA" sz="2800" b="0" dirty="0">
                  <a:highlight>
                    <a:srgbClr val="FFFF00"/>
                  </a:highlight>
                </a:endParaRPr>
              </a:p>
              <a:p>
                <a:pPr marL="0" indent="0" algn="r" rtl="1">
                  <a:lnSpc>
                    <a:spcPct val="100000"/>
                  </a:lnSpc>
                  <a:buNone/>
                </a:pPr>
                <a:r>
                  <a:rPr lang="ar-SA" sz="2800" dirty="0"/>
                  <a:t>يعبر هذا النموذج على مدى جودة القيم الفعلية، ويعتمد على تجميع حالات العينة بناءا على قيم الاحتمالات المتوقعة، ويتم استخدام الاستراتيجية التالية:</a:t>
                </a:r>
              </a:p>
              <a:p>
                <a:pPr marL="0" indent="0" algn="r" rtl="1">
                  <a:lnSpc>
                    <a:spcPct val="100000"/>
                  </a:lnSpc>
                  <a:buNone/>
                </a:pPr>
                <a:r>
                  <a:rPr lang="ar-SA" sz="2800" dirty="0"/>
                  <a:t>تجميع الحالات بناءا على </a:t>
                </a:r>
                <a:r>
                  <a:rPr lang="ar-SA" sz="2800" dirty="0" err="1"/>
                  <a:t>المئينيات</a:t>
                </a:r>
                <a:r>
                  <a:rPr lang="ar-SA" sz="2800" dirty="0"/>
                  <a:t> للاحتمالات المتوقعة: يتم فيها توزيع الحالات </a:t>
                </a:r>
                <a:r>
                  <a:rPr lang="fr-FR" sz="2800" dirty="0"/>
                  <a:t>n</a:t>
                </a:r>
                <a:r>
                  <a:rPr lang="ar-SA" sz="2800" dirty="0"/>
                  <a:t> بعد ترتيبها تصاعديا حسب القيم المتوقعة للاحتمالات على عشرة مجموعات </a:t>
                </a:r>
                <a:r>
                  <a:rPr lang="fr-FR" sz="2800" dirty="0"/>
                  <a:t>(g=10)</a:t>
                </a:r>
                <a:r>
                  <a:rPr lang="ar-SA" sz="2800" dirty="0"/>
                  <a:t> بحيث يكون عدد الحالات في كل مجموعة </a:t>
                </a:r>
                <a14:m>
                  <m:oMath xmlns:m="http://schemas.openxmlformats.org/officeDocument/2006/math">
                    <m:f>
                      <m:fPr>
                        <m:ctrlPr>
                          <a:rPr lang="fr-FR" sz="2800" b="0" i="1" smtClean="0">
                            <a:latin typeface="Cambria Math" panose="02040503050406030204" pitchFamily="18" charset="0"/>
                          </a:rPr>
                        </m:ctrlPr>
                      </m:fPr>
                      <m:num>
                        <m:r>
                          <a:rPr lang="fr-FR" sz="2800" b="0" i="1" smtClean="0">
                            <a:latin typeface="Cambria Math" panose="02040503050406030204" pitchFamily="18" charset="0"/>
                          </a:rPr>
                          <m:t>𝑛</m:t>
                        </m:r>
                      </m:num>
                      <m:den>
                        <m:r>
                          <a:rPr lang="fr-FR" sz="2800" b="0" i="1" smtClean="0">
                            <a:latin typeface="Cambria Math" panose="02040503050406030204" pitchFamily="18" charset="0"/>
                          </a:rPr>
                          <m:t>10</m:t>
                        </m:r>
                      </m:den>
                    </m:f>
                  </m:oMath>
                </a14:m>
                <a:r>
                  <a:rPr lang="ar-SA" sz="2800" dirty="0"/>
                  <a:t> وبحيث توضع في المجموعة الأولى الحالات ذات أقل</a:t>
                </a:r>
                <a:r>
                  <a:rPr lang="ar-SA" sz="2800" baseline="0" dirty="0"/>
                  <a:t> قيم للاحتمالات المتوقعة</a:t>
                </a:r>
                <a14:m>
                  <m:oMath xmlns:m="http://schemas.openxmlformats.org/officeDocument/2006/math">
                    <m:f>
                      <m:fPr>
                        <m:ctrlPr>
                          <a:rPr lang="fr-FR" sz="2800" b="0" i="1" smtClean="0">
                            <a:latin typeface="Cambria Math" panose="02040503050406030204" pitchFamily="18" charset="0"/>
                          </a:rPr>
                        </m:ctrlPr>
                      </m:fPr>
                      <m:num>
                        <m:r>
                          <a:rPr lang="fr-FR" sz="2800" b="0" i="1" smtClean="0">
                            <a:latin typeface="Cambria Math" panose="02040503050406030204" pitchFamily="18" charset="0"/>
                          </a:rPr>
                          <m:t>𝑛</m:t>
                        </m:r>
                      </m:num>
                      <m:den>
                        <m:r>
                          <a:rPr lang="fr-FR" sz="2800" b="0" i="1" smtClean="0">
                            <a:latin typeface="Cambria Math" panose="02040503050406030204" pitchFamily="18" charset="0"/>
                          </a:rPr>
                          <m:t>10</m:t>
                        </m:r>
                      </m:den>
                    </m:f>
                  </m:oMath>
                </a14:m>
                <a:r>
                  <a:rPr lang="ar-SA" sz="2800" baseline="0" dirty="0"/>
                  <a:t> </a:t>
                </a:r>
                <a14:m>
                  <m:oMath xmlns:m="http://schemas.openxmlformats.org/officeDocument/2006/math">
                    <m:sSub>
                      <m:sSubPr>
                        <m:ctrlPr>
                          <a:rPr lang="fr-FR" sz="2800" b="0" i="1" smtClean="0">
                            <a:latin typeface="Cambria Math" panose="02040503050406030204" pitchFamily="18" charset="0"/>
                          </a:rPr>
                        </m:ctrlPr>
                      </m:sSubPr>
                      <m:e>
                        <m:r>
                          <a:rPr lang="fr-FR" sz="2800" b="0" i="1" smtClean="0">
                            <a:latin typeface="Cambria Math" panose="02040503050406030204" pitchFamily="18" charset="0"/>
                          </a:rPr>
                          <m:t>𝑛</m:t>
                        </m:r>
                      </m:e>
                      <m:sub>
                        <m:r>
                          <a:rPr lang="fr-FR" sz="2800" b="0" i="1" smtClean="0">
                            <a:latin typeface="Cambria Math" panose="02040503050406030204" pitchFamily="18" charset="0"/>
                          </a:rPr>
                          <m:t>1</m:t>
                        </m:r>
                      </m:sub>
                    </m:sSub>
                  </m:oMath>
                </a14:m>
                <a:r>
                  <a:rPr lang="fr-FR" sz="2800" dirty="0"/>
                  <a:t>=</a:t>
                </a:r>
                <a:endParaRPr lang="ar-SA" sz="2800" dirty="0"/>
              </a:p>
              <a:p>
                <a:pPr marL="0" marR="0" lvl="0" indent="0" algn="r" defTabSz="914400" rtl="1" eaLnBrk="1" fontAlgn="auto" latinLnBrk="0" hangingPunct="1">
                  <a:lnSpc>
                    <a:spcPct val="100000"/>
                  </a:lnSpc>
                  <a:spcBef>
                    <a:spcPts val="0"/>
                  </a:spcBef>
                  <a:spcAft>
                    <a:spcPts val="0"/>
                  </a:spcAft>
                  <a:buClrTx/>
                  <a:buSzTx/>
                  <a:buNone/>
                  <a:tabLst/>
                  <a:defRPr/>
                </a:pPr>
                <a:r>
                  <a:rPr lang="ar-SA" sz="2800" dirty="0"/>
                  <a:t>وتوضع في المجموعة الأولى الحالات ذات أقل</a:t>
                </a:r>
                <a:r>
                  <a:rPr lang="ar-SA" sz="2800" baseline="0" dirty="0"/>
                  <a:t> قيم للاحتمالات المتوقعة</a:t>
                </a:r>
                <a14:m>
                  <m:oMath xmlns:m="http://schemas.openxmlformats.org/officeDocument/2006/math">
                    <m:f>
                      <m:fPr>
                        <m:ctrlPr>
                          <a:rPr lang="fr-FR" sz="2800" b="0" i="1" smtClean="0">
                            <a:latin typeface="Cambria Math" panose="02040503050406030204" pitchFamily="18" charset="0"/>
                          </a:rPr>
                        </m:ctrlPr>
                      </m:fPr>
                      <m:num>
                        <m:r>
                          <a:rPr lang="fr-FR" sz="2800" b="0" i="1" smtClean="0">
                            <a:latin typeface="Cambria Math" panose="02040503050406030204" pitchFamily="18" charset="0"/>
                          </a:rPr>
                          <m:t>𝑛</m:t>
                        </m:r>
                      </m:num>
                      <m:den>
                        <m:r>
                          <a:rPr lang="fr-FR" sz="2800" b="0" i="1" smtClean="0">
                            <a:latin typeface="Cambria Math" panose="02040503050406030204" pitchFamily="18" charset="0"/>
                          </a:rPr>
                          <m:t>10</m:t>
                        </m:r>
                      </m:den>
                    </m:f>
                  </m:oMath>
                </a14:m>
                <a:r>
                  <a:rPr lang="ar-SA" sz="2800" dirty="0"/>
                  <a:t> </a:t>
                </a:r>
                <a:r>
                  <a:rPr lang="fr-FR" sz="2800" dirty="0"/>
                  <a:t> </a:t>
                </a:r>
                <a:r>
                  <a:rPr lang="ar-SA" sz="2800" baseline="0" dirty="0"/>
                  <a:t> </a:t>
                </a:r>
                <a14:m>
                  <m:oMath xmlns:m="http://schemas.openxmlformats.org/officeDocument/2006/math">
                    <m:sSub>
                      <m:sSubPr>
                        <m:ctrlPr>
                          <a:rPr lang="fr-FR" sz="2800" b="0" i="1" smtClean="0">
                            <a:latin typeface="Cambria Math" panose="02040503050406030204" pitchFamily="18" charset="0"/>
                          </a:rPr>
                        </m:ctrlPr>
                      </m:sSubPr>
                      <m:e>
                        <m:r>
                          <a:rPr lang="fr-FR" sz="2800" b="0" i="1" smtClean="0">
                            <a:latin typeface="Cambria Math" panose="02040503050406030204" pitchFamily="18" charset="0"/>
                          </a:rPr>
                          <m:t>𝑛</m:t>
                        </m:r>
                      </m:e>
                      <m:sub>
                        <m:r>
                          <a:rPr lang="ar-SA" sz="2800" b="0" i="1" smtClean="0">
                            <a:latin typeface="Cambria Math" panose="02040503050406030204" pitchFamily="18" charset="0"/>
                          </a:rPr>
                          <m:t>10</m:t>
                        </m:r>
                      </m:sub>
                    </m:sSub>
                  </m:oMath>
                </a14:m>
                <a:r>
                  <a:rPr lang="fr-FR" sz="2800" dirty="0"/>
                  <a:t>=</a:t>
                </a:r>
                <a:endParaRPr lang="ar-SA" sz="2800" dirty="0"/>
              </a:p>
              <a:p>
                <a:pPr marL="0" marR="0" lvl="0" indent="0" algn="r" defTabSz="914400" rtl="1" eaLnBrk="1" fontAlgn="auto" latinLnBrk="0" hangingPunct="1">
                  <a:lnSpc>
                    <a:spcPct val="100000"/>
                  </a:lnSpc>
                  <a:spcBef>
                    <a:spcPts val="0"/>
                  </a:spcBef>
                  <a:spcAft>
                    <a:spcPts val="0"/>
                  </a:spcAft>
                  <a:buClrTx/>
                  <a:buSzTx/>
                  <a:buNone/>
                  <a:tabLst/>
                  <a:defRPr/>
                </a:pPr>
                <a:r>
                  <a:rPr lang="ar-SA" sz="2800" dirty="0"/>
                  <a:t>وهكذا لبقية المجموعات بالترتيب.</a:t>
                </a:r>
              </a:p>
              <a:p>
                <a:pPr marL="0" marR="0" lvl="0" indent="0" algn="r" defTabSz="914400" rtl="1" eaLnBrk="1" fontAlgn="auto" latinLnBrk="0" hangingPunct="1">
                  <a:lnSpc>
                    <a:spcPct val="100000"/>
                  </a:lnSpc>
                  <a:spcBef>
                    <a:spcPts val="0"/>
                  </a:spcBef>
                  <a:spcAft>
                    <a:spcPts val="0"/>
                  </a:spcAft>
                  <a:buClrTx/>
                  <a:buSzTx/>
                  <a:buNone/>
                  <a:tabLst/>
                  <a:defRPr/>
                </a:pPr>
                <a:endParaRPr lang="ar-SA" sz="2800" dirty="0"/>
              </a:p>
              <a:p>
                <a:pPr marL="0" indent="0" algn="r" rtl="1">
                  <a:buNone/>
                </a:pPr>
                <a:endParaRPr lang="fr-DZ" sz="2800" b="1" dirty="0">
                  <a:cs typeface="+mj-cs"/>
                </a:endParaRPr>
              </a:p>
              <a:p>
                <a:pPr marL="0" indent="0" algn="r" rtl="1">
                  <a:buNone/>
                </a:pPr>
                <a:endParaRPr lang="ar-SA" dirty="0"/>
              </a:p>
            </p:txBody>
          </p:sp>
        </mc:Choice>
        <mc:Fallback xmlns="">
          <p:sp>
            <p:nvSpPr>
              <p:cNvPr id="3" name="Espace réservé du contenu 2">
                <a:extLst>
                  <a:ext uri="{FF2B5EF4-FFF2-40B4-BE49-F238E27FC236}">
                    <a16:creationId xmlns:a16="http://schemas.microsoft.com/office/drawing/2014/main" id="{1C0568DE-9D90-4BBA-AC50-FD613289C555}"/>
                  </a:ext>
                </a:extLst>
              </p:cNvPr>
              <p:cNvSpPr>
                <a:spLocks noGrp="1" noRot="1" noChangeAspect="1" noMove="1" noResize="1" noEditPoints="1" noAdjustHandles="1" noChangeArrowheads="1" noChangeShapeType="1" noTextEdit="1"/>
              </p:cNvSpPr>
              <p:nvPr>
                <p:ph idx="1"/>
              </p:nvPr>
            </p:nvSpPr>
            <p:spPr>
              <a:xfrm>
                <a:off x="0" y="0"/>
                <a:ext cx="12191999" cy="6732396"/>
              </a:xfrm>
              <a:blipFill>
                <a:blip r:embed="rId2"/>
                <a:stretch>
                  <a:fillRect l="-250" t="-1087" r="-1000"/>
                </a:stretch>
              </a:blipFill>
            </p:spPr>
            <p:txBody>
              <a:bodyPr/>
              <a:lstStyle/>
              <a:p>
                <a:r>
                  <a:rPr lang="fr-DZ">
                    <a:noFill/>
                  </a:rPr>
                  <a:t> </a:t>
                </a:r>
              </a:p>
            </p:txBody>
          </p:sp>
        </mc:Fallback>
      </mc:AlternateContent>
    </p:spTree>
    <p:extLst>
      <p:ext uri="{BB962C8B-B14F-4D97-AF65-F5344CB8AC3E}">
        <p14:creationId xmlns:p14="http://schemas.microsoft.com/office/powerpoint/2010/main" val="1502350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1C0568DE-9D90-4BBA-AC50-FD613289C555}"/>
                  </a:ext>
                </a:extLst>
              </p:cNvPr>
              <p:cNvSpPr>
                <a:spLocks noGrp="1"/>
              </p:cNvSpPr>
              <p:nvPr>
                <p:ph idx="1"/>
              </p:nvPr>
            </p:nvSpPr>
            <p:spPr>
              <a:xfrm>
                <a:off x="0" y="0"/>
                <a:ext cx="12191999" cy="6732396"/>
              </a:xfrm>
            </p:spPr>
            <p:txBody>
              <a:bodyPr>
                <a:normAutofit/>
              </a:bodyPr>
              <a:lstStyle/>
              <a:p>
                <a:pPr marL="0" indent="0" algn="just" rtl="1">
                  <a:buNone/>
                </a:pPr>
                <a:r>
                  <a:rPr lang="ar-SA" sz="2800" dirty="0"/>
                  <a:t>يتم تجميع القيم المشاهدة والمتوقعة للحالات وفقا لقيمتي المتغير التابع الثنائي (0,1) وذلك في كل فئة من المجاميع العشر وبعد ذلك يتم حساب احصاءة </a:t>
                </a:r>
                <a:r>
                  <a:rPr lang="fr-FR" sz="2800" dirty="0"/>
                  <a:t>H-L</a:t>
                </a:r>
                <a:r>
                  <a:rPr lang="ar-SA" sz="2800" dirty="0"/>
                  <a:t> والتي يرمز لها بالرمز </a:t>
                </a:r>
                <a:r>
                  <a:rPr lang="fr-FR" sz="2800" dirty="0"/>
                  <a:t>H</a:t>
                </a:r>
                <a:r>
                  <a:rPr lang="ar-SA" sz="2800" dirty="0"/>
                  <a:t> وفقا للصيغة التالية:</a:t>
                </a:r>
              </a:p>
              <a:p>
                <a:pPr marL="0" indent="0" algn="ctr" rtl="0">
                  <a:buNone/>
                </a:pPr>
                <a:r>
                  <a:rPr lang="fr-FR" sz="2800" b="1" dirty="0"/>
                  <a:t>H= </a:t>
                </a:r>
                <a14:m>
                  <m:oMath xmlns:m="http://schemas.openxmlformats.org/officeDocument/2006/math">
                    <m:sSubSup>
                      <m:sSubSupPr>
                        <m:ctrlPr>
                          <a:rPr lang="fr-FR" sz="2800" b="1" i="1" smtClean="0">
                            <a:solidFill>
                              <a:srgbClr val="836967"/>
                            </a:solidFill>
                            <a:latin typeface="Cambria Math" panose="02040503050406030204" pitchFamily="18" charset="0"/>
                          </a:rPr>
                        </m:ctrlPr>
                      </m:sSubSupPr>
                      <m:e>
                        <m:r>
                          <a:rPr lang="fr-FR" sz="2800" b="1" i="1" smtClean="0">
                            <a:latin typeface="Cambria Math" panose="02040503050406030204" pitchFamily="18" charset="0"/>
                          </a:rPr>
                          <m:t>𝜮</m:t>
                        </m:r>
                      </m:e>
                      <m:sub>
                        <m:r>
                          <a:rPr lang="fr-FR" sz="2800" b="1" i="1" smtClean="0">
                            <a:latin typeface="Cambria Math" panose="02040503050406030204" pitchFamily="18" charset="0"/>
                          </a:rPr>
                          <m:t>𝒌</m:t>
                        </m:r>
                        <m:r>
                          <a:rPr lang="fr-FR" sz="2800" b="1" i="1" smtClean="0">
                            <a:latin typeface="Cambria Math" panose="02040503050406030204" pitchFamily="18" charset="0"/>
                          </a:rPr>
                          <m:t>=</m:t>
                        </m:r>
                        <m:r>
                          <a:rPr lang="fr-FR" sz="2800" b="1" i="1" smtClean="0">
                            <a:latin typeface="Cambria Math" panose="02040503050406030204" pitchFamily="18" charset="0"/>
                          </a:rPr>
                          <m:t>𝟏</m:t>
                        </m:r>
                      </m:sub>
                      <m:sup>
                        <m:r>
                          <a:rPr lang="fr-FR" sz="2800" b="1" i="1" smtClean="0">
                            <a:latin typeface="Cambria Math" panose="02040503050406030204" pitchFamily="18" charset="0"/>
                          </a:rPr>
                          <m:t>𝒈</m:t>
                        </m:r>
                      </m:sup>
                    </m:sSubSup>
                    <m:f>
                      <m:fPr>
                        <m:ctrlPr>
                          <a:rPr lang="fr-FR" sz="2800" b="1" i="1" smtClean="0">
                            <a:solidFill>
                              <a:schemeClr val="tx1"/>
                            </a:solidFill>
                            <a:latin typeface="Cambria Math" panose="02040503050406030204" pitchFamily="18" charset="0"/>
                          </a:rPr>
                        </m:ctrlPr>
                      </m:fPr>
                      <m:num>
                        <m:r>
                          <a:rPr lang="fr-FR" sz="2800" b="1" i="1" smtClean="0">
                            <a:solidFill>
                              <a:schemeClr val="tx1"/>
                            </a:solidFill>
                            <a:latin typeface="Cambria Math" panose="02040503050406030204" pitchFamily="18" charset="0"/>
                          </a:rPr>
                          <m:t>(</m:t>
                        </m:r>
                        <m:sSub>
                          <m:sSubPr>
                            <m:ctrlPr>
                              <a:rPr lang="fr-FR" sz="2800" b="1" i="1" smtClean="0">
                                <a:solidFill>
                                  <a:schemeClr val="tx1"/>
                                </a:solidFill>
                                <a:latin typeface="Cambria Math" panose="02040503050406030204" pitchFamily="18" charset="0"/>
                              </a:rPr>
                            </m:ctrlPr>
                          </m:sSubPr>
                          <m:e>
                            <m:r>
                              <a:rPr lang="fr-FR" sz="2800" b="1" i="1" smtClean="0">
                                <a:solidFill>
                                  <a:schemeClr val="tx1"/>
                                </a:solidFill>
                                <a:latin typeface="Cambria Math" panose="02040503050406030204" pitchFamily="18" charset="0"/>
                              </a:rPr>
                              <m:t>𝑶</m:t>
                            </m:r>
                          </m:e>
                          <m:sub>
                            <m:r>
                              <a:rPr lang="fr-FR" sz="2800" b="1" i="1" smtClean="0">
                                <a:solidFill>
                                  <a:schemeClr val="tx1"/>
                                </a:solidFill>
                                <a:latin typeface="Cambria Math" panose="02040503050406030204" pitchFamily="18" charset="0"/>
                              </a:rPr>
                              <m:t>𝑲</m:t>
                            </m:r>
                          </m:sub>
                        </m:sSub>
                        <m:r>
                          <a:rPr lang="fr-FR" sz="2800" b="1" i="1" smtClean="0">
                            <a:solidFill>
                              <a:schemeClr val="tx1"/>
                            </a:solidFill>
                            <a:latin typeface="Cambria Math" panose="02040503050406030204" pitchFamily="18" charset="0"/>
                          </a:rPr>
                          <m:t>−</m:t>
                        </m:r>
                        <m:sSub>
                          <m:sSubPr>
                            <m:ctrlPr>
                              <a:rPr lang="fr-FR" sz="2800" b="1" i="1" smtClean="0">
                                <a:solidFill>
                                  <a:schemeClr val="tx1"/>
                                </a:solidFill>
                                <a:latin typeface="Cambria Math" panose="02040503050406030204" pitchFamily="18" charset="0"/>
                              </a:rPr>
                            </m:ctrlPr>
                          </m:sSubPr>
                          <m:e>
                            <m:sSup>
                              <m:sSupPr>
                                <m:ctrlPr>
                                  <a:rPr lang="fr-FR" sz="2800" b="1" i="1" smtClean="0">
                                    <a:solidFill>
                                      <a:schemeClr val="tx1"/>
                                    </a:solidFill>
                                    <a:latin typeface="Cambria Math" panose="02040503050406030204" pitchFamily="18" charset="0"/>
                                  </a:rPr>
                                </m:ctrlPr>
                              </m:sSupPr>
                              <m:e>
                                <m:r>
                                  <a:rPr lang="fr-FR" sz="2800" b="1" i="1" smtClean="0">
                                    <a:solidFill>
                                      <a:schemeClr val="tx1"/>
                                    </a:solidFill>
                                    <a:latin typeface="Cambria Math" panose="02040503050406030204" pitchFamily="18" charset="0"/>
                                  </a:rPr>
                                  <m:t>𝒏</m:t>
                                </m:r>
                              </m:e>
                              <m:sup>
                                <m:r>
                                  <a:rPr lang="fr-FR" sz="2800" b="1" i="1" smtClean="0">
                                    <a:solidFill>
                                      <a:schemeClr val="tx1"/>
                                    </a:solidFill>
                                    <a:latin typeface="Cambria Math" panose="02040503050406030204" pitchFamily="18" charset="0"/>
                                  </a:rPr>
                                  <m:t>′</m:t>
                                </m:r>
                              </m:sup>
                            </m:sSup>
                          </m:e>
                          <m:sub>
                            <m:r>
                              <a:rPr lang="fr-FR" sz="2800" b="1" i="1" smtClean="0">
                                <a:solidFill>
                                  <a:schemeClr val="tx1"/>
                                </a:solidFill>
                                <a:latin typeface="Cambria Math" panose="02040503050406030204" pitchFamily="18" charset="0"/>
                              </a:rPr>
                              <m:t>𝑲</m:t>
                            </m:r>
                          </m:sub>
                        </m:sSub>
                        <m:sSub>
                          <m:sSubPr>
                            <m:ctrlPr>
                              <a:rPr lang="fr-FR" sz="2800" b="1" i="1" smtClean="0">
                                <a:solidFill>
                                  <a:schemeClr val="tx1"/>
                                </a:solidFill>
                                <a:latin typeface="Cambria Math" panose="02040503050406030204" pitchFamily="18" charset="0"/>
                              </a:rPr>
                            </m:ctrlPr>
                          </m:sSubPr>
                          <m:e>
                            <m:sSup>
                              <m:sSupPr>
                                <m:ctrlPr>
                                  <a:rPr lang="fr-FR" sz="2800" b="1" i="1" smtClean="0">
                                    <a:solidFill>
                                      <a:schemeClr val="tx1"/>
                                    </a:solidFill>
                                    <a:latin typeface="Cambria Math" panose="02040503050406030204" pitchFamily="18" charset="0"/>
                                  </a:rPr>
                                </m:ctrlPr>
                              </m:sSupPr>
                              <m:e>
                                <m:r>
                                  <a:rPr lang="fr-FR" sz="2800" b="1" i="1" smtClean="0">
                                    <a:solidFill>
                                      <a:schemeClr val="tx1"/>
                                    </a:solidFill>
                                    <a:latin typeface="Cambria Math" panose="02040503050406030204" pitchFamily="18" charset="0"/>
                                  </a:rPr>
                                  <m:t>𝑷</m:t>
                                </m:r>
                              </m:e>
                              <m:sup>
                                <m:r>
                                  <a:rPr lang="fr-FR" sz="2800" b="1" i="1" smtClean="0">
                                    <a:solidFill>
                                      <a:schemeClr val="tx1"/>
                                    </a:solidFill>
                                    <a:latin typeface="Cambria Math" panose="02040503050406030204" pitchFamily="18" charset="0"/>
                                  </a:rPr>
                                  <m:t>′</m:t>
                                </m:r>
                              </m:sup>
                            </m:sSup>
                          </m:e>
                          <m:sub>
                            <m:r>
                              <a:rPr lang="fr-FR" sz="2800" b="1" i="1" smtClean="0">
                                <a:solidFill>
                                  <a:schemeClr val="tx1"/>
                                </a:solidFill>
                                <a:latin typeface="Cambria Math" panose="02040503050406030204" pitchFamily="18" charset="0"/>
                              </a:rPr>
                              <m:t>𝑲</m:t>
                            </m:r>
                          </m:sub>
                        </m:sSub>
                        <m:r>
                          <a:rPr lang="fr-FR" sz="2800" b="1" i="1" smtClean="0">
                            <a:solidFill>
                              <a:schemeClr val="tx1"/>
                            </a:solidFill>
                            <a:latin typeface="Cambria Math" panose="02040503050406030204" pitchFamily="18" charset="0"/>
                          </a:rPr>
                          <m:t>)</m:t>
                        </m:r>
                      </m:num>
                      <m:den>
                        <m:sSub>
                          <m:sSubPr>
                            <m:ctrlPr>
                              <a:rPr lang="fr-FR" sz="2800" b="1" i="1" smtClean="0">
                                <a:solidFill>
                                  <a:schemeClr val="tx1"/>
                                </a:solidFill>
                                <a:latin typeface="Cambria Math" panose="02040503050406030204" pitchFamily="18" charset="0"/>
                              </a:rPr>
                            </m:ctrlPr>
                          </m:sSubPr>
                          <m:e>
                            <m:sSup>
                              <m:sSupPr>
                                <m:ctrlPr>
                                  <a:rPr lang="fr-FR" sz="2800" b="1" i="1" smtClean="0">
                                    <a:solidFill>
                                      <a:schemeClr val="tx1"/>
                                    </a:solidFill>
                                    <a:latin typeface="Cambria Math" panose="02040503050406030204" pitchFamily="18" charset="0"/>
                                  </a:rPr>
                                </m:ctrlPr>
                              </m:sSupPr>
                              <m:e>
                                <m:r>
                                  <a:rPr lang="fr-FR" sz="2800" b="1" i="1" smtClean="0">
                                    <a:solidFill>
                                      <a:schemeClr val="tx1"/>
                                    </a:solidFill>
                                    <a:latin typeface="Cambria Math" panose="02040503050406030204" pitchFamily="18" charset="0"/>
                                  </a:rPr>
                                  <m:t>𝒏</m:t>
                                </m:r>
                              </m:e>
                              <m:sup>
                                <m:r>
                                  <a:rPr lang="fr-FR" sz="2800" b="1" i="1" smtClean="0">
                                    <a:solidFill>
                                      <a:schemeClr val="tx1"/>
                                    </a:solidFill>
                                    <a:latin typeface="Cambria Math" panose="02040503050406030204" pitchFamily="18" charset="0"/>
                                  </a:rPr>
                                  <m:t>′</m:t>
                                </m:r>
                              </m:sup>
                            </m:sSup>
                          </m:e>
                          <m:sub>
                            <m:r>
                              <a:rPr lang="fr-FR" sz="2800" b="1" i="1" smtClean="0">
                                <a:solidFill>
                                  <a:schemeClr val="tx1"/>
                                </a:solidFill>
                                <a:latin typeface="Cambria Math" panose="02040503050406030204" pitchFamily="18" charset="0"/>
                              </a:rPr>
                              <m:t>𝑲</m:t>
                            </m:r>
                          </m:sub>
                        </m:sSub>
                        <m:sSub>
                          <m:sSubPr>
                            <m:ctrlPr>
                              <a:rPr lang="fr-FR" sz="2800" b="1" i="1" smtClean="0">
                                <a:solidFill>
                                  <a:schemeClr val="tx1"/>
                                </a:solidFill>
                                <a:latin typeface="Cambria Math" panose="02040503050406030204" pitchFamily="18" charset="0"/>
                              </a:rPr>
                            </m:ctrlPr>
                          </m:sSubPr>
                          <m:e>
                            <m:r>
                              <a:rPr lang="fr-FR" sz="2800" b="1" i="1" smtClean="0">
                                <a:solidFill>
                                  <a:schemeClr val="tx1"/>
                                </a:solidFill>
                                <a:latin typeface="Cambria Math" panose="02040503050406030204" pitchFamily="18" charset="0"/>
                              </a:rPr>
                              <m:t>𝑷</m:t>
                            </m:r>
                            <m:r>
                              <a:rPr lang="fr-FR" sz="2800" b="1" i="1" smtClean="0">
                                <a:solidFill>
                                  <a:schemeClr val="tx1"/>
                                </a:solidFill>
                                <a:latin typeface="Cambria Math" panose="02040503050406030204" pitchFamily="18" charset="0"/>
                              </a:rPr>
                              <m:t>′</m:t>
                            </m:r>
                          </m:e>
                          <m:sub>
                            <m:r>
                              <a:rPr lang="fr-FR" sz="2800" b="1" i="1" smtClean="0">
                                <a:solidFill>
                                  <a:schemeClr val="tx1"/>
                                </a:solidFill>
                                <a:latin typeface="Cambria Math" panose="02040503050406030204" pitchFamily="18" charset="0"/>
                              </a:rPr>
                              <m:t>𝑲</m:t>
                            </m:r>
                          </m:sub>
                        </m:sSub>
                        <m:r>
                          <a:rPr lang="fr-FR" sz="2800" b="1" i="1" smtClean="0">
                            <a:solidFill>
                              <a:schemeClr val="tx1"/>
                            </a:solidFill>
                            <a:latin typeface="Cambria Math" panose="02040503050406030204" pitchFamily="18" charset="0"/>
                          </a:rPr>
                          <m:t>(</m:t>
                        </m:r>
                        <m:r>
                          <a:rPr lang="fr-FR" sz="2800" b="1" i="1" smtClean="0">
                            <a:solidFill>
                              <a:schemeClr val="tx1"/>
                            </a:solidFill>
                            <a:latin typeface="Cambria Math" panose="02040503050406030204" pitchFamily="18" charset="0"/>
                          </a:rPr>
                          <m:t>𝟏</m:t>
                        </m:r>
                        <m:r>
                          <a:rPr lang="fr-FR" sz="2800" b="1" i="1" smtClean="0">
                            <a:solidFill>
                              <a:schemeClr val="tx1"/>
                            </a:solidFill>
                            <a:latin typeface="Cambria Math" panose="02040503050406030204" pitchFamily="18" charset="0"/>
                          </a:rPr>
                          <m:t>−</m:t>
                        </m:r>
                        <m:sSub>
                          <m:sSubPr>
                            <m:ctrlPr>
                              <a:rPr lang="fr-FR" sz="2800" b="1" i="1" smtClean="0">
                                <a:solidFill>
                                  <a:schemeClr val="tx1"/>
                                </a:solidFill>
                                <a:latin typeface="Cambria Math" panose="02040503050406030204" pitchFamily="18" charset="0"/>
                              </a:rPr>
                            </m:ctrlPr>
                          </m:sSubPr>
                          <m:e>
                            <m:r>
                              <a:rPr lang="fr-FR" sz="2800" b="1" i="1" smtClean="0">
                                <a:solidFill>
                                  <a:schemeClr val="tx1"/>
                                </a:solidFill>
                                <a:latin typeface="Cambria Math" panose="02040503050406030204" pitchFamily="18" charset="0"/>
                              </a:rPr>
                              <m:t>𝑷</m:t>
                            </m:r>
                            <m:r>
                              <a:rPr lang="fr-FR" sz="2800" b="1" i="1" smtClean="0">
                                <a:solidFill>
                                  <a:schemeClr val="tx1"/>
                                </a:solidFill>
                                <a:latin typeface="Cambria Math" panose="02040503050406030204" pitchFamily="18" charset="0"/>
                              </a:rPr>
                              <m:t>′</m:t>
                            </m:r>
                          </m:e>
                          <m:sub>
                            <m:r>
                              <a:rPr lang="fr-FR" sz="2800" b="1" i="1" smtClean="0">
                                <a:solidFill>
                                  <a:schemeClr val="tx1"/>
                                </a:solidFill>
                                <a:latin typeface="Cambria Math" panose="02040503050406030204" pitchFamily="18" charset="0"/>
                              </a:rPr>
                              <m:t>𝑲</m:t>
                            </m:r>
                          </m:sub>
                        </m:sSub>
                        <m:r>
                          <a:rPr lang="fr-FR" sz="2800" b="1" i="1" smtClean="0">
                            <a:solidFill>
                              <a:schemeClr val="tx1"/>
                            </a:solidFill>
                            <a:latin typeface="Cambria Math" panose="02040503050406030204" pitchFamily="18" charset="0"/>
                          </a:rPr>
                          <m:t>)</m:t>
                        </m:r>
                      </m:den>
                    </m:f>
                  </m:oMath>
                </a14:m>
                <a:r>
                  <a:rPr lang="fr-FR" sz="2800" b="1" dirty="0">
                    <a:solidFill>
                      <a:schemeClr val="tx1"/>
                    </a:solidFill>
                  </a:rPr>
                  <a:t> </a:t>
                </a:r>
                <a:r>
                  <a:rPr lang="ar-SA" sz="2800" b="1" dirty="0">
                    <a:solidFill>
                      <a:schemeClr val="tx1"/>
                    </a:solidFill>
                  </a:rPr>
                  <a:t> </a:t>
                </a:r>
                <a:endParaRPr lang="fr-FR" sz="2800" b="1" dirty="0">
                  <a:solidFill>
                    <a:schemeClr val="tx1"/>
                  </a:solidFill>
                </a:endParaRPr>
              </a:p>
              <a:p>
                <a:pPr marL="0" indent="0" algn="just" rtl="1">
                  <a:buNone/>
                </a:pPr>
                <a:r>
                  <a:rPr lang="ar-SA" sz="2800" dirty="0">
                    <a:solidFill>
                      <a:schemeClr val="tx1"/>
                    </a:solidFill>
                  </a:rPr>
                  <a:t>حيث:</a:t>
                </a:r>
              </a:p>
              <a:p>
                <a:pPr marL="0" indent="0" algn="just" rtl="1">
                  <a:buNone/>
                </a:pPr>
                <a14:m>
                  <m:oMath xmlns:m="http://schemas.openxmlformats.org/officeDocument/2006/math">
                    <m:sSub>
                      <m:sSubPr>
                        <m:ctrlPr>
                          <a:rPr lang="fr-FR" sz="2800" b="0" i="1" smtClean="0">
                            <a:solidFill>
                              <a:schemeClr val="tx1"/>
                            </a:solidFill>
                            <a:latin typeface="Cambria Math" panose="02040503050406030204" pitchFamily="18" charset="0"/>
                          </a:rPr>
                        </m:ctrlPr>
                      </m:sSubPr>
                      <m:e>
                        <m:sSup>
                          <m:sSupPr>
                            <m:ctrlPr>
                              <a:rPr lang="fr-FR" sz="2800" b="0" i="1" smtClean="0">
                                <a:solidFill>
                                  <a:schemeClr val="tx1"/>
                                </a:solidFill>
                                <a:latin typeface="Cambria Math" panose="02040503050406030204" pitchFamily="18" charset="0"/>
                              </a:rPr>
                            </m:ctrlPr>
                          </m:sSupPr>
                          <m:e>
                            <m:r>
                              <a:rPr lang="fr-FR" sz="2800" b="0" i="1" smtClean="0">
                                <a:solidFill>
                                  <a:schemeClr val="tx1"/>
                                </a:solidFill>
                                <a:latin typeface="Cambria Math" panose="02040503050406030204" pitchFamily="18" charset="0"/>
                              </a:rPr>
                              <m:t>𝑛</m:t>
                            </m:r>
                          </m:e>
                          <m:sup>
                            <m:r>
                              <a:rPr lang="fr-FR" sz="2800" b="0" i="1" smtClean="0">
                                <a:solidFill>
                                  <a:schemeClr val="tx1"/>
                                </a:solidFill>
                                <a:latin typeface="Cambria Math" panose="02040503050406030204" pitchFamily="18" charset="0"/>
                              </a:rPr>
                              <m:t>′</m:t>
                            </m:r>
                          </m:sup>
                        </m:sSup>
                      </m:e>
                      <m:sub>
                        <m:r>
                          <a:rPr lang="fr-FR" sz="2800" b="0" i="1" smtClean="0">
                            <a:solidFill>
                              <a:schemeClr val="tx1"/>
                            </a:solidFill>
                            <a:latin typeface="Cambria Math" panose="02040503050406030204" pitchFamily="18" charset="0"/>
                          </a:rPr>
                          <m:t>𝐾</m:t>
                        </m:r>
                      </m:sub>
                    </m:sSub>
                  </m:oMath>
                </a14:m>
                <a:r>
                  <a:rPr lang="ar-SA" sz="2800" dirty="0">
                    <a:solidFill>
                      <a:schemeClr val="tx1"/>
                    </a:solidFill>
                  </a:rPr>
                  <a:t>: هي العدد</a:t>
                </a:r>
                <a:r>
                  <a:rPr lang="ar-SA" sz="2800" baseline="0" dirty="0">
                    <a:solidFill>
                      <a:schemeClr val="tx1"/>
                    </a:solidFill>
                  </a:rPr>
                  <a:t> الكلي للحالات في المجموعة </a:t>
                </a:r>
                <a:r>
                  <a:rPr lang="fr-FR" sz="2800" baseline="0" dirty="0">
                    <a:solidFill>
                      <a:schemeClr val="tx1"/>
                    </a:solidFill>
                  </a:rPr>
                  <a:t>(K)</a:t>
                </a:r>
                <a:endParaRPr lang="ar-SA" sz="2800" baseline="0" dirty="0">
                  <a:solidFill>
                    <a:schemeClr val="tx1"/>
                  </a:solidFill>
                </a:endParaRPr>
              </a:p>
              <a:p>
                <a:pPr marL="0" indent="0" algn="just" rtl="1">
                  <a:buNone/>
                </a:pPr>
                <a14:m>
                  <m:oMath xmlns:m="http://schemas.openxmlformats.org/officeDocument/2006/math">
                    <m:sSub>
                      <m:sSubPr>
                        <m:ctrlPr>
                          <a:rPr lang="fr-FR" sz="2800" b="0" i="1" smtClean="0">
                            <a:solidFill>
                              <a:schemeClr val="tx1"/>
                            </a:solidFill>
                            <a:latin typeface="Cambria Math" panose="02040503050406030204" pitchFamily="18" charset="0"/>
                          </a:rPr>
                        </m:ctrlPr>
                      </m:sSubPr>
                      <m:e>
                        <m:r>
                          <a:rPr lang="fr-FR" sz="2800" b="0" i="1" smtClean="0">
                            <a:solidFill>
                              <a:schemeClr val="tx1"/>
                            </a:solidFill>
                            <a:latin typeface="Cambria Math" panose="02040503050406030204" pitchFamily="18" charset="0"/>
                          </a:rPr>
                          <m:t>𝑂</m:t>
                        </m:r>
                      </m:e>
                      <m:sub>
                        <m:r>
                          <a:rPr lang="fr-FR" sz="2800" b="0" i="1" smtClean="0">
                            <a:solidFill>
                              <a:schemeClr val="tx1"/>
                            </a:solidFill>
                            <a:latin typeface="Cambria Math" panose="02040503050406030204" pitchFamily="18" charset="0"/>
                          </a:rPr>
                          <m:t>𝐾</m:t>
                        </m:r>
                      </m:sub>
                    </m:sSub>
                    <m:r>
                      <m:rPr>
                        <m:nor/>
                      </m:rPr>
                      <a:rPr lang="fr-FR" sz="2800" dirty="0" smtClean="0"/>
                      <m:t>= </m:t>
                    </m:r>
                    <m:sSubSup>
                      <m:sSubSupPr>
                        <m:ctrlPr>
                          <a:rPr lang="fr-FR" sz="2800" i="1" smtClean="0">
                            <a:solidFill>
                              <a:srgbClr val="836967"/>
                            </a:solidFill>
                            <a:latin typeface="Cambria Math" panose="02040503050406030204" pitchFamily="18" charset="0"/>
                          </a:rPr>
                        </m:ctrlPr>
                      </m:sSubSupPr>
                      <m:e>
                        <m:r>
                          <a:rPr lang="fr-FR" sz="2800" i="1" smtClean="0">
                            <a:latin typeface="Cambria Math" panose="02040503050406030204" pitchFamily="18" charset="0"/>
                          </a:rPr>
                          <m:t>𝛴</m:t>
                        </m:r>
                      </m:e>
                      <m:sub>
                        <m:r>
                          <a:rPr lang="fr-FR" sz="2800" b="0" i="1" smtClean="0">
                            <a:latin typeface="Cambria Math" panose="02040503050406030204" pitchFamily="18" charset="0"/>
                          </a:rPr>
                          <m:t>𝑖</m:t>
                        </m:r>
                        <m:r>
                          <a:rPr lang="fr-FR" sz="2800" b="0" i="1" smtClean="0">
                            <a:latin typeface="Cambria Math" panose="02040503050406030204" pitchFamily="18" charset="0"/>
                          </a:rPr>
                          <m:t>=</m:t>
                        </m:r>
                        <m:r>
                          <a:rPr lang="fr-FR" sz="2800" b="0" i="1" smtClean="0">
                            <a:latin typeface="Cambria Math" panose="02040503050406030204" pitchFamily="18" charset="0"/>
                          </a:rPr>
                          <m:t>1</m:t>
                        </m:r>
                      </m:sub>
                      <m:sup>
                        <m:sSub>
                          <m:sSubPr>
                            <m:ctrlPr>
                              <a:rPr lang="fr-FR" sz="2800" b="0" i="1" smtClean="0">
                                <a:solidFill>
                                  <a:schemeClr val="tx1"/>
                                </a:solidFill>
                                <a:latin typeface="Cambria Math" panose="02040503050406030204" pitchFamily="18" charset="0"/>
                              </a:rPr>
                            </m:ctrlPr>
                          </m:sSubPr>
                          <m:e>
                            <m:sSup>
                              <m:sSupPr>
                                <m:ctrlPr>
                                  <a:rPr lang="fr-FR" sz="2800" b="0" i="1" smtClean="0">
                                    <a:solidFill>
                                      <a:schemeClr val="tx1"/>
                                    </a:solidFill>
                                    <a:latin typeface="Cambria Math" panose="02040503050406030204" pitchFamily="18" charset="0"/>
                                  </a:rPr>
                                </m:ctrlPr>
                              </m:sSupPr>
                              <m:e>
                                <m:r>
                                  <a:rPr lang="fr-FR" sz="2800" b="0" i="1" smtClean="0">
                                    <a:solidFill>
                                      <a:schemeClr val="tx1"/>
                                    </a:solidFill>
                                    <a:latin typeface="Cambria Math" panose="02040503050406030204" pitchFamily="18" charset="0"/>
                                  </a:rPr>
                                  <m:t>𝑛</m:t>
                                </m:r>
                              </m:e>
                              <m:sup>
                                <m:r>
                                  <a:rPr lang="fr-FR" sz="2800" b="0" i="1" smtClean="0">
                                    <a:solidFill>
                                      <a:schemeClr val="tx1"/>
                                    </a:solidFill>
                                    <a:latin typeface="Cambria Math" panose="02040503050406030204" pitchFamily="18" charset="0"/>
                                  </a:rPr>
                                  <m:t>′</m:t>
                                </m:r>
                              </m:sup>
                            </m:sSup>
                          </m:e>
                          <m:sub>
                            <m:r>
                              <a:rPr lang="fr-FR" sz="2800" b="0" i="1" smtClean="0">
                                <a:solidFill>
                                  <a:schemeClr val="tx1"/>
                                </a:solidFill>
                                <a:latin typeface="Cambria Math" panose="02040503050406030204" pitchFamily="18" charset="0"/>
                              </a:rPr>
                              <m:t>𝐾</m:t>
                            </m:r>
                          </m:sub>
                        </m:sSub>
                      </m:sup>
                    </m:sSubSup>
                    <m:r>
                      <a:rPr lang="fr-FR" sz="2800" b="0" i="1" smtClean="0">
                        <a:latin typeface="Cambria Math" panose="02040503050406030204" pitchFamily="18" charset="0"/>
                      </a:rPr>
                      <m:t>𝑌</m:t>
                    </m:r>
                  </m:oMath>
                </a14:m>
                <a:r>
                  <a:rPr lang="ar-SA" sz="2800" dirty="0">
                    <a:solidFill>
                      <a:schemeClr val="tx1"/>
                    </a:solidFill>
                  </a:rPr>
                  <a:t>: </a:t>
                </a:r>
                <a14:m>
                  <m:oMath xmlns:m="http://schemas.openxmlformats.org/officeDocument/2006/math">
                    <m:sSub>
                      <m:sSubPr>
                        <m:ctrlPr>
                          <a:rPr lang="fr-FR" sz="2800" b="0" i="1" smtClean="0">
                            <a:solidFill>
                              <a:schemeClr val="tx1"/>
                            </a:solidFill>
                            <a:latin typeface="Cambria Math" panose="02040503050406030204" pitchFamily="18" charset="0"/>
                          </a:rPr>
                        </m:ctrlPr>
                      </m:sSubPr>
                      <m:e>
                        <m:r>
                          <a:rPr lang="fr-FR" sz="2800" b="0" i="1" smtClean="0">
                            <a:solidFill>
                              <a:schemeClr val="tx1"/>
                            </a:solidFill>
                            <a:latin typeface="Cambria Math" panose="02040503050406030204" pitchFamily="18" charset="0"/>
                          </a:rPr>
                          <m:t>𝑂</m:t>
                        </m:r>
                      </m:e>
                      <m:sub>
                        <m:r>
                          <a:rPr lang="fr-FR" sz="2800" b="0" i="1" smtClean="0">
                            <a:solidFill>
                              <a:schemeClr val="tx1"/>
                            </a:solidFill>
                            <a:latin typeface="Cambria Math" panose="02040503050406030204" pitchFamily="18" charset="0"/>
                          </a:rPr>
                          <m:t>𝐾</m:t>
                        </m:r>
                      </m:sub>
                    </m:sSub>
                  </m:oMath>
                </a14:m>
                <a:r>
                  <a:rPr lang="ar-SA" sz="2800" dirty="0">
                    <a:solidFill>
                      <a:schemeClr val="tx1"/>
                    </a:solidFill>
                  </a:rPr>
                  <a:t>هي عدد الاستجابات أو الحالات التي يكون فيها المتغير التابع  </a:t>
                </a:r>
                <a:r>
                  <a:rPr lang="fr-FR" sz="2800" dirty="0">
                    <a:solidFill>
                      <a:schemeClr val="tx1"/>
                    </a:solidFill>
                  </a:rPr>
                  <a:t>Y=1</a:t>
                </a:r>
                <a:r>
                  <a:rPr lang="ar-SA" sz="2800" dirty="0">
                    <a:solidFill>
                      <a:schemeClr val="tx1"/>
                    </a:solidFill>
                  </a:rPr>
                  <a:t> يعني نجاح النموذج</a:t>
                </a:r>
              </a:p>
              <a:p>
                <a:pPr marL="0" indent="0" algn="just" rtl="1">
                  <a:buNone/>
                </a:pPr>
                <a14:m>
                  <m:oMath xmlns:m="http://schemas.openxmlformats.org/officeDocument/2006/math">
                    <m:sSub>
                      <m:sSubPr>
                        <m:ctrlPr>
                          <a:rPr lang="fr-FR" sz="2800" b="0" i="1" smtClean="0">
                            <a:solidFill>
                              <a:schemeClr val="tx1"/>
                            </a:solidFill>
                            <a:latin typeface="Cambria Math" panose="02040503050406030204" pitchFamily="18" charset="0"/>
                          </a:rPr>
                        </m:ctrlPr>
                      </m:sSubPr>
                      <m:e>
                        <m:sSup>
                          <m:sSupPr>
                            <m:ctrlPr>
                              <a:rPr lang="fr-FR" sz="2800" b="0" i="1" smtClean="0">
                                <a:solidFill>
                                  <a:schemeClr val="tx1"/>
                                </a:solidFill>
                                <a:latin typeface="Cambria Math" panose="02040503050406030204" pitchFamily="18" charset="0"/>
                              </a:rPr>
                            </m:ctrlPr>
                          </m:sSupPr>
                          <m:e>
                            <m:r>
                              <a:rPr lang="fr-FR" sz="2800" b="0" i="1" smtClean="0">
                                <a:solidFill>
                                  <a:schemeClr val="tx1"/>
                                </a:solidFill>
                                <a:latin typeface="Cambria Math" panose="02040503050406030204" pitchFamily="18" charset="0"/>
                              </a:rPr>
                              <m:t>𝑃</m:t>
                            </m:r>
                          </m:e>
                          <m:sup>
                            <m:r>
                              <a:rPr lang="fr-FR" sz="2800" b="0" i="1" smtClean="0">
                                <a:solidFill>
                                  <a:schemeClr val="tx1"/>
                                </a:solidFill>
                                <a:latin typeface="Cambria Math" panose="02040503050406030204" pitchFamily="18" charset="0"/>
                              </a:rPr>
                              <m:t>′</m:t>
                            </m:r>
                          </m:sup>
                        </m:sSup>
                      </m:e>
                      <m:sub>
                        <m:r>
                          <a:rPr lang="fr-FR" sz="2800" b="0" i="1" smtClean="0">
                            <a:solidFill>
                              <a:schemeClr val="tx1"/>
                            </a:solidFill>
                            <a:latin typeface="Cambria Math" panose="02040503050406030204" pitchFamily="18" charset="0"/>
                          </a:rPr>
                          <m:t>𝐾</m:t>
                        </m:r>
                      </m:sub>
                    </m:sSub>
                    <m:r>
                      <a:rPr lang="ar-SA" sz="2800" b="0" i="1" smtClean="0">
                        <a:solidFill>
                          <a:schemeClr val="tx1"/>
                        </a:solidFill>
                        <a:latin typeface="Cambria Math" panose="02040503050406030204" pitchFamily="18" charset="0"/>
                      </a:rPr>
                      <m:t> </m:t>
                    </m:r>
                    <m:r>
                      <m:rPr>
                        <m:nor/>
                      </m:rPr>
                      <a:rPr lang="fr-FR" sz="2800" dirty="0" smtClean="0"/>
                      <m:t>= </m:t>
                    </m:r>
                    <m:sSubSup>
                      <m:sSubSupPr>
                        <m:ctrlPr>
                          <a:rPr lang="fr-FR" sz="2800" i="1" smtClean="0">
                            <a:solidFill>
                              <a:srgbClr val="836967"/>
                            </a:solidFill>
                            <a:latin typeface="Cambria Math" panose="02040503050406030204" pitchFamily="18" charset="0"/>
                          </a:rPr>
                        </m:ctrlPr>
                      </m:sSubSupPr>
                      <m:e>
                        <m:r>
                          <a:rPr lang="fr-FR" sz="2800" i="1" smtClean="0">
                            <a:latin typeface="Cambria Math" panose="02040503050406030204" pitchFamily="18" charset="0"/>
                          </a:rPr>
                          <m:t>𝛴</m:t>
                        </m:r>
                      </m:e>
                      <m:sub>
                        <m:r>
                          <a:rPr lang="fr-FR" sz="2800" b="0" i="1" smtClean="0">
                            <a:latin typeface="Cambria Math" panose="02040503050406030204" pitchFamily="18" charset="0"/>
                          </a:rPr>
                          <m:t>𝑖</m:t>
                        </m:r>
                        <m:r>
                          <a:rPr lang="fr-FR" sz="2800" b="0" i="1" smtClean="0">
                            <a:latin typeface="Cambria Math" panose="02040503050406030204" pitchFamily="18" charset="0"/>
                          </a:rPr>
                          <m:t>=</m:t>
                        </m:r>
                        <m:r>
                          <a:rPr lang="fr-FR" sz="2800" b="0" i="1" smtClean="0">
                            <a:latin typeface="Cambria Math" panose="02040503050406030204" pitchFamily="18" charset="0"/>
                          </a:rPr>
                          <m:t>1</m:t>
                        </m:r>
                      </m:sub>
                      <m:sup>
                        <m:sSub>
                          <m:sSubPr>
                            <m:ctrlPr>
                              <a:rPr lang="fr-FR" sz="2800" b="0" i="1" smtClean="0">
                                <a:solidFill>
                                  <a:schemeClr val="tx1"/>
                                </a:solidFill>
                                <a:latin typeface="Cambria Math" panose="02040503050406030204" pitchFamily="18" charset="0"/>
                              </a:rPr>
                            </m:ctrlPr>
                          </m:sSubPr>
                          <m:e>
                            <m:sSup>
                              <m:sSupPr>
                                <m:ctrlPr>
                                  <a:rPr lang="fr-FR" sz="2800" b="0" i="1" smtClean="0">
                                    <a:solidFill>
                                      <a:schemeClr val="tx1"/>
                                    </a:solidFill>
                                    <a:latin typeface="Cambria Math" panose="02040503050406030204" pitchFamily="18" charset="0"/>
                                  </a:rPr>
                                </m:ctrlPr>
                              </m:sSupPr>
                              <m:e>
                                <m:r>
                                  <a:rPr lang="fr-FR" sz="2800" b="0" i="1" smtClean="0">
                                    <a:solidFill>
                                      <a:schemeClr val="tx1"/>
                                    </a:solidFill>
                                    <a:latin typeface="Cambria Math" panose="02040503050406030204" pitchFamily="18" charset="0"/>
                                  </a:rPr>
                                  <m:t>𝑛</m:t>
                                </m:r>
                              </m:e>
                              <m:sup>
                                <m:r>
                                  <a:rPr lang="fr-FR" sz="2800" b="0" i="1" smtClean="0">
                                    <a:solidFill>
                                      <a:schemeClr val="tx1"/>
                                    </a:solidFill>
                                    <a:latin typeface="Cambria Math" panose="02040503050406030204" pitchFamily="18" charset="0"/>
                                  </a:rPr>
                                  <m:t>′</m:t>
                                </m:r>
                              </m:sup>
                            </m:sSup>
                          </m:e>
                          <m:sub>
                            <m:r>
                              <a:rPr lang="fr-FR" sz="2800" b="0" i="1" smtClean="0">
                                <a:solidFill>
                                  <a:schemeClr val="tx1"/>
                                </a:solidFill>
                                <a:latin typeface="Cambria Math" panose="02040503050406030204" pitchFamily="18" charset="0"/>
                              </a:rPr>
                              <m:t>𝐾</m:t>
                            </m:r>
                          </m:sub>
                        </m:sSub>
                      </m:sup>
                    </m:sSubSup>
                    <m:f>
                      <m:fPr>
                        <m:ctrlPr>
                          <a:rPr lang="en-US" sz="2800" b="0" i="1" smtClean="0">
                            <a:solidFill>
                              <a:schemeClr val="tx1"/>
                            </a:solidFill>
                            <a:latin typeface="Cambria Math" panose="02040503050406030204" pitchFamily="18" charset="0"/>
                          </a:rPr>
                        </m:ctrlPr>
                      </m:fPr>
                      <m:num>
                        <m:r>
                          <a:rPr lang="fr-FR" sz="2800" b="0" i="1" smtClean="0">
                            <a:solidFill>
                              <a:schemeClr val="tx1"/>
                            </a:solidFill>
                            <a:latin typeface="Cambria Math" panose="02040503050406030204" pitchFamily="18" charset="0"/>
                          </a:rPr>
                          <m:t>𝑃</m:t>
                        </m:r>
                      </m:num>
                      <m:den>
                        <m:sSub>
                          <m:sSubPr>
                            <m:ctrlPr>
                              <a:rPr lang="fr-FR" sz="2800" b="0" i="1" smtClean="0">
                                <a:solidFill>
                                  <a:schemeClr val="tx1"/>
                                </a:solidFill>
                                <a:latin typeface="Cambria Math" panose="02040503050406030204" pitchFamily="18" charset="0"/>
                              </a:rPr>
                            </m:ctrlPr>
                          </m:sSubPr>
                          <m:e>
                            <m:sSup>
                              <m:sSupPr>
                                <m:ctrlPr>
                                  <a:rPr lang="fr-FR" sz="2800" b="0" i="1" smtClean="0">
                                    <a:solidFill>
                                      <a:schemeClr val="tx1"/>
                                    </a:solidFill>
                                    <a:latin typeface="Cambria Math" panose="02040503050406030204" pitchFamily="18" charset="0"/>
                                  </a:rPr>
                                </m:ctrlPr>
                              </m:sSupPr>
                              <m:e>
                                <m:r>
                                  <a:rPr lang="fr-FR" sz="2800" b="0" i="1" smtClean="0">
                                    <a:solidFill>
                                      <a:schemeClr val="tx1"/>
                                    </a:solidFill>
                                    <a:latin typeface="Cambria Math" panose="02040503050406030204" pitchFamily="18" charset="0"/>
                                  </a:rPr>
                                  <m:t>𝑛</m:t>
                                </m:r>
                              </m:e>
                              <m:sup>
                                <m:r>
                                  <a:rPr lang="fr-FR" sz="2800" b="0" i="1" smtClean="0">
                                    <a:solidFill>
                                      <a:schemeClr val="tx1"/>
                                    </a:solidFill>
                                    <a:latin typeface="Cambria Math" panose="02040503050406030204" pitchFamily="18" charset="0"/>
                                  </a:rPr>
                                  <m:t>′</m:t>
                                </m:r>
                              </m:sup>
                            </m:sSup>
                          </m:e>
                          <m:sub>
                            <m:r>
                              <a:rPr lang="fr-FR" sz="2800" b="0" i="1" smtClean="0">
                                <a:solidFill>
                                  <a:schemeClr val="tx1"/>
                                </a:solidFill>
                                <a:latin typeface="Cambria Math" panose="02040503050406030204" pitchFamily="18" charset="0"/>
                              </a:rPr>
                              <m:t>𝐾</m:t>
                            </m:r>
                          </m:sub>
                        </m:sSub>
                      </m:den>
                    </m:f>
                  </m:oMath>
                </a14:m>
                <a:r>
                  <a:rPr lang="ar-SA" sz="2800" dirty="0">
                    <a:solidFill>
                      <a:schemeClr val="tx1"/>
                    </a:solidFill>
                  </a:rPr>
                  <a:t> هي متوسط الاحتمالات المتوقعة للمجموعة </a:t>
                </a:r>
                <a:r>
                  <a:rPr lang="fr-FR" sz="2800" dirty="0">
                    <a:solidFill>
                      <a:schemeClr val="tx1"/>
                    </a:solidFill>
                  </a:rPr>
                  <a:t>K</a:t>
                </a:r>
                <a:endParaRPr lang="ar-SA" sz="2800" dirty="0">
                  <a:solidFill>
                    <a:schemeClr val="tx1"/>
                  </a:solidFill>
                </a:endParaRPr>
              </a:p>
              <a:p>
                <a:pPr marL="0" indent="0" algn="just" rtl="1">
                  <a:buNone/>
                </a:pPr>
                <a:r>
                  <a:rPr lang="ar-SA" sz="2800" dirty="0"/>
                  <a:t>إذا كانت قيمة الإحصاءة </a:t>
                </a:r>
                <a:r>
                  <a:rPr lang="fr-FR" sz="2800" dirty="0"/>
                  <a:t>H</a:t>
                </a:r>
                <a:r>
                  <a:rPr lang="ar-SA" sz="2800" dirty="0"/>
                  <a:t> بدرجة حرية </a:t>
                </a:r>
                <a:r>
                  <a:rPr lang="fr-FR" sz="2800" dirty="0"/>
                  <a:t>(g-1)</a:t>
                </a:r>
                <a:r>
                  <a:rPr lang="ar-SA" sz="2800" dirty="0"/>
                  <a:t> عند مستوى معنوي أكبر من 0,05 فان ذلك يعني أن النموذج مطابق لبيانات المشاهدة حيث أن الإحصاءة </a:t>
                </a:r>
                <a:r>
                  <a:rPr lang="fr-FR" sz="2800" dirty="0"/>
                  <a:t>H</a:t>
                </a:r>
                <a:r>
                  <a:rPr lang="ar-SA" sz="2800" dirty="0"/>
                  <a:t> تتبع توزيع </a:t>
                </a:r>
                <a14:m>
                  <m:oMath xmlns:m="http://schemas.openxmlformats.org/officeDocument/2006/math">
                    <m:sSup>
                      <m:sSupPr>
                        <m:ctrlPr>
                          <a:rPr lang="fr-FR" sz="2800" b="1" i="1" dirty="0" smtClean="0">
                            <a:latin typeface="Cambria Math" panose="02040503050406030204" pitchFamily="18" charset="0"/>
                          </a:rPr>
                        </m:ctrlPr>
                      </m:sSupPr>
                      <m:e>
                        <m:r>
                          <a:rPr lang="fr-FR" sz="2800" b="1" i="0" dirty="0" smtClean="0">
                            <a:latin typeface="Cambria Math" panose="02040503050406030204" pitchFamily="18" charset="0"/>
                          </a:rPr>
                          <m:t>𝐊</m:t>
                        </m:r>
                      </m:e>
                      <m:sup>
                        <m:r>
                          <a:rPr lang="fr-FR" sz="2800" b="1" dirty="0" smtClean="0">
                            <a:latin typeface="Cambria Math" panose="02040503050406030204" pitchFamily="18" charset="0"/>
                          </a:rPr>
                          <m:t>𝟐</m:t>
                        </m:r>
                      </m:sup>
                    </m:sSup>
                  </m:oMath>
                </a14:m>
                <a:r>
                  <a:rPr lang="ar-SA" sz="2800" dirty="0"/>
                  <a:t> برجة حرية تساوي </a:t>
                </a:r>
                <a:r>
                  <a:rPr lang="fr-FR" sz="2800" dirty="0"/>
                  <a:t>(g-2)</a:t>
                </a:r>
                <a:endParaRPr lang="ar-SA" sz="2800" dirty="0"/>
              </a:p>
              <a:p>
                <a:pPr marL="0" indent="0" algn="just" rtl="1">
                  <a:buNone/>
                </a:pPr>
                <a:r>
                  <a:rPr lang="ar-SA" sz="2800" dirty="0"/>
                  <a:t>وهكذا نرفض الفرضية العديمة (أكبر من 0,05 نموذج جيد)</a:t>
                </a:r>
              </a:p>
              <a:p>
                <a:pPr marL="0" marR="0" lvl="0" indent="0" algn="r" defTabSz="914400" rtl="1" eaLnBrk="1" fontAlgn="auto" latinLnBrk="0" hangingPunct="1">
                  <a:lnSpc>
                    <a:spcPct val="100000"/>
                  </a:lnSpc>
                  <a:spcBef>
                    <a:spcPts val="0"/>
                  </a:spcBef>
                  <a:spcAft>
                    <a:spcPts val="0"/>
                  </a:spcAft>
                  <a:buClrTx/>
                  <a:buSzTx/>
                  <a:buNone/>
                  <a:tabLst/>
                  <a:defRPr/>
                </a:pPr>
                <a:endParaRPr lang="ar-SA" sz="2800" dirty="0"/>
              </a:p>
              <a:p>
                <a:pPr marL="0" indent="0" algn="r" rtl="1">
                  <a:buNone/>
                </a:pPr>
                <a:endParaRPr lang="fr-DZ" sz="2800" b="1" dirty="0">
                  <a:cs typeface="+mj-cs"/>
                </a:endParaRPr>
              </a:p>
              <a:p>
                <a:pPr marL="0" indent="0" algn="r" rtl="1">
                  <a:buNone/>
                </a:pPr>
                <a:endParaRPr lang="ar-SA" dirty="0"/>
              </a:p>
            </p:txBody>
          </p:sp>
        </mc:Choice>
        <mc:Fallback xmlns="">
          <p:sp>
            <p:nvSpPr>
              <p:cNvPr id="3" name="Espace réservé du contenu 2">
                <a:extLst>
                  <a:ext uri="{FF2B5EF4-FFF2-40B4-BE49-F238E27FC236}">
                    <a16:creationId xmlns:a16="http://schemas.microsoft.com/office/drawing/2014/main" id="{1C0568DE-9D90-4BBA-AC50-FD613289C555}"/>
                  </a:ext>
                </a:extLst>
              </p:cNvPr>
              <p:cNvSpPr>
                <a:spLocks noGrp="1" noRot="1" noChangeAspect="1" noMove="1" noResize="1" noEditPoints="1" noAdjustHandles="1" noChangeArrowheads="1" noChangeShapeType="1" noTextEdit="1"/>
              </p:cNvSpPr>
              <p:nvPr>
                <p:ph idx="1"/>
              </p:nvPr>
            </p:nvSpPr>
            <p:spPr>
              <a:xfrm>
                <a:off x="0" y="0"/>
                <a:ext cx="12191999" cy="6732396"/>
              </a:xfrm>
              <a:blipFill>
                <a:blip r:embed="rId2"/>
                <a:stretch>
                  <a:fillRect l="-1850" t="-1540" r="-1000"/>
                </a:stretch>
              </a:blipFill>
            </p:spPr>
            <p:txBody>
              <a:bodyPr/>
              <a:lstStyle/>
              <a:p>
                <a:r>
                  <a:rPr lang="fr-DZ">
                    <a:noFill/>
                  </a:rPr>
                  <a:t> </a:t>
                </a:r>
              </a:p>
            </p:txBody>
          </p:sp>
        </mc:Fallback>
      </mc:AlternateContent>
    </p:spTree>
    <p:extLst>
      <p:ext uri="{BB962C8B-B14F-4D97-AF65-F5344CB8AC3E}">
        <p14:creationId xmlns:p14="http://schemas.microsoft.com/office/powerpoint/2010/main" val="3454333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E2C39EF6-F16E-4125-9CD1-45F408128246}"/>
                  </a:ext>
                </a:extLst>
              </p:cNvPr>
              <p:cNvSpPr>
                <a:spLocks noGrp="1"/>
              </p:cNvSpPr>
              <p:nvPr>
                <p:ph idx="1"/>
              </p:nvPr>
            </p:nvSpPr>
            <p:spPr>
              <a:xfrm>
                <a:off x="838200" y="200024"/>
                <a:ext cx="10515600" cy="6524625"/>
              </a:xfrm>
            </p:spPr>
            <p:txBody>
              <a:bodyPr>
                <a:normAutofit fontScale="92500" lnSpcReduction="10000"/>
              </a:bodyPr>
              <a:lstStyle/>
              <a:p>
                <a:pPr algn="just" rtl="1"/>
                <a:r>
                  <a:rPr lang="ar-SA" sz="2800" b="1" dirty="0"/>
                  <a:t>جداول التصنيف: </a:t>
                </a:r>
                <a:r>
                  <a:rPr lang="ar-SA" sz="2800" dirty="0"/>
                  <a:t>تعتمد هذه الطريقة على إنشاء جدول يوضح عدد الحالات التي تمتلك الصفة المرغوب فيها والحالات التي تملك الصفة الغير مرغوب فيها ويتم تصنيفها بطريقة صحيحة أو بطريقة خاطئة</a:t>
                </a:r>
                <a:endParaRPr lang="fr-FR" sz="2800" dirty="0"/>
              </a:p>
              <a:p>
                <a:pPr marL="0" indent="0" algn="just" rtl="1">
                  <a:buNone/>
                </a:pPr>
                <a:endParaRPr lang="fr-FR" dirty="0"/>
              </a:p>
              <a:p>
                <a:pPr marL="0" indent="0" algn="just" rtl="1">
                  <a:buNone/>
                </a:pPr>
                <a:endParaRPr lang="fr-FR" sz="2800" dirty="0"/>
              </a:p>
              <a:p>
                <a:pPr marL="0" indent="0" algn="just" rtl="1">
                  <a:buNone/>
                </a:pPr>
                <a:endParaRPr lang="fr-FR" dirty="0"/>
              </a:p>
              <a:p>
                <a:pPr marL="0" indent="0" algn="just" rtl="1">
                  <a:buNone/>
                </a:pPr>
                <a:endParaRPr lang="fr-FR" sz="2800" dirty="0"/>
              </a:p>
              <a:p>
                <a:pPr marL="0" indent="0" algn="just" rtl="1">
                  <a:buNone/>
                </a:pPr>
                <a:endParaRPr lang="fr-FR" dirty="0"/>
              </a:p>
              <a:p>
                <a:pPr marL="0" indent="0" algn="just" rtl="1">
                  <a:buNone/>
                </a:pPr>
                <a:endParaRPr lang="fr-FR" dirty="0"/>
              </a:p>
              <a:p>
                <a:pPr marL="0" indent="0" algn="just" rtl="1">
                  <a:buNone/>
                </a:pPr>
                <a:endParaRPr lang="fr-FR" dirty="0"/>
              </a:p>
              <a:p>
                <a:pPr marL="0" indent="0" algn="just" rtl="1">
                  <a:buNone/>
                </a:pPr>
                <a:endParaRPr lang="fr-FR" sz="2800" dirty="0"/>
              </a:p>
              <a:p>
                <a:pPr marL="0" indent="0" algn="just" rtl="1">
                  <a:buNone/>
                </a:pPr>
                <a:r>
                  <a:rPr lang="ar-SA" sz="2800" dirty="0"/>
                  <a:t>يستخدم هذا الجدول لحساب ما يلي:</a:t>
                </a:r>
              </a:p>
              <a:p>
                <a:pPr marL="0" indent="0" algn="just" rtl="1">
                  <a:buNone/>
                </a:pPr>
                <a:r>
                  <a:rPr lang="ar-SA" sz="2800" b="1" dirty="0"/>
                  <a:t>1- الحساسية </a:t>
                </a:r>
                <a:r>
                  <a:rPr lang="fr-FR" sz="2800" b="1" dirty="0" err="1">
                    <a:latin typeface="Times New Roman" panose="02020603050405020304" pitchFamily="18" charset="0"/>
                    <a:cs typeface="Times New Roman" panose="02020603050405020304" pitchFamily="18" charset="0"/>
                  </a:rPr>
                  <a:t>Sensitivity</a:t>
                </a:r>
                <a:r>
                  <a:rPr lang="ar-SA" sz="2800" b="1" dirty="0"/>
                  <a:t>: </a:t>
                </a:r>
                <a:r>
                  <a:rPr lang="ar-SA" sz="2800" dirty="0"/>
                  <a:t>ويرمز لها بالرمز </a:t>
                </a:r>
                <a:r>
                  <a:rPr lang="fr-FR" sz="2800" dirty="0"/>
                  <a:t>SE</a:t>
                </a:r>
                <a:r>
                  <a:rPr lang="ar-SA" sz="2800" dirty="0"/>
                  <a:t> وتعرف على أنها قيمة الاحتمال بأن يكون التصنيف المتوقع موجبا للحالة التي تكون فعلا موجبة وتحسب وفقا للمعادلة التالية:</a:t>
                </a:r>
              </a:p>
              <a:p>
                <a:pPr marL="0" indent="0" algn="ctr" rtl="1">
                  <a:buNone/>
                </a:pPr>
                <a:r>
                  <a:rPr lang="fr-FR" b="1" dirty="0"/>
                  <a:t>SE= </a:t>
                </a:r>
                <a14:m>
                  <m:oMath xmlns:m="http://schemas.openxmlformats.org/officeDocument/2006/math">
                    <m:f>
                      <m:fPr>
                        <m:ctrlPr>
                          <a:rPr lang="fr-FR" b="1" i="1" smtClean="0">
                            <a:latin typeface="Cambria Math" panose="02040503050406030204" pitchFamily="18" charset="0"/>
                          </a:rPr>
                        </m:ctrlPr>
                      </m:fPr>
                      <m:num>
                        <m:r>
                          <a:rPr lang="fr-FR" b="1" i="1" smtClean="0">
                            <a:latin typeface="Cambria Math" panose="02040503050406030204" pitchFamily="18" charset="0"/>
                          </a:rPr>
                          <m:t>𝑻𝑷</m:t>
                        </m:r>
                      </m:num>
                      <m:den>
                        <m:r>
                          <a:rPr lang="fr-FR" b="1" i="1" smtClean="0">
                            <a:latin typeface="Cambria Math" panose="02040503050406030204" pitchFamily="18" charset="0"/>
                          </a:rPr>
                          <m:t>(</m:t>
                        </m:r>
                        <m:r>
                          <a:rPr lang="fr-FR" b="1" i="1" smtClean="0">
                            <a:latin typeface="Cambria Math" panose="02040503050406030204" pitchFamily="18" charset="0"/>
                          </a:rPr>
                          <m:t>𝑻𝑷</m:t>
                        </m:r>
                        <m:r>
                          <a:rPr lang="fr-FR" b="1" i="1" smtClean="0">
                            <a:latin typeface="Cambria Math" panose="02040503050406030204" pitchFamily="18" charset="0"/>
                          </a:rPr>
                          <m:t>+</m:t>
                        </m:r>
                        <m:r>
                          <a:rPr lang="fr-FR" b="1" i="1" smtClean="0">
                            <a:latin typeface="Cambria Math" panose="02040503050406030204" pitchFamily="18" charset="0"/>
                          </a:rPr>
                          <m:t>𝑭𝑵</m:t>
                        </m:r>
                        <m:r>
                          <a:rPr lang="fr-FR" b="1" i="1" smtClean="0">
                            <a:latin typeface="Cambria Math" panose="02040503050406030204" pitchFamily="18" charset="0"/>
                          </a:rPr>
                          <m:t>)</m:t>
                        </m:r>
                      </m:den>
                    </m:f>
                  </m:oMath>
                </a14:m>
                <a:r>
                  <a:rPr lang="fr-FR" sz="2800" b="1" dirty="0"/>
                  <a:t>= </a:t>
                </a:r>
                <a14:m>
                  <m:oMath xmlns:m="http://schemas.openxmlformats.org/officeDocument/2006/math">
                    <m:f>
                      <m:fPr>
                        <m:ctrlPr>
                          <a:rPr lang="fr-FR" b="1" i="1" smtClean="0">
                            <a:latin typeface="Cambria Math" panose="02040503050406030204" pitchFamily="18" charset="0"/>
                          </a:rPr>
                        </m:ctrlPr>
                      </m:fPr>
                      <m:num>
                        <m:r>
                          <a:rPr lang="fr-FR" b="1" i="1" smtClean="0">
                            <a:latin typeface="Cambria Math" panose="02040503050406030204" pitchFamily="18" charset="0"/>
                          </a:rPr>
                          <m:t>𝑻𝑷</m:t>
                        </m:r>
                      </m:num>
                      <m:den>
                        <m:r>
                          <a:rPr lang="fr-FR" b="1" i="1" smtClean="0">
                            <a:latin typeface="Cambria Math" panose="02040503050406030204" pitchFamily="18" charset="0"/>
                          </a:rPr>
                          <m:t>𝑷</m:t>
                        </m:r>
                      </m:den>
                    </m:f>
                  </m:oMath>
                </a14:m>
                <a:endParaRPr lang="ar-SA" sz="2800" b="1" dirty="0"/>
              </a:p>
              <a:p>
                <a:pPr marL="0" indent="0" algn="just" rtl="1">
                  <a:buNone/>
                </a:pPr>
                <a:endParaRPr lang="ar-SA" sz="2800" dirty="0"/>
              </a:p>
              <a:p>
                <a:pPr algn="r" rtl="1"/>
                <a:endParaRPr lang="fr-DZ" dirty="0"/>
              </a:p>
            </p:txBody>
          </p:sp>
        </mc:Choice>
        <mc:Fallback xmlns="">
          <p:sp>
            <p:nvSpPr>
              <p:cNvPr id="3" name="Espace réservé du contenu 2">
                <a:extLst>
                  <a:ext uri="{FF2B5EF4-FFF2-40B4-BE49-F238E27FC236}">
                    <a16:creationId xmlns:a16="http://schemas.microsoft.com/office/drawing/2014/main" id="{E2C39EF6-F16E-4125-9CD1-45F408128246}"/>
                  </a:ext>
                </a:extLst>
              </p:cNvPr>
              <p:cNvSpPr>
                <a:spLocks noGrp="1" noRot="1" noChangeAspect="1" noMove="1" noResize="1" noEditPoints="1" noAdjustHandles="1" noChangeArrowheads="1" noChangeShapeType="1" noTextEdit="1"/>
              </p:cNvSpPr>
              <p:nvPr>
                <p:ph idx="1"/>
              </p:nvPr>
            </p:nvSpPr>
            <p:spPr>
              <a:xfrm>
                <a:off x="838200" y="200024"/>
                <a:ext cx="10515600" cy="6524625"/>
              </a:xfrm>
              <a:blipFill>
                <a:blip r:embed="rId2"/>
                <a:stretch>
                  <a:fillRect l="-1971" t="-2056" r="-1043"/>
                </a:stretch>
              </a:blipFill>
            </p:spPr>
            <p:txBody>
              <a:bodyPr/>
              <a:lstStyle/>
              <a:p>
                <a:r>
                  <a:rPr lang="fr-DZ">
                    <a:noFill/>
                  </a:rPr>
                  <a:t> </a:t>
                </a:r>
              </a:p>
            </p:txBody>
          </p:sp>
        </mc:Fallback>
      </mc:AlternateContent>
      <mc:AlternateContent xmlns:mc="http://schemas.openxmlformats.org/markup-compatibility/2006" xmlns:a14="http://schemas.microsoft.com/office/drawing/2010/main">
        <mc:Choice Requires="a14">
          <p:graphicFrame>
            <p:nvGraphicFramePr>
              <p:cNvPr id="4" name="Tableau 4">
                <a:extLst>
                  <a:ext uri="{FF2B5EF4-FFF2-40B4-BE49-F238E27FC236}">
                    <a16:creationId xmlns:a16="http://schemas.microsoft.com/office/drawing/2014/main" id="{5DB967D9-9B7B-4E9D-B339-4CF0EFCA8191}"/>
                  </a:ext>
                </a:extLst>
              </p:cNvPr>
              <p:cNvGraphicFramePr>
                <a:graphicFrameLocks noGrp="1"/>
              </p:cNvGraphicFramePr>
              <p:nvPr>
                <p:extLst>
                  <p:ext uri="{D42A27DB-BD31-4B8C-83A1-F6EECF244321}">
                    <p14:modId xmlns:p14="http://schemas.microsoft.com/office/powerpoint/2010/main" val="2866275616"/>
                  </p:ext>
                </p:extLst>
              </p:nvPr>
            </p:nvGraphicFramePr>
            <p:xfrm>
              <a:off x="1076325" y="1628776"/>
              <a:ext cx="8877300" cy="2677331"/>
            </p:xfrm>
            <a:graphic>
              <a:graphicData uri="http://schemas.openxmlformats.org/drawingml/2006/table">
                <a:tbl>
                  <a:tblPr firstRow="1" bandRow="1">
                    <a:tableStyleId>{93296810-A885-4BE3-A3E7-6D5BEEA58F35}</a:tableStyleId>
                  </a:tblPr>
                  <a:tblGrid>
                    <a:gridCol w="1775460">
                      <a:extLst>
                        <a:ext uri="{9D8B030D-6E8A-4147-A177-3AD203B41FA5}">
                          <a16:colId xmlns:a16="http://schemas.microsoft.com/office/drawing/2014/main" val="3841365505"/>
                        </a:ext>
                      </a:extLst>
                    </a:gridCol>
                    <a:gridCol w="1775460">
                      <a:extLst>
                        <a:ext uri="{9D8B030D-6E8A-4147-A177-3AD203B41FA5}">
                          <a16:colId xmlns:a16="http://schemas.microsoft.com/office/drawing/2014/main" val="4081774183"/>
                        </a:ext>
                      </a:extLst>
                    </a:gridCol>
                    <a:gridCol w="1775460">
                      <a:extLst>
                        <a:ext uri="{9D8B030D-6E8A-4147-A177-3AD203B41FA5}">
                          <a16:colId xmlns:a16="http://schemas.microsoft.com/office/drawing/2014/main" val="276060018"/>
                        </a:ext>
                      </a:extLst>
                    </a:gridCol>
                    <a:gridCol w="1775460">
                      <a:extLst>
                        <a:ext uri="{9D8B030D-6E8A-4147-A177-3AD203B41FA5}">
                          <a16:colId xmlns:a16="http://schemas.microsoft.com/office/drawing/2014/main" val="482167338"/>
                        </a:ext>
                      </a:extLst>
                    </a:gridCol>
                    <a:gridCol w="1775460">
                      <a:extLst>
                        <a:ext uri="{9D8B030D-6E8A-4147-A177-3AD203B41FA5}">
                          <a16:colId xmlns:a16="http://schemas.microsoft.com/office/drawing/2014/main" val="4121076450"/>
                        </a:ext>
                      </a:extLst>
                    </a:gridCol>
                  </a:tblGrid>
                  <a:tr h="450936">
                    <a:tc rowSpan="2">
                      <a:txBody>
                        <a:bodyPr/>
                        <a:lstStyle/>
                        <a:p>
                          <a:pPr algn="ctr"/>
                          <a:r>
                            <a:rPr lang="ar-SA" sz="1800" dirty="0"/>
                            <a:t>المجموع</a:t>
                          </a:r>
                          <a:endParaRPr lang="fr-DZ" sz="1800" dirty="0">
                            <a:cs typeface="+mj-cs"/>
                          </a:endParaRPr>
                        </a:p>
                      </a:txBody>
                      <a:tcPr/>
                    </a:tc>
                    <a:tc gridSpan="2">
                      <a:txBody>
                        <a:bodyPr/>
                        <a:lstStyle/>
                        <a:p>
                          <a:pPr algn="ctr"/>
                          <a:r>
                            <a:rPr lang="ar-SA" sz="1800" b="1" dirty="0"/>
                            <a:t>المتوقع</a:t>
                          </a:r>
                          <a:endParaRPr lang="fr-DZ" sz="1800" b="1" dirty="0">
                            <a:cs typeface="+mj-cs"/>
                          </a:endParaRPr>
                        </a:p>
                      </a:txBody>
                      <a:tcPr/>
                    </a:tc>
                    <a:tc hMerge="1">
                      <a:txBody>
                        <a:bodyPr/>
                        <a:lstStyle/>
                        <a:p>
                          <a:r>
                            <a:rPr lang="ar-SA" dirty="0"/>
                            <a:t>المتوقع</a:t>
                          </a:r>
                          <a:endParaRPr lang="fr-DZ" dirty="0"/>
                        </a:p>
                      </a:txBody>
                      <a:tcPr/>
                    </a:tc>
                    <a:tc rowSpan="2" gridSpan="2">
                      <a:txBody>
                        <a:bodyPr/>
                        <a:lstStyle/>
                        <a:p>
                          <a:pPr algn="ctr" rtl="1"/>
                          <a:r>
                            <a:rPr lang="ar-SA" sz="1800" b="1" dirty="0"/>
                            <a:t>التصنيف</a:t>
                          </a:r>
                          <a:endParaRPr lang="fr-DZ" sz="1800" b="1" dirty="0">
                            <a:cs typeface="+mj-cs"/>
                          </a:endParaRPr>
                        </a:p>
                      </a:txBody>
                      <a:tcPr/>
                    </a:tc>
                    <a:tc rowSpan="2" hMerge="1">
                      <a:txBody>
                        <a:bodyPr/>
                        <a:lstStyle/>
                        <a:p>
                          <a:r>
                            <a:rPr lang="ar-SA" dirty="0"/>
                            <a:t>التصنيف</a:t>
                          </a:r>
                          <a:endParaRPr lang="fr-DZ" dirty="0"/>
                        </a:p>
                      </a:txBody>
                      <a:tcPr/>
                    </a:tc>
                    <a:extLst>
                      <a:ext uri="{0D108BD9-81ED-4DB2-BD59-A6C34878D82A}">
                        <a16:rowId xmlns:a16="http://schemas.microsoft.com/office/drawing/2014/main" val="1100764757"/>
                      </a:ext>
                    </a:extLst>
                  </a:tr>
                  <a:tr h="571839">
                    <a:tc vMerge="1">
                      <a:txBody>
                        <a:bodyPr/>
                        <a:lstStyle/>
                        <a:p>
                          <a:endParaRPr lang="fr-DZ" sz="1200" dirty="0"/>
                        </a:p>
                      </a:txBody>
                      <a:tcPr/>
                    </a:tc>
                    <a:tc>
                      <a:txBody>
                        <a:bodyPr/>
                        <a:lstStyle/>
                        <a:p>
                          <a:pPr algn="ctr"/>
                          <a:r>
                            <a:rPr lang="ar-SA" sz="1800" b="1" dirty="0"/>
                            <a:t>السالب</a:t>
                          </a:r>
                          <a:endParaRPr lang="fr-DZ" sz="1800" b="1" dirty="0">
                            <a:cs typeface="+mj-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SA" sz="1800" b="1" dirty="0"/>
                            <a:t>الموجب</a:t>
                          </a:r>
                          <a:endParaRPr lang="fr-DZ" sz="1800" b="1" dirty="0">
                            <a:cs typeface="+mj-cs"/>
                          </a:endParaRPr>
                        </a:p>
                      </a:txBody>
                      <a:tcPr/>
                    </a:tc>
                    <a:tc gridSpan="2" vMerge="1">
                      <a:txBody>
                        <a:bodyPr/>
                        <a:lstStyle/>
                        <a:p>
                          <a:pPr algn="ctr" rtl="1"/>
                          <a:endParaRPr lang="fr-DZ" sz="1200" b="1" dirty="0">
                            <a:cs typeface="+mj-cs"/>
                          </a:endParaRPr>
                        </a:p>
                      </a:txBody>
                      <a:tcPr/>
                    </a:tc>
                    <a:tc hMerge="1" vMerge="1">
                      <a:txBody>
                        <a:bodyPr/>
                        <a:lstStyle/>
                        <a:p>
                          <a:endParaRPr lang="fr-DZ"/>
                        </a:p>
                      </a:txBody>
                      <a:tcPr/>
                    </a:tc>
                    <a:extLst>
                      <a:ext uri="{0D108BD9-81ED-4DB2-BD59-A6C34878D82A}">
                        <a16:rowId xmlns:a16="http://schemas.microsoft.com/office/drawing/2014/main" val="213185948"/>
                      </a:ext>
                    </a:extLst>
                  </a:tr>
                  <a:tr h="571839">
                    <a:tc>
                      <a:txBody>
                        <a:bodyPr/>
                        <a:lstStyle/>
                        <a:p>
                          <a:pPr algn="ctr"/>
                          <a14:m>
                            <m:oMathPara xmlns:m="http://schemas.openxmlformats.org/officeDocument/2006/math">
                              <m:oMathParaPr>
                                <m:jc m:val="centerGroup"/>
                              </m:oMathParaPr>
                              <m:oMath xmlns:m="http://schemas.openxmlformats.org/officeDocument/2006/math">
                                <m:r>
                                  <a:rPr lang="fr-FR" sz="1800" b="1" i="1" dirty="0" smtClean="0">
                                    <a:latin typeface="Cambria Math" panose="02040503050406030204" pitchFamily="18" charset="0"/>
                                  </a:rPr>
                                  <m:t>𝑷</m:t>
                                </m:r>
                              </m:oMath>
                            </m:oMathPara>
                          </a14:m>
                          <a:endParaRPr lang="fr-DZ" sz="1800" b="1" dirty="0">
                            <a:cs typeface="+mj-cs"/>
                          </a:endParaRPr>
                        </a:p>
                      </a:txBody>
                      <a:tcPr/>
                    </a:tc>
                    <a:tc>
                      <a:txBody>
                        <a:bodyPr/>
                        <a:lstStyle/>
                        <a:p>
                          <a:pPr algn="ctr"/>
                          <a:r>
                            <a:rPr lang="ar-SA" sz="1800" b="1" dirty="0"/>
                            <a:t>السالب الخاطئ</a:t>
                          </a:r>
                        </a:p>
                        <a:p>
                          <a:pPr algn="ctr"/>
                          <a:r>
                            <a:rPr lang="fr-FR" sz="1800" b="1" dirty="0"/>
                            <a:t>FN</a:t>
                          </a:r>
                          <a:endParaRPr lang="fr-DZ" sz="1800" b="1" dirty="0">
                            <a:cs typeface="+mj-cs"/>
                          </a:endParaRPr>
                        </a:p>
                      </a:txBody>
                      <a:tcPr/>
                    </a:tc>
                    <a:tc>
                      <a:txBody>
                        <a:bodyPr/>
                        <a:lstStyle/>
                        <a:p>
                          <a:pPr algn="ctr"/>
                          <a:r>
                            <a:rPr lang="ar-SA" sz="1800" b="1" dirty="0"/>
                            <a:t>الموجب الصحيح</a:t>
                          </a:r>
                        </a:p>
                        <a:p>
                          <a:pPr algn="ctr"/>
                          <a:r>
                            <a:rPr lang="fr-FR" sz="1800" b="1" dirty="0"/>
                            <a:t>TP</a:t>
                          </a:r>
                          <a:endParaRPr lang="fr-DZ" sz="1800" b="1" dirty="0">
                            <a:cs typeface="+mj-cs"/>
                          </a:endParaRPr>
                        </a:p>
                      </a:txBody>
                      <a:tcPr/>
                    </a:tc>
                    <a:tc>
                      <a:txBody>
                        <a:bodyPr/>
                        <a:lstStyle/>
                        <a:p>
                          <a:pPr algn="ctr" rtl="1"/>
                          <a:r>
                            <a:rPr lang="ar-SA" sz="1800" b="1" dirty="0"/>
                            <a:t>الموجب </a:t>
                          </a:r>
                          <a:r>
                            <a:rPr lang="fr-FR" sz="1800" b="1" dirty="0"/>
                            <a:t>P</a:t>
                          </a:r>
                          <a:endParaRPr lang="fr-DZ" sz="1800" b="1" dirty="0">
                            <a:cs typeface="+mj-cs"/>
                          </a:endParaRPr>
                        </a:p>
                      </a:txBody>
                      <a:tcPr/>
                    </a:tc>
                    <a:tc rowSpan="2">
                      <a:txBody>
                        <a:bodyPr/>
                        <a:lstStyle/>
                        <a:p>
                          <a:pPr algn="ctr" rtl="1"/>
                          <a:endParaRPr lang="ar-SA" sz="1800" b="1" dirty="0"/>
                        </a:p>
                        <a:p>
                          <a:pPr algn="ctr" rtl="1"/>
                          <a:r>
                            <a:rPr lang="ar-SA" sz="1800" b="1" dirty="0"/>
                            <a:t>المشاهدة</a:t>
                          </a:r>
                          <a:endParaRPr lang="fr-DZ" sz="1800" b="1" dirty="0">
                            <a:cs typeface="+mj-cs"/>
                          </a:endParaRPr>
                        </a:p>
                      </a:txBody>
                      <a:tcPr/>
                    </a:tc>
                    <a:extLst>
                      <a:ext uri="{0D108BD9-81ED-4DB2-BD59-A6C34878D82A}">
                        <a16:rowId xmlns:a16="http://schemas.microsoft.com/office/drawing/2014/main" val="3537979698"/>
                      </a:ext>
                    </a:extLst>
                  </a:tr>
                  <a:tr h="571839">
                    <a:tc>
                      <a:txBody>
                        <a:bodyPr/>
                        <a:lstStyle/>
                        <a:p>
                          <a:pPr algn="ctr"/>
                          <a14:m>
                            <m:oMathPara xmlns:m="http://schemas.openxmlformats.org/officeDocument/2006/math">
                              <m:oMathParaPr>
                                <m:jc m:val="centerGroup"/>
                              </m:oMathParaPr>
                              <m:oMath xmlns:m="http://schemas.openxmlformats.org/officeDocument/2006/math">
                                <m:r>
                                  <a:rPr lang="fr-FR" sz="1800" b="1" smtClean="0">
                                    <a:solidFill>
                                      <a:schemeClr val="tx1"/>
                                    </a:solidFill>
                                    <a:latin typeface="Cambria Math" panose="02040503050406030204" pitchFamily="18" charset="0"/>
                                  </a:rPr>
                                  <m:t>𝑷</m:t>
                                </m:r>
                                <m:r>
                                  <a:rPr lang="fr-FR" sz="1800" b="1" smtClean="0">
                                    <a:solidFill>
                                      <a:schemeClr val="tx1"/>
                                    </a:solidFill>
                                    <a:latin typeface="Cambria Math" panose="02040503050406030204" pitchFamily="18" charset="0"/>
                                  </a:rPr>
                                  <m:t>′</m:t>
                                </m:r>
                              </m:oMath>
                            </m:oMathPara>
                          </a14:m>
                          <a:endParaRPr lang="fr-DZ" sz="1800" b="1" dirty="0">
                            <a:cs typeface="+mj-cs"/>
                          </a:endParaRPr>
                        </a:p>
                      </a:txBody>
                      <a:tcPr/>
                    </a:tc>
                    <a:tc>
                      <a:txBody>
                        <a:bodyPr/>
                        <a:lstStyle/>
                        <a:p>
                          <a:pPr algn="ctr"/>
                          <a:r>
                            <a:rPr lang="ar-SA" sz="1800" b="1" dirty="0"/>
                            <a:t>السالب الصحيح</a:t>
                          </a:r>
                        </a:p>
                        <a:p>
                          <a:pPr algn="ctr"/>
                          <a:r>
                            <a:rPr lang="fr-FR" sz="1800" b="1" dirty="0"/>
                            <a:t>TN</a:t>
                          </a:r>
                          <a:endParaRPr lang="fr-DZ" sz="1800" b="1" dirty="0">
                            <a:cs typeface="+mj-cs"/>
                          </a:endParaRPr>
                        </a:p>
                      </a:txBody>
                      <a:tcPr/>
                    </a:tc>
                    <a:tc>
                      <a:txBody>
                        <a:bodyPr/>
                        <a:lstStyle/>
                        <a:p>
                          <a:pPr algn="ctr"/>
                          <a:r>
                            <a:rPr lang="ar-SA" sz="1800" b="1" dirty="0"/>
                            <a:t>الموجب الخاطئ</a:t>
                          </a:r>
                        </a:p>
                        <a:p>
                          <a:pPr algn="ctr"/>
                          <a:r>
                            <a:rPr lang="fr-FR" sz="1800" b="1" dirty="0"/>
                            <a:t>FB</a:t>
                          </a:r>
                          <a:endParaRPr lang="fr-DZ" sz="1800" b="1" dirty="0">
                            <a:cs typeface="+mj-cs"/>
                          </a:endParaRPr>
                        </a:p>
                      </a:txBody>
                      <a:tcPr/>
                    </a:tc>
                    <a:tc>
                      <a:txBody>
                        <a:bodyPr/>
                        <a:lstStyle/>
                        <a:p>
                          <a:pPr algn="ctr" rtl="1"/>
                          <a:r>
                            <a:rPr lang="ar-SA" sz="1800" b="1" dirty="0"/>
                            <a:t>السالب </a:t>
                          </a:r>
                          <a:r>
                            <a:rPr lang="fr-FR" sz="1800" b="1" dirty="0"/>
                            <a:t>N</a:t>
                          </a:r>
                          <a:endParaRPr lang="fr-DZ" sz="1800" b="1" dirty="0">
                            <a:cs typeface="+mj-cs"/>
                          </a:endParaRPr>
                        </a:p>
                      </a:txBody>
                      <a:tcPr/>
                    </a:tc>
                    <a:tc vMerge="1">
                      <a:txBody>
                        <a:bodyPr/>
                        <a:lstStyle/>
                        <a:p>
                          <a:endParaRPr lang="fr-DZ" dirty="0"/>
                        </a:p>
                      </a:txBody>
                      <a:tcPr/>
                    </a:tc>
                    <a:extLst>
                      <a:ext uri="{0D108BD9-81ED-4DB2-BD59-A6C34878D82A}">
                        <a16:rowId xmlns:a16="http://schemas.microsoft.com/office/drawing/2014/main" val="103218212"/>
                      </a:ext>
                    </a:extLst>
                  </a:tr>
                  <a:tr h="357670">
                    <a:tc>
                      <a:txBody>
                        <a:bodyPr/>
                        <a:lstStyle/>
                        <a:p>
                          <a:pPr algn="ctr"/>
                          <a:r>
                            <a:rPr lang="fr-FR" sz="1800" b="1" dirty="0"/>
                            <a:t>1</a:t>
                          </a:r>
                          <a:endParaRPr lang="fr-DZ" sz="1800" b="1" dirty="0">
                            <a:cs typeface="+mj-cs"/>
                          </a:endParaRPr>
                        </a:p>
                      </a:txBody>
                      <a:tcPr/>
                    </a:tc>
                    <a:tc>
                      <a:txBody>
                        <a:bodyPr/>
                        <a:lstStyle/>
                        <a:p>
                          <a:pPr algn="ctr"/>
                          <a14:m>
                            <m:oMathPara xmlns:m="http://schemas.openxmlformats.org/officeDocument/2006/math">
                              <m:oMathParaPr>
                                <m:jc m:val="centerGroup"/>
                              </m:oMathParaPr>
                              <m:oMath xmlns:m="http://schemas.openxmlformats.org/officeDocument/2006/math">
                                <m:acc>
                                  <m:accPr>
                                    <m:chr m:val="̃"/>
                                    <m:ctrlPr>
                                      <a:rPr lang="fr-FR" sz="1800" b="1" i="1" smtClean="0">
                                        <a:solidFill>
                                          <a:srgbClr val="836967"/>
                                        </a:solidFill>
                                        <a:latin typeface="Cambria Math" panose="02040503050406030204" pitchFamily="18" charset="0"/>
                                      </a:rPr>
                                    </m:ctrlPr>
                                  </m:accPr>
                                  <m:e>
                                    <m:r>
                                      <a:rPr lang="fr-FR" sz="1800" b="1" i="1" smtClean="0">
                                        <a:latin typeface="Cambria Math" panose="02040503050406030204" pitchFamily="18" charset="0"/>
                                      </a:rPr>
                                      <m:t>𝑸</m:t>
                                    </m:r>
                                  </m:e>
                                </m:acc>
                              </m:oMath>
                            </m:oMathPara>
                          </a14:m>
                          <a:endParaRPr lang="fr-DZ" sz="1800" b="1" dirty="0">
                            <a:cs typeface="+mj-cs"/>
                          </a:endParaRPr>
                        </a:p>
                      </a:txBody>
                      <a:tcPr/>
                    </a:tc>
                    <a:tc>
                      <a:txBody>
                        <a:bodyPr/>
                        <a:lstStyle/>
                        <a:p>
                          <a:pPr algn="ctr"/>
                          <a14:m>
                            <m:oMathPara xmlns:m="http://schemas.openxmlformats.org/officeDocument/2006/math">
                              <m:oMathParaPr>
                                <m:jc m:val="centerGroup"/>
                              </m:oMathParaPr>
                              <m:oMath xmlns:m="http://schemas.openxmlformats.org/officeDocument/2006/math">
                                <m:r>
                                  <a:rPr lang="fr-FR" sz="1800" b="1" i="1" dirty="0" smtClean="0">
                                    <a:latin typeface="Cambria Math" panose="02040503050406030204" pitchFamily="18" charset="0"/>
                                  </a:rPr>
                                  <m:t>𝑸</m:t>
                                </m:r>
                              </m:oMath>
                            </m:oMathPara>
                          </a14:m>
                          <a:endParaRPr lang="fr-DZ" sz="1800" b="1" dirty="0">
                            <a:cs typeface="+mj-cs"/>
                          </a:endParaRPr>
                        </a:p>
                      </a:txBody>
                      <a:tcPr/>
                    </a:tc>
                    <a:tc gridSpan="2">
                      <a:txBody>
                        <a:bodyPr/>
                        <a:lstStyle/>
                        <a:p>
                          <a:pPr algn="ctr" rtl="1"/>
                          <a:r>
                            <a:rPr lang="ar-SA" sz="1800" b="1" dirty="0"/>
                            <a:t>المجموع</a:t>
                          </a:r>
                          <a:endParaRPr lang="fr-DZ" sz="1800" b="1" dirty="0">
                            <a:cs typeface="+mj-cs"/>
                          </a:endParaRPr>
                        </a:p>
                      </a:txBody>
                      <a:tcPr/>
                    </a:tc>
                    <a:tc hMerge="1">
                      <a:txBody>
                        <a:bodyPr/>
                        <a:lstStyle/>
                        <a:p>
                          <a:r>
                            <a:rPr lang="ar-SA" dirty="0"/>
                            <a:t>المجموع</a:t>
                          </a:r>
                          <a:endParaRPr lang="fr-DZ" dirty="0"/>
                        </a:p>
                      </a:txBody>
                      <a:tcPr/>
                    </a:tc>
                    <a:extLst>
                      <a:ext uri="{0D108BD9-81ED-4DB2-BD59-A6C34878D82A}">
                        <a16:rowId xmlns:a16="http://schemas.microsoft.com/office/drawing/2014/main" val="3838808312"/>
                      </a:ext>
                    </a:extLst>
                  </a:tr>
                </a:tbl>
              </a:graphicData>
            </a:graphic>
          </p:graphicFrame>
        </mc:Choice>
        <mc:Fallback xmlns="">
          <p:graphicFrame>
            <p:nvGraphicFramePr>
              <p:cNvPr id="4" name="Tableau 4">
                <a:extLst>
                  <a:ext uri="{FF2B5EF4-FFF2-40B4-BE49-F238E27FC236}">
                    <a16:creationId xmlns:a16="http://schemas.microsoft.com/office/drawing/2014/main" id="{5DB967D9-9B7B-4E9D-B339-4CF0EFCA8191}"/>
                  </a:ext>
                </a:extLst>
              </p:cNvPr>
              <p:cNvGraphicFramePr>
                <a:graphicFrameLocks noGrp="1"/>
              </p:cNvGraphicFramePr>
              <p:nvPr>
                <p:extLst>
                  <p:ext uri="{D42A27DB-BD31-4B8C-83A1-F6EECF244321}">
                    <p14:modId xmlns:p14="http://schemas.microsoft.com/office/powerpoint/2010/main" val="2866275616"/>
                  </p:ext>
                </p:extLst>
              </p:nvPr>
            </p:nvGraphicFramePr>
            <p:xfrm>
              <a:off x="1076325" y="1628776"/>
              <a:ext cx="8877300" cy="2677331"/>
            </p:xfrm>
            <a:graphic>
              <a:graphicData uri="http://schemas.openxmlformats.org/drawingml/2006/table">
                <a:tbl>
                  <a:tblPr firstRow="1" bandRow="1">
                    <a:tableStyleId>{93296810-A885-4BE3-A3E7-6D5BEEA58F35}</a:tableStyleId>
                  </a:tblPr>
                  <a:tblGrid>
                    <a:gridCol w="1775460">
                      <a:extLst>
                        <a:ext uri="{9D8B030D-6E8A-4147-A177-3AD203B41FA5}">
                          <a16:colId xmlns:a16="http://schemas.microsoft.com/office/drawing/2014/main" val="3841365505"/>
                        </a:ext>
                      </a:extLst>
                    </a:gridCol>
                    <a:gridCol w="1775460">
                      <a:extLst>
                        <a:ext uri="{9D8B030D-6E8A-4147-A177-3AD203B41FA5}">
                          <a16:colId xmlns:a16="http://schemas.microsoft.com/office/drawing/2014/main" val="4081774183"/>
                        </a:ext>
                      </a:extLst>
                    </a:gridCol>
                    <a:gridCol w="1775460">
                      <a:extLst>
                        <a:ext uri="{9D8B030D-6E8A-4147-A177-3AD203B41FA5}">
                          <a16:colId xmlns:a16="http://schemas.microsoft.com/office/drawing/2014/main" val="276060018"/>
                        </a:ext>
                      </a:extLst>
                    </a:gridCol>
                    <a:gridCol w="1775460">
                      <a:extLst>
                        <a:ext uri="{9D8B030D-6E8A-4147-A177-3AD203B41FA5}">
                          <a16:colId xmlns:a16="http://schemas.microsoft.com/office/drawing/2014/main" val="482167338"/>
                        </a:ext>
                      </a:extLst>
                    </a:gridCol>
                    <a:gridCol w="1775460">
                      <a:extLst>
                        <a:ext uri="{9D8B030D-6E8A-4147-A177-3AD203B41FA5}">
                          <a16:colId xmlns:a16="http://schemas.microsoft.com/office/drawing/2014/main" val="4121076450"/>
                        </a:ext>
                      </a:extLst>
                    </a:gridCol>
                  </a:tblGrid>
                  <a:tr h="450936">
                    <a:tc rowSpan="2">
                      <a:txBody>
                        <a:bodyPr/>
                        <a:lstStyle/>
                        <a:p>
                          <a:pPr algn="ctr"/>
                          <a:r>
                            <a:rPr lang="ar-SA" sz="1800" dirty="0"/>
                            <a:t>المجموع</a:t>
                          </a:r>
                          <a:endParaRPr lang="fr-DZ" sz="1800" dirty="0">
                            <a:cs typeface="+mj-cs"/>
                          </a:endParaRPr>
                        </a:p>
                      </a:txBody>
                      <a:tcPr/>
                    </a:tc>
                    <a:tc gridSpan="2">
                      <a:txBody>
                        <a:bodyPr/>
                        <a:lstStyle/>
                        <a:p>
                          <a:pPr algn="ctr"/>
                          <a:r>
                            <a:rPr lang="ar-SA" sz="1800" b="1" dirty="0"/>
                            <a:t>المتوقع</a:t>
                          </a:r>
                          <a:endParaRPr lang="fr-DZ" sz="1800" b="1" dirty="0">
                            <a:cs typeface="+mj-cs"/>
                          </a:endParaRPr>
                        </a:p>
                      </a:txBody>
                      <a:tcPr/>
                    </a:tc>
                    <a:tc hMerge="1">
                      <a:txBody>
                        <a:bodyPr/>
                        <a:lstStyle/>
                        <a:p>
                          <a:r>
                            <a:rPr lang="ar-SA" dirty="0"/>
                            <a:t>المتوقع</a:t>
                          </a:r>
                          <a:endParaRPr lang="fr-DZ" dirty="0"/>
                        </a:p>
                      </a:txBody>
                      <a:tcPr/>
                    </a:tc>
                    <a:tc rowSpan="2" gridSpan="2">
                      <a:txBody>
                        <a:bodyPr/>
                        <a:lstStyle/>
                        <a:p>
                          <a:pPr algn="ctr" rtl="1"/>
                          <a:r>
                            <a:rPr lang="ar-SA" sz="1800" b="1" dirty="0"/>
                            <a:t>التصنيف</a:t>
                          </a:r>
                          <a:endParaRPr lang="fr-DZ" sz="1800" b="1" dirty="0">
                            <a:cs typeface="+mj-cs"/>
                          </a:endParaRPr>
                        </a:p>
                      </a:txBody>
                      <a:tcPr/>
                    </a:tc>
                    <a:tc rowSpan="2" hMerge="1">
                      <a:txBody>
                        <a:bodyPr/>
                        <a:lstStyle/>
                        <a:p>
                          <a:r>
                            <a:rPr lang="ar-SA" dirty="0"/>
                            <a:t>التصنيف</a:t>
                          </a:r>
                          <a:endParaRPr lang="fr-DZ" dirty="0"/>
                        </a:p>
                      </a:txBody>
                      <a:tcPr/>
                    </a:tc>
                    <a:extLst>
                      <a:ext uri="{0D108BD9-81ED-4DB2-BD59-A6C34878D82A}">
                        <a16:rowId xmlns:a16="http://schemas.microsoft.com/office/drawing/2014/main" val="1100764757"/>
                      </a:ext>
                    </a:extLst>
                  </a:tr>
                  <a:tr h="571839">
                    <a:tc vMerge="1">
                      <a:txBody>
                        <a:bodyPr/>
                        <a:lstStyle/>
                        <a:p>
                          <a:endParaRPr lang="fr-DZ" sz="1200" dirty="0"/>
                        </a:p>
                      </a:txBody>
                      <a:tcPr/>
                    </a:tc>
                    <a:tc>
                      <a:txBody>
                        <a:bodyPr/>
                        <a:lstStyle/>
                        <a:p>
                          <a:pPr algn="ctr"/>
                          <a:r>
                            <a:rPr lang="ar-SA" sz="1800" b="1" dirty="0"/>
                            <a:t>السالب</a:t>
                          </a:r>
                          <a:endParaRPr lang="fr-DZ" sz="1800" b="1" dirty="0">
                            <a:cs typeface="+mj-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SA" sz="1800" b="1" dirty="0"/>
                            <a:t>الموجب</a:t>
                          </a:r>
                          <a:endParaRPr lang="fr-DZ" sz="1800" b="1" dirty="0">
                            <a:cs typeface="+mj-cs"/>
                          </a:endParaRPr>
                        </a:p>
                      </a:txBody>
                      <a:tcPr/>
                    </a:tc>
                    <a:tc gridSpan="2" vMerge="1">
                      <a:txBody>
                        <a:bodyPr/>
                        <a:lstStyle/>
                        <a:p>
                          <a:pPr algn="ctr" rtl="1"/>
                          <a:endParaRPr lang="fr-DZ" sz="1200" b="1" dirty="0">
                            <a:cs typeface="+mj-cs"/>
                          </a:endParaRPr>
                        </a:p>
                      </a:txBody>
                      <a:tcPr/>
                    </a:tc>
                    <a:tc hMerge="1" vMerge="1">
                      <a:txBody>
                        <a:bodyPr/>
                        <a:lstStyle/>
                        <a:p>
                          <a:endParaRPr lang="fr-DZ"/>
                        </a:p>
                      </a:txBody>
                      <a:tcPr/>
                    </a:tc>
                    <a:extLst>
                      <a:ext uri="{0D108BD9-81ED-4DB2-BD59-A6C34878D82A}">
                        <a16:rowId xmlns:a16="http://schemas.microsoft.com/office/drawing/2014/main" val="213185948"/>
                      </a:ext>
                    </a:extLst>
                  </a:tr>
                  <a:tr h="640080">
                    <a:tc>
                      <a:txBody>
                        <a:bodyPr/>
                        <a:lstStyle/>
                        <a:p>
                          <a:endParaRPr lang="fr-DZ"/>
                        </a:p>
                      </a:txBody>
                      <a:tcPr>
                        <a:blipFill>
                          <a:blip r:embed="rId3"/>
                          <a:stretch>
                            <a:fillRect l="-344" t="-165714" r="-402062" b="-172381"/>
                          </a:stretch>
                        </a:blipFill>
                      </a:tcPr>
                    </a:tc>
                    <a:tc>
                      <a:txBody>
                        <a:bodyPr/>
                        <a:lstStyle/>
                        <a:p>
                          <a:pPr algn="ctr"/>
                          <a:r>
                            <a:rPr lang="ar-SA" sz="1800" b="1" dirty="0"/>
                            <a:t>السالب الخاطئ</a:t>
                          </a:r>
                        </a:p>
                        <a:p>
                          <a:pPr algn="ctr"/>
                          <a:r>
                            <a:rPr lang="fr-FR" sz="1800" b="1" dirty="0"/>
                            <a:t>FN</a:t>
                          </a:r>
                          <a:endParaRPr lang="fr-DZ" sz="1800" b="1" dirty="0">
                            <a:cs typeface="+mj-cs"/>
                          </a:endParaRPr>
                        </a:p>
                      </a:txBody>
                      <a:tcPr/>
                    </a:tc>
                    <a:tc>
                      <a:txBody>
                        <a:bodyPr/>
                        <a:lstStyle/>
                        <a:p>
                          <a:pPr algn="ctr"/>
                          <a:r>
                            <a:rPr lang="ar-SA" sz="1800" b="1" dirty="0"/>
                            <a:t>الموجب الصحيح</a:t>
                          </a:r>
                        </a:p>
                        <a:p>
                          <a:pPr algn="ctr"/>
                          <a:r>
                            <a:rPr lang="fr-FR" sz="1800" b="1" dirty="0"/>
                            <a:t>TP</a:t>
                          </a:r>
                          <a:endParaRPr lang="fr-DZ" sz="1800" b="1" dirty="0">
                            <a:cs typeface="+mj-cs"/>
                          </a:endParaRPr>
                        </a:p>
                      </a:txBody>
                      <a:tcPr/>
                    </a:tc>
                    <a:tc>
                      <a:txBody>
                        <a:bodyPr/>
                        <a:lstStyle/>
                        <a:p>
                          <a:pPr algn="ctr" rtl="1"/>
                          <a:r>
                            <a:rPr lang="ar-SA" sz="1800" b="1" dirty="0"/>
                            <a:t>الموجب </a:t>
                          </a:r>
                          <a:r>
                            <a:rPr lang="fr-FR" sz="1800" b="1" dirty="0"/>
                            <a:t>P</a:t>
                          </a:r>
                          <a:endParaRPr lang="fr-DZ" sz="1800" b="1" dirty="0">
                            <a:cs typeface="+mj-cs"/>
                          </a:endParaRPr>
                        </a:p>
                      </a:txBody>
                      <a:tcPr/>
                    </a:tc>
                    <a:tc rowSpan="2">
                      <a:txBody>
                        <a:bodyPr/>
                        <a:lstStyle/>
                        <a:p>
                          <a:pPr algn="ctr" rtl="1"/>
                          <a:endParaRPr lang="ar-SA" sz="1800" b="1" dirty="0"/>
                        </a:p>
                        <a:p>
                          <a:pPr algn="ctr" rtl="1"/>
                          <a:r>
                            <a:rPr lang="ar-SA" sz="1800" b="1" dirty="0"/>
                            <a:t>المشاهدة</a:t>
                          </a:r>
                          <a:endParaRPr lang="fr-DZ" sz="1800" b="1" dirty="0">
                            <a:cs typeface="+mj-cs"/>
                          </a:endParaRPr>
                        </a:p>
                      </a:txBody>
                      <a:tcPr/>
                    </a:tc>
                    <a:extLst>
                      <a:ext uri="{0D108BD9-81ED-4DB2-BD59-A6C34878D82A}">
                        <a16:rowId xmlns:a16="http://schemas.microsoft.com/office/drawing/2014/main" val="3537979698"/>
                      </a:ext>
                    </a:extLst>
                  </a:tr>
                  <a:tr h="640080">
                    <a:tc>
                      <a:txBody>
                        <a:bodyPr/>
                        <a:lstStyle/>
                        <a:p>
                          <a:endParaRPr lang="fr-DZ"/>
                        </a:p>
                      </a:txBody>
                      <a:tcPr>
                        <a:blipFill>
                          <a:blip r:embed="rId3"/>
                          <a:stretch>
                            <a:fillRect l="-344" t="-265714" r="-402062" b="-72381"/>
                          </a:stretch>
                        </a:blipFill>
                      </a:tcPr>
                    </a:tc>
                    <a:tc>
                      <a:txBody>
                        <a:bodyPr/>
                        <a:lstStyle/>
                        <a:p>
                          <a:pPr algn="ctr"/>
                          <a:r>
                            <a:rPr lang="ar-SA" sz="1800" b="1" dirty="0"/>
                            <a:t>السالب الصحيح</a:t>
                          </a:r>
                        </a:p>
                        <a:p>
                          <a:pPr algn="ctr"/>
                          <a:r>
                            <a:rPr lang="fr-FR" sz="1800" b="1" dirty="0"/>
                            <a:t>TN</a:t>
                          </a:r>
                          <a:endParaRPr lang="fr-DZ" sz="1800" b="1" dirty="0">
                            <a:cs typeface="+mj-cs"/>
                          </a:endParaRPr>
                        </a:p>
                      </a:txBody>
                      <a:tcPr/>
                    </a:tc>
                    <a:tc>
                      <a:txBody>
                        <a:bodyPr/>
                        <a:lstStyle/>
                        <a:p>
                          <a:pPr algn="ctr"/>
                          <a:r>
                            <a:rPr lang="ar-SA" sz="1800" b="1" dirty="0"/>
                            <a:t>الموجب الخاطئ</a:t>
                          </a:r>
                        </a:p>
                        <a:p>
                          <a:pPr algn="ctr"/>
                          <a:r>
                            <a:rPr lang="fr-FR" sz="1800" b="1" dirty="0"/>
                            <a:t>FB</a:t>
                          </a:r>
                          <a:endParaRPr lang="fr-DZ" sz="1800" b="1" dirty="0">
                            <a:cs typeface="+mj-cs"/>
                          </a:endParaRPr>
                        </a:p>
                      </a:txBody>
                      <a:tcPr/>
                    </a:tc>
                    <a:tc>
                      <a:txBody>
                        <a:bodyPr/>
                        <a:lstStyle/>
                        <a:p>
                          <a:pPr algn="ctr" rtl="1"/>
                          <a:r>
                            <a:rPr lang="ar-SA" sz="1800" b="1" dirty="0"/>
                            <a:t>السالب </a:t>
                          </a:r>
                          <a:r>
                            <a:rPr lang="fr-FR" sz="1800" b="1" dirty="0"/>
                            <a:t>N</a:t>
                          </a:r>
                          <a:endParaRPr lang="fr-DZ" sz="1800" b="1" dirty="0">
                            <a:cs typeface="+mj-cs"/>
                          </a:endParaRPr>
                        </a:p>
                      </a:txBody>
                      <a:tcPr/>
                    </a:tc>
                    <a:tc vMerge="1">
                      <a:txBody>
                        <a:bodyPr/>
                        <a:lstStyle/>
                        <a:p>
                          <a:endParaRPr lang="fr-DZ" dirty="0"/>
                        </a:p>
                      </a:txBody>
                      <a:tcPr/>
                    </a:tc>
                    <a:extLst>
                      <a:ext uri="{0D108BD9-81ED-4DB2-BD59-A6C34878D82A}">
                        <a16:rowId xmlns:a16="http://schemas.microsoft.com/office/drawing/2014/main" val="103218212"/>
                      </a:ext>
                    </a:extLst>
                  </a:tr>
                  <a:tr h="374396">
                    <a:tc>
                      <a:txBody>
                        <a:bodyPr/>
                        <a:lstStyle/>
                        <a:p>
                          <a:pPr algn="ctr"/>
                          <a:r>
                            <a:rPr lang="fr-FR" sz="1800" b="1" dirty="0"/>
                            <a:t>1</a:t>
                          </a:r>
                          <a:endParaRPr lang="fr-DZ" sz="1800" b="1" dirty="0">
                            <a:cs typeface="+mj-cs"/>
                          </a:endParaRPr>
                        </a:p>
                      </a:txBody>
                      <a:tcPr/>
                    </a:tc>
                    <a:tc>
                      <a:txBody>
                        <a:bodyPr/>
                        <a:lstStyle/>
                        <a:p>
                          <a:endParaRPr lang="fr-DZ"/>
                        </a:p>
                      </a:txBody>
                      <a:tcPr>
                        <a:blipFill>
                          <a:blip r:embed="rId3"/>
                          <a:stretch>
                            <a:fillRect l="-100000" t="-619355" r="-300685" b="-22581"/>
                          </a:stretch>
                        </a:blipFill>
                      </a:tcPr>
                    </a:tc>
                    <a:tc>
                      <a:txBody>
                        <a:bodyPr/>
                        <a:lstStyle/>
                        <a:p>
                          <a:endParaRPr lang="fr-DZ"/>
                        </a:p>
                      </a:txBody>
                      <a:tcPr>
                        <a:blipFill>
                          <a:blip r:embed="rId3"/>
                          <a:stretch>
                            <a:fillRect l="-200687" t="-619355" r="-201718" b="-22581"/>
                          </a:stretch>
                        </a:blipFill>
                      </a:tcPr>
                    </a:tc>
                    <a:tc gridSpan="2">
                      <a:txBody>
                        <a:bodyPr/>
                        <a:lstStyle/>
                        <a:p>
                          <a:pPr algn="ctr" rtl="1"/>
                          <a:r>
                            <a:rPr lang="ar-SA" sz="1800" b="1" dirty="0"/>
                            <a:t>المجموع</a:t>
                          </a:r>
                          <a:endParaRPr lang="fr-DZ" sz="1800" b="1" dirty="0">
                            <a:cs typeface="+mj-cs"/>
                          </a:endParaRPr>
                        </a:p>
                      </a:txBody>
                      <a:tcPr/>
                    </a:tc>
                    <a:tc hMerge="1">
                      <a:txBody>
                        <a:bodyPr/>
                        <a:lstStyle/>
                        <a:p>
                          <a:r>
                            <a:rPr lang="ar-SA" dirty="0"/>
                            <a:t>المجموع</a:t>
                          </a:r>
                          <a:endParaRPr lang="fr-DZ" dirty="0"/>
                        </a:p>
                      </a:txBody>
                      <a:tcPr/>
                    </a:tc>
                    <a:extLst>
                      <a:ext uri="{0D108BD9-81ED-4DB2-BD59-A6C34878D82A}">
                        <a16:rowId xmlns:a16="http://schemas.microsoft.com/office/drawing/2014/main" val="3838808312"/>
                      </a:ext>
                    </a:extLst>
                  </a:tr>
                </a:tbl>
              </a:graphicData>
            </a:graphic>
          </p:graphicFrame>
        </mc:Fallback>
      </mc:AlternateContent>
    </p:spTree>
    <p:extLst>
      <p:ext uri="{BB962C8B-B14F-4D97-AF65-F5344CB8AC3E}">
        <p14:creationId xmlns:p14="http://schemas.microsoft.com/office/powerpoint/2010/main" val="2162818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Espace réservé du contenu 2">
                <a:extLst>
                  <a:ext uri="{FF2B5EF4-FFF2-40B4-BE49-F238E27FC236}">
                    <a16:creationId xmlns:a16="http://schemas.microsoft.com/office/drawing/2014/main" id="{E2C39EF6-F16E-4125-9CD1-45F408128246}"/>
                  </a:ext>
                </a:extLst>
              </p:cNvPr>
              <p:cNvSpPr>
                <a:spLocks noGrp="1"/>
              </p:cNvSpPr>
              <p:nvPr>
                <p:ph idx="1"/>
              </p:nvPr>
            </p:nvSpPr>
            <p:spPr>
              <a:xfrm>
                <a:off x="838200" y="200025"/>
                <a:ext cx="10515600" cy="5976938"/>
              </a:xfrm>
            </p:spPr>
            <p:txBody>
              <a:bodyPr>
                <a:normAutofit/>
              </a:bodyPr>
              <a:lstStyle/>
              <a:p>
                <a:pPr marL="0" indent="0" algn="just" rtl="1">
                  <a:buNone/>
                </a:pPr>
                <a:endParaRPr lang="fr-FR" dirty="0"/>
              </a:p>
              <a:p>
                <a:pPr marL="0" indent="0" algn="just" rtl="1">
                  <a:buNone/>
                </a:pPr>
                <a:endParaRPr lang="fr-FR" sz="2800" dirty="0"/>
              </a:p>
              <a:p>
                <a:pPr marL="0" indent="0" algn="just" rtl="1">
                  <a:buNone/>
                </a:pPr>
                <a:endParaRPr lang="fr-FR" dirty="0"/>
              </a:p>
              <a:p>
                <a:pPr marL="0" indent="0" algn="just" rtl="1">
                  <a:buNone/>
                </a:pPr>
                <a:endParaRPr lang="fr-FR" sz="2800" dirty="0"/>
              </a:p>
              <a:p>
                <a:pPr marL="0" indent="0" algn="just" rtl="1">
                  <a:buNone/>
                </a:pPr>
                <a:endParaRPr lang="ar-SA" sz="2800" dirty="0"/>
              </a:p>
              <a:p>
                <a:pPr marL="0" indent="0" algn="just" rtl="1">
                  <a:buNone/>
                </a:pPr>
                <a:r>
                  <a:rPr lang="fr-FR" sz="2800" dirty="0"/>
                  <a:t>2</a:t>
                </a:r>
                <a:r>
                  <a:rPr lang="ar-SA" sz="2800" dirty="0"/>
                  <a:t>- </a:t>
                </a:r>
                <a:r>
                  <a:rPr lang="ar-SA" sz="2800" b="1" dirty="0"/>
                  <a:t>الدقة </a:t>
                </a:r>
                <a:r>
                  <a:rPr lang="fr-FR" sz="2800" b="1" dirty="0" err="1"/>
                  <a:t>Spesitivity</a:t>
                </a:r>
                <a:r>
                  <a:rPr lang="ar-SA" sz="2800" b="1" dirty="0"/>
                  <a:t>: </a:t>
                </a:r>
                <a:r>
                  <a:rPr lang="ar-SA" sz="2800" dirty="0"/>
                  <a:t>ويرمز لها بالرمز </a:t>
                </a:r>
                <a:r>
                  <a:rPr lang="fr-FR" sz="2800" dirty="0"/>
                  <a:t>SP</a:t>
                </a:r>
                <a:r>
                  <a:rPr lang="ar-SA" sz="2800" dirty="0"/>
                  <a:t> وتعرف على أنها قيمة الاحتمال بأن يكون التصنيف المتوقع سالبا وتحسب وفقا للمعادلة التالية:</a:t>
                </a:r>
              </a:p>
              <a:p>
                <a:pPr marL="0" indent="0" algn="ctr" rtl="1">
                  <a:buNone/>
                </a:pPr>
                <a:r>
                  <a:rPr lang="fr-FR" b="1" dirty="0"/>
                  <a:t>SP= </a:t>
                </a:r>
                <a14:m>
                  <m:oMath xmlns:m="http://schemas.openxmlformats.org/officeDocument/2006/math">
                    <m:f>
                      <m:fPr>
                        <m:ctrlPr>
                          <a:rPr lang="fr-FR" b="1" i="1" smtClean="0">
                            <a:latin typeface="Cambria Math" panose="02040503050406030204" pitchFamily="18" charset="0"/>
                          </a:rPr>
                        </m:ctrlPr>
                      </m:fPr>
                      <m:num>
                        <m:r>
                          <a:rPr lang="fr-FR" b="1" i="1" smtClean="0">
                            <a:latin typeface="Cambria Math" panose="02040503050406030204" pitchFamily="18" charset="0"/>
                          </a:rPr>
                          <m:t>𝑻𝑵</m:t>
                        </m:r>
                      </m:num>
                      <m:den>
                        <m:r>
                          <a:rPr lang="fr-FR" b="1" i="1" smtClean="0">
                            <a:latin typeface="Cambria Math" panose="02040503050406030204" pitchFamily="18" charset="0"/>
                          </a:rPr>
                          <m:t>(</m:t>
                        </m:r>
                        <m:r>
                          <a:rPr lang="fr-FR" b="1" i="1" smtClean="0">
                            <a:latin typeface="Cambria Math" panose="02040503050406030204" pitchFamily="18" charset="0"/>
                          </a:rPr>
                          <m:t>𝑭𝑷</m:t>
                        </m:r>
                        <m:r>
                          <a:rPr lang="fr-FR" b="1" i="1" smtClean="0">
                            <a:latin typeface="Cambria Math" panose="02040503050406030204" pitchFamily="18" charset="0"/>
                          </a:rPr>
                          <m:t>+</m:t>
                        </m:r>
                        <m:r>
                          <a:rPr lang="fr-FR" b="1" i="1" smtClean="0">
                            <a:latin typeface="Cambria Math" panose="02040503050406030204" pitchFamily="18" charset="0"/>
                          </a:rPr>
                          <m:t>𝑻𝑵</m:t>
                        </m:r>
                        <m:r>
                          <a:rPr lang="fr-FR" b="1" i="1" smtClean="0">
                            <a:latin typeface="Cambria Math" panose="02040503050406030204" pitchFamily="18" charset="0"/>
                          </a:rPr>
                          <m:t>)</m:t>
                        </m:r>
                      </m:den>
                    </m:f>
                  </m:oMath>
                </a14:m>
                <a:r>
                  <a:rPr lang="fr-FR" sz="2800" b="1" dirty="0"/>
                  <a:t>= </a:t>
                </a:r>
                <a14:m>
                  <m:oMath xmlns:m="http://schemas.openxmlformats.org/officeDocument/2006/math">
                    <m:f>
                      <m:fPr>
                        <m:ctrlPr>
                          <a:rPr lang="fr-FR" b="1" i="1" smtClean="0">
                            <a:latin typeface="Cambria Math" panose="02040503050406030204" pitchFamily="18" charset="0"/>
                          </a:rPr>
                        </m:ctrlPr>
                      </m:fPr>
                      <m:num>
                        <m:r>
                          <a:rPr lang="fr-FR" b="1" i="1" smtClean="0">
                            <a:latin typeface="Cambria Math" panose="02040503050406030204" pitchFamily="18" charset="0"/>
                          </a:rPr>
                          <m:t>𝑻𝑵</m:t>
                        </m:r>
                      </m:num>
                      <m:den>
                        <m:r>
                          <a:rPr lang="fr-FR" b="1">
                            <a:latin typeface="Cambria Math" panose="02040503050406030204" pitchFamily="18" charset="0"/>
                          </a:rPr>
                          <m:t>𝑷</m:t>
                        </m:r>
                        <m:r>
                          <a:rPr lang="fr-FR" b="1">
                            <a:latin typeface="Cambria Math" panose="02040503050406030204" pitchFamily="18" charset="0"/>
                          </a:rPr>
                          <m:t>′</m:t>
                        </m:r>
                        <m:r>
                          <m:rPr>
                            <m:nor/>
                          </m:rPr>
                          <a:rPr lang="fr-DZ" b="1" dirty="0"/>
                          <m:t> </m:t>
                        </m:r>
                      </m:den>
                    </m:f>
                  </m:oMath>
                </a14:m>
                <a:endParaRPr lang="ar-SA" sz="2800" b="1" dirty="0"/>
              </a:p>
            </p:txBody>
          </p:sp>
        </mc:Choice>
        <mc:Fallback xmlns="">
          <p:sp>
            <p:nvSpPr>
              <p:cNvPr id="3" name="Espace réservé du contenu 2">
                <a:extLst>
                  <a:ext uri="{FF2B5EF4-FFF2-40B4-BE49-F238E27FC236}">
                    <a16:creationId xmlns:a16="http://schemas.microsoft.com/office/drawing/2014/main" id="{E2C39EF6-F16E-4125-9CD1-45F408128246}"/>
                  </a:ext>
                </a:extLst>
              </p:cNvPr>
              <p:cNvSpPr>
                <a:spLocks noGrp="1" noRot="1" noChangeAspect="1" noMove="1" noResize="1" noEditPoints="1" noAdjustHandles="1" noChangeArrowheads="1" noChangeShapeType="1" noTextEdit="1"/>
              </p:cNvSpPr>
              <p:nvPr>
                <p:ph idx="1"/>
              </p:nvPr>
            </p:nvSpPr>
            <p:spPr>
              <a:xfrm>
                <a:off x="838200" y="200025"/>
                <a:ext cx="10515600" cy="5976938"/>
              </a:xfrm>
              <a:blipFill>
                <a:blip r:embed="rId2"/>
                <a:stretch>
                  <a:fillRect l="-2203" r="-1217"/>
                </a:stretch>
              </a:blipFill>
            </p:spPr>
            <p:txBody>
              <a:bodyPr/>
              <a:lstStyle/>
              <a:p>
                <a:r>
                  <a:rPr lang="fr-DZ">
                    <a:noFill/>
                  </a:rPr>
                  <a:t> </a:t>
                </a:r>
              </a:p>
            </p:txBody>
          </p:sp>
        </mc:Fallback>
      </mc:AlternateContent>
      <mc:AlternateContent xmlns:mc="http://schemas.openxmlformats.org/markup-compatibility/2006" xmlns:a14="http://schemas.microsoft.com/office/drawing/2010/main">
        <mc:Choice Requires="a14">
          <p:graphicFrame>
            <p:nvGraphicFramePr>
              <p:cNvPr id="4" name="Tableau 4">
                <a:extLst>
                  <a:ext uri="{FF2B5EF4-FFF2-40B4-BE49-F238E27FC236}">
                    <a16:creationId xmlns:a16="http://schemas.microsoft.com/office/drawing/2014/main" id="{5DB967D9-9B7B-4E9D-B339-4CF0EFCA8191}"/>
                  </a:ext>
                </a:extLst>
              </p:cNvPr>
              <p:cNvGraphicFramePr>
                <a:graphicFrameLocks noGrp="1"/>
              </p:cNvGraphicFramePr>
              <p:nvPr>
                <p:extLst>
                  <p:ext uri="{D42A27DB-BD31-4B8C-83A1-F6EECF244321}">
                    <p14:modId xmlns:p14="http://schemas.microsoft.com/office/powerpoint/2010/main" val="3382953072"/>
                  </p:ext>
                </p:extLst>
              </p:nvPr>
            </p:nvGraphicFramePr>
            <p:xfrm>
              <a:off x="1523999" y="66675"/>
              <a:ext cx="8886825" cy="2651860"/>
            </p:xfrm>
            <a:graphic>
              <a:graphicData uri="http://schemas.openxmlformats.org/drawingml/2006/table">
                <a:tbl>
                  <a:tblPr firstRow="1" bandRow="1">
                    <a:tableStyleId>{93296810-A885-4BE3-A3E7-6D5BEEA58F35}</a:tableStyleId>
                  </a:tblPr>
                  <a:tblGrid>
                    <a:gridCol w="1777365">
                      <a:extLst>
                        <a:ext uri="{9D8B030D-6E8A-4147-A177-3AD203B41FA5}">
                          <a16:colId xmlns:a16="http://schemas.microsoft.com/office/drawing/2014/main" val="3841365505"/>
                        </a:ext>
                      </a:extLst>
                    </a:gridCol>
                    <a:gridCol w="1777365">
                      <a:extLst>
                        <a:ext uri="{9D8B030D-6E8A-4147-A177-3AD203B41FA5}">
                          <a16:colId xmlns:a16="http://schemas.microsoft.com/office/drawing/2014/main" val="4081774183"/>
                        </a:ext>
                      </a:extLst>
                    </a:gridCol>
                    <a:gridCol w="1777365">
                      <a:extLst>
                        <a:ext uri="{9D8B030D-6E8A-4147-A177-3AD203B41FA5}">
                          <a16:colId xmlns:a16="http://schemas.microsoft.com/office/drawing/2014/main" val="276060018"/>
                        </a:ext>
                      </a:extLst>
                    </a:gridCol>
                    <a:gridCol w="1777365">
                      <a:extLst>
                        <a:ext uri="{9D8B030D-6E8A-4147-A177-3AD203B41FA5}">
                          <a16:colId xmlns:a16="http://schemas.microsoft.com/office/drawing/2014/main" val="482167338"/>
                        </a:ext>
                      </a:extLst>
                    </a:gridCol>
                    <a:gridCol w="1777365">
                      <a:extLst>
                        <a:ext uri="{9D8B030D-6E8A-4147-A177-3AD203B41FA5}">
                          <a16:colId xmlns:a16="http://schemas.microsoft.com/office/drawing/2014/main" val="4121076450"/>
                        </a:ext>
                      </a:extLst>
                    </a:gridCol>
                  </a:tblGrid>
                  <a:tr h="439706">
                    <a:tc rowSpan="2">
                      <a:txBody>
                        <a:bodyPr/>
                        <a:lstStyle/>
                        <a:p>
                          <a:pPr algn="ctr"/>
                          <a:r>
                            <a:rPr lang="ar-SA" sz="1800" dirty="0"/>
                            <a:t>المجموع</a:t>
                          </a:r>
                          <a:endParaRPr lang="fr-DZ" sz="1800" dirty="0">
                            <a:cs typeface="+mj-cs"/>
                          </a:endParaRPr>
                        </a:p>
                      </a:txBody>
                      <a:tcPr/>
                    </a:tc>
                    <a:tc gridSpan="2">
                      <a:txBody>
                        <a:bodyPr/>
                        <a:lstStyle/>
                        <a:p>
                          <a:pPr algn="ctr"/>
                          <a:r>
                            <a:rPr lang="ar-SA" sz="1800" b="1" dirty="0"/>
                            <a:t>المتوقع</a:t>
                          </a:r>
                          <a:endParaRPr lang="fr-DZ" sz="1800" b="1" dirty="0">
                            <a:cs typeface="+mj-cs"/>
                          </a:endParaRPr>
                        </a:p>
                      </a:txBody>
                      <a:tcPr/>
                    </a:tc>
                    <a:tc hMerge="1">
                      <a:txBody>
                        <a:bodyPr/>
                        <a:lstStyle/>
                        <a:p>
                          <a:r>
                            <a:rPr lang="ar-SA" dirty="0"/>
                            <a:t>المتوقع</a:t>
                          </a:r>
                          <a:endParaRPr lang="fr-DZ" dirty="0"/>
                        </a:p>
                      </a:txBody>
                      <a:tcPr/>
                    </a:tc>
                    <a:tc rowSpan="2" gridSpan="2">
                      <a:txBody>
                        <a:bodyPr/>
                        <a:lstStyle/>
                        <a:p>
                          <a:pPr algn="ctr" rtl="1"/>
                          <a:r>
                            <a:rPr lang="ar-SA" sz="1800" b="1" dirty="0"/>
                            <a:t>التصنيف</a:t>
                          </a:r>
                          <a:endParaRPr lang="fr-DZ" sz="1800" b="1" dirty="0">
                            <a:cs typeface="+mj-cs"/>
                          </a:endParaRPr>
                        </a:p>
                      </a:txBody>
                      <a:tcPr/>
                    </a:tc>
                    <a:tc rowSpan="2" hMerge="1">
                      <a:txBody>
                        <a:bodyPr/>
                        <a:lstStyle/>
                        <a:p>
                          <a:r>
                            <a:rPr lang="ar-SA" dirty="0"/>
                            <a:t>التصنيف</a:t>
                          </a:r>
                          <a:endParaRPr lang="fr-DZ" dirty="0"/>
                        </a:p>
                      </a:txBody>
                      <a:tcPr/>
                    </a:tc>
                    <a:extLst>
                      <a:ext uri="{0D108BD9-81ED-4DB2-BD59-A6C34878D82A}">
                        <a16:rowId xmlns:a16="http://schemas.microsoft.com/office/drawing/2014/main" val="1100764757"/>
                      </a:ext>
                    </a:extLst>
                  </a:tr>
                  <a:tr h="557598">
                    <a:tc vMerge="1">
                      <a:txBody>
                        <a:bodyPr/>
                        <a:lstStyle/>
                        <a:p>
                          <a:endParaRPr lang="fr-DZ" sz="1200" dirty="0"/>
                        </a:p>
                      </a:txBody>
                      <a:tcPr/>
                    </a:tc>
                    <a:tc>
                      <a:txBody>
                        <a:bodyPr/>
                        <a:lstStyle/>
                        <a:p>
                          <a:pPr algn="ctr"/>
                          <a:r>
                            <a:rPr lang="ar-SA" sz="1800" b="1" dirty="0"/>
                            <a:t>السالب</a:t>
                          </a:r>
                          <a:endParaRPr lang="fr-DZ" sz="1800" b="1" dirty="0">
                            <a:cs typeface="+mj-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SA" sz="1800" b="1" dirty="0"/>
                            <a:t>الموجب</a:t>
                          </a:r>
                          <a:endParaRPr lang="fr-DZ" sz="1800" b="1" dirty="0">
                            <a:cs typeface="+mj-cs"/>
                          </a:endParaRPr>
                        </a:p>
                      </a:txBody>
                      <a:tcPr/>
                    </a:tc>
                    <a:tc gridSpan="2" vMerge="1">
                      <a:txBody>
                        <a:bodyPr/>
                        <a:lstStyle/>
                        <a:p>
                          <a:pPr algn="ctr" rtl="1"/>
                          <a:endParaRPr lang="fr-DZ" sz="1200" b="1" dirty="0">
                            <a:cs typeface="+mj-cs"/>
                          </a:endParaRPr>
                        </a:p>
                      </a:txBody>
                      <a:tcPr/>
                    </a:tc>
                    <a:tc hMerge="1" vMerge="1">
                      <a:txBody>
                        <a:bodyPr/>
                        <a:lstStyle/>
                        <a:p>
                          <a:endParaRPr lang="fr-DZ"/>
                        </a:p>
                      </a:txBody>
                      <a:tcPr/>
                    </a:tc>
                    <a:extLst>
                      <a:ext uri="{0D108BD9-81ED-4DB2-BD59-A6C34878D82A}">
                        <a16:rowId xmlns:a16="http://schemas.microsoft.com/office/drawing/2014/main" val="213185948"/>
                      </a:ext>
                    </a:extLst>
                  </a:tr>
                  <a:tr h="624140">
                    <a:tc>
                      <a:txBody>
                        <a:bodyPr/>
                        <a:lstStyle/>
                        <a:p>
                          <a:pPr algn="ctr"/>
                          <a14:m>
                            <m:oMathPara xmlns:m="http://schemas.openxmlformats.org/officeDocument/2006/math">
                              <m:oMathParaPr>
                                <m:jc m:val="centerGroup"/>
                              </m:oMathParaPr>
                              <m:oMath xmlns:m="http://schemas.openxmlformats.org/officeDocument/2006/math">
                                <m:r>
                                  <a:rPr lang="fr-FR" sz="1800" b="1" i="1" dirty="0" smtClean="0">
                                    <a:latin typeface="Cambria Math" panose="02040503050406030204" pitchFamily="18" charset="0"/>
                                  </a:rPr>
                                  <m:t>𝑷</m:t>
                                </m:r>
                              </m:oMath>
                            </m:oMathPara>
                          </a14:m>
                          <a:endParaRPr lang="fr-DZ" sz="1800" b="1" dirty="0">
                            <a:cs typeface="+mj-cs"/>
                          </a:endParaRPr>
                        </a:p>
                      </a:txBody>
                      <a:tcPr/>
                    </a:tc>
                    <a:tc>
                      <a:txBody>
                        <a:bodyPr/>
                        <a:lstStyle/>
                        <a:p>
                          <a:pPr algn="ctr"/>
                          <a:r>
                            <a:rPr lang="ar-SA" sz="1800" b="1" dirty="0"/>
                            <a:t>السالب الخاطئ</a:t>
                          </a:r>
                        </a:p>
                        <a:p>
                          <a:pPr algn="ctr"/>
                          <a:r>
                            <a:rPr lang="fr-FR" sz="1800" b="1" dirty="0"/>
                            <a:t>FN</a:t>
                          </a:r>
                          <a:endParaRPr lang="fr-DZ" sz="1800" b="1" dirty="0">
                            <a:cs typeface="+mj-cs"/>
                          </a:endParaRPr>
                        </a:p>
                      </a:txBody>
                      <a:tcPr/>
                    </a:tc>
                    <a:tc>
                      <a:txBody>
                        <a:bodyPr/>
                        <a:lstStyle/>
                        <a:p>
                          <a:pPr algn="ctr"/>
                          <a:r>
                            <a:rPr lang="ar-SA" sz="1800" b="1" dirty="0"/>
                            <a:t>الموجب الصحيح</a:t>
                          </a:r>
                        </a:p>
                        <a:p>
                          <a:pPr algn="ctr"/>
                          <a:r>
                            <a:rPr lang="fr-FR" sz="1800" b="1" dirty="0"/>
                            <a:t>TP</a:t>
                          </a:r>
                          <a:endParaRPr lang="fr-DZ" sz="1800" b="1" dirty="0">
                            <a:cs typeface="+mj-cs"/>
                          </a:endParaRPr>
                        </a:p>
                      </a:txBody>
                      <a:tcPr/>
                    </a:tc>
                    <a:tc>
                      <a:txBody>
                        <a:bodyPr/>
                        <a:lstStyle/>
                        <a:p>
                          <a:pPr algn="ctr" rtl="1"/>
                          <a:r>
                            <a:rPr lang="ar-SA" sz="1800" b="1" dirty="0"/>
                            <a:t>الموجب </a:t>
                          </a:r>
                          <a:r>
                            <a:rPr lang="fr-FR" sz="1800" b="1" dirty="0"/>
                            <a:t>P</a:t>
                          </a:r>
                          <a:endParaRPr lang="fr-DZ" sz="1800" b="1" dirty="0">
                            <a:cs typeface="+mj-cs"/>
                          </a:endParaRPr>
                        </a:p>
                      </a:txBody>
                      <a:tcPr/>
                    </a:tc>
                    <a:tc rowSpan="2">
                      <a:txBody>
                        <a:bodyPr/>
                        <a:lstStyle/>
                        <a:p>
                          <a:pPr algn="ctr" rtl="1"/>
                          <a:endParaRPr lang="ar-SA" sz="1800" b="1" dirty="0"/>
                        </a:p>
                        <a:p>
                          <a:pPr algn="ctr" rtl="1"/>
                          <a:r>
                            <a:rPr lang="ar-SA" sz="1800" b="1" dirty="0"/>
                            <a:t>المشاهدة</a:t>
                          </a:r>
                          <a:endParaRPr lang="fr-DZ" sz="1800" b="1" dirty="0">
                            <a:cs typeface="+mj-cs"/>
                          </a:endParaRPr>
                        </a:p>
                      </a:txBody>
                      <a:tcPr/>
                    </a:tc>
                    <a:extLst>
                      <a:ext uri="{0D108BD9-81ED-4DB2-BD59-A6C34878D82A}">
                        <a16:rowId xmlns:a16="http://schemas.microsoft.com/office/drawing/2014/main" val="3537979698"/>
                      </a:ext>
                    </a:extLst>
                  </a:tr>
                  <a:tr h="624140">
                    <a:tc>
                      <a:txBody>
                        <a:bodyPr/>
                        <a:lstStyle/>
                        <a:p>
                          <a:pPr algn="ctr"/>
                          <a14:m>
                            <m:oMathPara xmlns:m="http://schemas.openxmlformats.org/officeDocument/2006/math">
                              <m:oMathParaPr>
                                <m:jc m:val="centerGroup"/>
                              </m:oMathParaPr>
                              <m:oMath xmlns:m="http://schemas.openxmlformats.org/officeDocument/2006/math">
                                <m:r>
                                  <a:rPr lang="fr-FR" sz="1800" b="1" smtClean="0">
                                    <a:solidFill>
                                      <a:schemeClr val="tx1"/>
                                    </a:solidFill>
                                    <a:latin typeface="Cambria Math" panose="02040503050406030204" pitchFamily="18" charset="0"/>
                                  </a:rPr>
                                  <m:t>𝑷</m:t>
                                </m:r>
                                <m:r>
                                  <a:rPr lang="fr-FR" sz="1800" b="1" smtClean="0">
                                    <a:solidFill>
                                      <a:schemeClr val="tx1"/>
                                    </a:solidFill>
                                    <a:latin typeface="Cambria Math" panose="02040503050406030204" pitchFamily="18" charset="0"/>
                                  </a:rPr>
                                  <m:t>′</m:t>
                                </m:r>
                              </m:oMath>
                            </m:oMathPara>
                          </a14:m>
                          <a:endParaRPr lang="fr-DZ" sz="1800" b="1" dirty="0">
                            <a:cs typeface="+mj-cs"/>
                          </a:endParaRPr>
                        </a:p>
                      </a:txBody>
                      <a:tcPr/>
                    </a:tc>
                    <a:tc>
                      <a:txBody>
                        <a:bodyPr/>
                        <a:lstStyle/>
                        <a:p>
                          <a:pPr algn="ctr"/>
                          <a:r>
                            <a:rPr lang="ar-SA" sz="1800" b="1" dirty="0"/>
                            <a:t>السالب الصحيح</a:t>
                          </a:r>
                        </a:p>
                        <a:p>
                          <a:pPr algn="ctr"/>
                          <a:r>
                            <a:rPr lang="fr-FR" sz="1800" b="1" dirty="0"/>
                            <a:t>TN</a:t>
                          </a:r>
                          <a:endParaRPr lang="fr-DZ" sz="1800" b="1" dirty="0">
                            <a:cs typeface="+mj-cs"/>
                          </a:endParaRPr>
                        </a:p>
                      </a:txBody>
                      <a:tcPr/>
                    </a:tc>
                    <a:tc>
                      <a:txBody>
                        <a:bodyPr/>
                        <a:lstStyle/>
                        <a:p>
                          <a:pPr algn="ctr"/>
                          <a:r>
                            <a:rPr lang="ar-SA" sz="1800" b="1" dirty="0"/>
                            <a:t>الموجب الخاطئ</a:t>
                          </a:r>
                        </a:p>
                        <a:p>
                          <a:pPr algn="ctr"/>
                          <a:r>
                            <a:rPr lang="fr-FR" sz="1800" b="1" dirty="0">
                              <a:cs typeface="+mj-cs"/>
                            </a:rPr>
                            <a:t>FP</a:t>
                          </a:r>
                          <a:endParaRPr lang="fr-DZ" sz="1800" b="1" dirty="0">
                            <a:cs typeface="+mj-cs"/>
                          </a:endParaRPr>
                        </a:p>
                      </a:txBody>
                      <a:tcPr/>
                    </a:tc>
                    <a:tc>
                      <a:txBody>
                        <a:bodyPr/>
                        <a:lstStyle/>
                        <a:p>
                          <a:pPr algn="ctr" rtl="1"/>
                          <a:r>
                            <a:rPr lang="ar-SA" sz="1800" b="1" dirty="0"/>
                            <a:t>السالب </a:t>
                          </a:r>
                          <a:r>
                            <a:rPr lang="fr-FR" sz="1800" b="1" dirty="0"/>
                            <a:t>N</a:t>
                          </a:r>
                          <a:endParaRPr lang="fr-DZ" sz="1800" b="1" dirty="0">
                            <a:cs typeface="+mj-cs"/>
                          </a:endParaRPr>
                        </a:p>
                      </a:txBody>
                      <a:tcPr/>
                    </a:tc>
                    <a:tc vMerge="1">
                      <a:txBody>
                        <a:bodyPr/>
                        <a:lstStyle/>
                        <a:p>
                          <a:endParaRPr lang="fr-DZ" dirty="0"/>
                        </a:p>
                      </a:txBody>
                      <a:tcPr/>
                    </a:tc>
                    <a:extLst>
                      <a:ext uri="{0D108BD9-81ED-4DB2-BD59-A6C34878D82A}">
                        <a16:rowId xmlns:a16="http://schemas.microsoft.com/office/drawing/2014/main" val="103218212"/>
                      </a:ext>
                    </a:extLst>
                  </a:tr>
                  <a:tr h="365072">
                    <a:tc>
                      <a:txBody>
                        <a:bodyPr/>
                        <a:lstStyle/>
                        <a:p>
                          <a:pPr algn="ctr"/>
                          <a:r>
                            <a:rPr lang="fr-FR" sz="1800" b="1" dirty="0"/>
                            <a:t>1</a:t>
                          </a:r>
                          <a:endParaRPr lang="fr-DZ" sz="1800" b="1" dirty="0">
                            <a:cs typeface="+mj-cs"/>
                          </a:endParaRPr>
                        </a:p>
                      </a:txBody>
                      <a:tcPr/>
                    </a:tc>
                    <a:tc>
                      <a:txBody>
                        <a:bodyPr/>
                        <a:lstStyle/>
                        <a:p>
                          <a:pPr algn="ctr"/>
                          <a14:m>
                            <m:oMathPara xmlns:m="http://schemas.openxmlformats.org/officeDocument/2006/math">
                              <m:oMathParaPr>
                                <m:jc m:val="centerGroup"/>
                              </m:oMathParaPr>
                              <m:oMath xmlns:m="http://schemas.openxmlformats.org/officeDocument/2006/math">
                                <m:acc>
                                  <m:accPr>
                                    <m:chr m:val="̃"/>
                                    <m:ctrlPr>
                                      <a:rPr lang="fr-FR" sz="1800" b="1" i="1" smtClean="0">
                                        <a:solidFill>
                                          <a:srgbClr val="836967"/>
                                        </a:solidFill>
                                        <a:latin typeface="Cambria Math" panose="02040503050406030204" pitchFamily="18" charset="0"/>
                                      </a:rPr>
                                    </m:ctrlPr>
                                  </m:accPr>
                                  <m:e>
                                    <m:r>
                                      <a:rPr lang="fr-FR" sz="1800" b="1" i="1" smtClean="0">
                                        <a:latin typeface="Cambria Math" panose="02040503050406030204" pitchFamily="18" charset="0"/>
                                      </a:rPr>
                                      <m:t>𝑸</m:t>
                                    </m:r>
                                  </m:e>
                                </m:acc>
                              </m:oMath>
                            </m:oMathPara>
                          </a14:m>
                          <a:endParaRPr lang="fr-DZ" sz="1800" b="1" dirty="0">
                            <a:cs typeface="+mj-cs"/>
                          </a:endParaRPr>
                        </a:p>
                      </a:txBody>
                      <a:tcPr/>
                    </a:tc>
                    <a:tc>
                      <a:txBody>
                        <a:bodyPr/>
                        <a:lstStyle/>
                        <a:p>
                          <a:pPr algn="ctr"/>
                          <a14:m>
                            <m:oMathPara xmlns:m="http://schemas.openxmlformats.org/officeDocument/2006/math">
                              <m:oMathParaPr>
                                <m:jc m:val="centerGroup"/>
                              </m:oMathParaPr>
                              <m:oMath xmlns:m="http://schemas.openxmlformats.org/officeDocument/2006/math">
                                <m:r>
                                  <a:rPr lang="fr-FR" sz="1800" b="1" i="1" dirty="0" smtClean="0">
                                    <a:latin typeface="Cambria Math" panose="02040503050406030204" pitchFamily="18" charset="0"/>
                                  </a:rPr>
                                  <m:t>𝑸</m:t>
                                </m:r>
                              </m:oMath>
                            </m:oMathPara>
                          </a14:m>
                          <a:endParaRPr lang="fr-DZ" sz="1800" b="1" dirty="0">
                            <a:cs typeface="+mj-cs"/>
                          </a:endParaRPr>
                        </a:p>
                      </a:txBody>
                      <a:tcPr/>
                    </a:tc>
                    <a:tc gridSpan="2">
                      <a:txBody>
                        <a:bodyPr/>
                        <a:lstStyle/>
                        <a:p>
                          <a:pPr algn="ctr" rtl="1"/>
                          <a:r>
                            <a:rPr lang="ar-SA" sz="1800" b="1" dirty="0"/>
                            <a:t>المجموع</a:t>
                          </a:r>
                          <a:endParaRPr lang="fr-DZ" sz="1800" b="1" dirty="0">
                            <a:cs typeface="+mj-cs"/>
                          </a:endParaRPr>
                        </a:p>
                      </a:txBody>
                      <a:tcPr/>
                    </a:tc>
                    <a:tc hMerge="1">
                      <a:txBody>
                        <a:bodyPr/>
                        <a:lstStyle/>
                        <a:p>
                          <a:r>
                            <a:rPr lang="ar-SA" dirty="0"/>
                            <a:t>المجموع</a:t>
                          </a:r>
                          <a:endParaRPr lang="fr-DZ" dirty="0"/>
                        </a:p>
                      </a:txBody>
                      <a:tcPr/>
                    </a:tc>
                    <a:extLst>
                      <a:ext uri="{0D108BD9-81ED-4DB2-BD59-A6C34878D82A}">
                        <a16:rowId xmlns:a16="http://schemas.microsoft.com/office/drawing/2014/main" val="3838808312"/>
                      </a:ext>
                    </a:extLst>
                  </a:tr>
                </a:tbl>
              </a:graphicData>
            </a:graphic>
          </p:graphicFrame>
        </mc:Choice>
        <mc:Fallback xmlns="">
          <p:graphicFrame>
            <p:nvGraphicFramePr>
              <p:cNvPr id="4" name="Tableau 4">
                <a:extLst>
                  <a:ext uri="{FF2B5EF4-FFF2-40B4-BE49-F238E27FC236}">
                    <a16:creationId xmlns:a16="http://schemas.microsoft.com/office/drawing/2014/main" id="{5DB967D9-9B7B-4E9D-B339-4CF0EFCA8191}"/>
                  </a:ext>
                </a:extLst>
              </p:cNvPr>
              <p:cNvGraphicFramePr>
                <a:graphicFrameLocks noGrp="1"/>
              </p:cNvGraphicFramePr>
              <p:nvPr>
                <p:extLst>
                  <p:ext uri="{D42A27DB-BD31-4B8C-83A1-F6EECF244321}">
                    <p14:modId xmlns:p14="http://schemas.microsoft.com/office/powerpoint/2010/main" val="3382953072"/>
                  </p:ext>
                </p:extLst>
              </p:nvPr>
            </p:nvGraphicFramePr>
            <p:xfrm>
              <a:off x="1523999" y="66675"/>
              <a:ext cx="8886825" cy="2651860"/>
            </p:xfrm>
            <a:graphic>
              <a:graphicData uri="http://schemas.openxmlformats.org/drawingml/2006/table">
                <a:tbl>
                  <a:tblPr firstRow="1" bandRow="1">
                    <a:tableStyleId>{93296810-A885-4BE3-A3E7-6D5BEEA58F35}</a:tableStyleId>
                  </a:tblPr>
                  <a:tblGrid>
                    <a:gridCol w="1777365">
                      <a:extLst>
                        <a:ext uri="{9D8B030D-6E8A-4147-A177-3AD203B41FA5}">
                          <a16:colId xmlns:a16="http://schemas.microsoft.com/office/drawing/2014/main" val="3841365505"/>
                        </a:ext>
                      </a:extLst>
                    </a:gridCol>
                    <a:gridCol w="1777365">
                      <a:extLst>
                        <a:ext uri="{9D8B030D-6E8A-4147-A177-3AD203B41FA5}">
                          <a16:colId xmlns:a16="http://schemas.microsoft.com/office/drawing/2014/main" val="4081774183"/>
                        </a:ext>
                      </a:extLst>
                    </a:gridCol>
                    <a:gridCol w="1777365">
                      <a:extLst>
                        <a:ext uri="{9D8B030D-6E8A-4147-A177-3AD203B41FA5}">
                          <a16:colId xmlns:a16="http://schemas.microsoft.com/office/drawing/2014/main" val="276060018"/>
                        </a:ext>
                      </a:extLst>
                    </a:gridCol>
                    <a:gridCol w="1777365">
                      <a:extLst>
                        <a:ext uri="{9D8B030D-6E8A-4147-A177-3AD203B41FA5}">
                          <a16:colId xmlns:a16="http://schemas.microsoft.com/office/drawing/2014/main" val="482167338"/>
                        </a:ext>
                      </a:extLst>
                    </a:gridCol>
                    <a:gridCol w="1777365">
                      <a:extLst>
                        <a:ext uri="{9D8B030D-6E8A-4147-A177-3AD203B41FA5}">
                          <a16:colId xmlns:a16="http://schemas.microsoft.com/office/drawing/2014/main" val="4121076450"/>
                        </a:ext>
                      </a:extLst>
                    </a:gridCol>
                  </a:tblGrid>
                  <a:tr h="439706">
                    <a:tc rowSpan="2">
                      <a:txBody>
                        <a:bodyPr/>
                        <a:lstStyle/>
                        <a:p>
                          <a:pPr algn="ctr"/>
                          <a:r>
                            <a:rPr lang="ar-SA" sz="1800" dirty="0"/>
                            <a:t>المجموع</a:t>
                          </a:r>
                          <a:endParaRPr lang="fr-DZ" sz="1800" dirty="0">
                            <a:cs typeface="+mj-cs"/>
                          </a:endParaRPr>
                        </a:p>
                      </a:txBody>
                      <a:tcPr/>
                    </a:tc>
                    <a:tc gridSpan="2">
                      <a:txBody>
                        <a:bodyPr/>
                        <a:lstStyle/>
                        <a:p>
                          <a:pPr algn="ctr"/>
                          <a:r>
                            <a:rPr lang="ar-SA" sz="1800" b="1" dirty="0"/>
                            <a:t>المتوقع</a:t>
                          </a:r>
                          <a:endParaRPr lang="fr-DZ" sz="1800" b="1" dirty="0">
                            <a:cs typeface="+mj-cs"/>
                          </a:endParaRPr>
                        </a:p>
                      </a:txBody>
                      <a:tcPr/>
                    </a:tc>
                    <a:tc hMerge="1">
                      <a:txBody>
                        <a:bodyPr/>
                        <a:lstStyle/>
                        <a:p>
                          <a:r>
                            <a:rPr lang="ar-SA" dirty="0"/>
                            <a:t>المتوقع</a:t>
                          </a:r>
                          <a:endParaRPr lang="fr-DZ" dirty="0"/>
                        </a:p>
                      </a:txBody>
                      <a:tcPr/>
                    </a:tc>
                    <a:tc rowSpan="2" gridSpan="2">
                      <a:txBody>
                        <a:bodyPr/>
                        <a:lstStyle/>
                        <a:p>
                          <a:pPr algn="ctr" rtl="1"/>
                          <a:r>
                            <a:rPr lang="ar-SA" sz="1800" b="1" dirty="0"/>
                            <a:t>التصنيف</a:t>
                          </a:r>
                          <a:endParaRPr lang="fr-DZ" sz="1800" b="1" dirty="0">
                            <a:cs typeface="+mj-cs"/>
                          </a:endParaRPr>
                        </a:p>
                      </a:txBody>
                      <a:tcPr/>
                    </a:tc>
                    <a:tc rowSpan="2" hMerge="1">
                      <a:txBody>
                        <a:bodyPr/>
                        <a:lstStyle/>
                        <a:p>
                          <a:r>
                            <a:rPr lang="ar-SA" dirty="0"/>
                            <a:t>التصنيف</a:t>
                          </a:r>
                          <a:endParaRPr lang="fr-DZ" dirty="0"/>
                        </a:p>
                      </a:txBody>
                      <a:tcPr/>
                    </a:tc>
                    <a:extLst>
                      <a:ext uri="{0D108BD9-81ED-4DB2-BD59-A6C34878D82A}">
                        <a16:rowId xmlns:a16="http://schemas.microsoft.com/office/drawing/2014/main" val="1100764757"/>
                      </a:ext>
                    </a:extLst>
                  </a:tr>
                  <a:tr h="557598">
                    <a:tc vMerge="1">
                      <a:txBody>
                        <a:bodyPr/>
                        <a:lstStyle/>
                        <a:p>
                          <a:endParaRPr lang="fr-DZ" sz="1200" dirty="0"/>
                        </a:p>
                      </a:txBody>
                      <a:tcPr/>
                    </a:tc>
                    <a:tc>
                      <a:txBody>
                        <a:bodyPr/>
                        <a:lstStyle/>
                        <a:p>
                          <a:pPr algn="ctr"/>
                          <a:r>
                            <a:rPr lang="ar-SA" sz="1800" b="1" dirty="0"/>
                            <a:t>السالب</a:t>
                          </a:r>
                          <a:endParaRPr lang="fr-DZ" sz="1800" b="1" dirty="0">
                            <a:cs typeface="+mj-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SA" sz="1800" b="1" dirty="0"/>
                            <a:t>الموجب</a:t>
                          </a:r>
                          <a:endParaRPr lang="fr-DZ" sz="1800" b="1" dirty="0">
                            <a:cs typeface="+mj-cs"/>
                          </a:endParaRPr>
                        </a:p>
                      </a:txBody>
                      <a:tcPr/>
                    </a:tc>
                    <a:tc gridSpan="2" vMerge="1">
                      <a:txBody>
                        <a:bodyPr/>
                        <a:lstStyle/>
                        <a:p>
                          <a:pPr algn="ctr" rtl="1"/>
                          <a:endParaRPr lang="fr-DZ" sz="1200" b="1" dirty="0">
                            <a:cs typeface="+mj-cs"/>
                          </a:endParaRPr>
                        </a:p>
                      </a:txBody>
                      <a:tcPr/>
                    </a:tc>
                    <a:tc hMerge="1" vMerge="1">
                      <a:txBody>
                        <a:bodyPr/>
                        <a:lstStyle/>
                        <a:p>
                          <a:endParaRPr lang="fr-DZ"/>
                        </a:p>
                      </a:txBody>
                      <a:tcPr/>
                    </a:tc>
                    <a:extLst>
                      <a:ext uri="{0D108BD9-81ED-4DB2-BD59-A6C34878D82A}">
                        <a16:rowId xmlns:a16="http://schemas.microsoft.com/office/drawing/2014/main" val="213185948"/>
                      </a:ext>
                    </a:extLst>
                  </a:tr>
                  <a:tr h="640080">
                    <a:tc>
                      <a:txBody>
                        <a:bodyPr/>
                        <a:lstStyle/>
                        <a:p>
                          <a:endParaRPr lang="fr-DZ"/>
                        </a:p>
                      </a:txBody>
                      <a:tcPr>
                        <a:blipFill>
                          <a:blip r:embed="rId3"/>
                          <a:stretch>
                            <a:fillRect l="-342" t="-161905" r="-401027" b="-173333"/>
                          </a:stretch>
                        </a:blipFill>
                      </a:tcPr>
                    </a:tc>
                    <a:tc>
                      <a:txBody>
                        <a:bodyPr/>
                        <a:lstStyle/>
                        <a:p>
                          <a:pPr algn="ctr"/>
                          <a:r>
                            <a:rPr lang="ar-SA" sz="1800" b="1" dirty="0"/>
                            <a:t>السالب الخاطئ</a:t>
                          </a:r>
                        </a:p>
                        <a:p>
                          <a:pPr algn="ctr"/>
                          <a:r>
                            <a:rPr lang="fr-FR" sz="1800" b="1" dirty="0"/>
                            <a:t>FN</a:t>
                          </a:r>
                          <a:endParaRPr lang="fr-DZ" sz="1800" b="1" dirty="0">
                            <a:cs typeface="+mj-cs"/>
                          </a:endParaRPr>
                        </a:p>
                      </a:txBody>
                      <a:tcPr/>
                    </a:tc>
                    <a:tc>
                      <a:txBody>
                        <a:bodyPr/>
                        <a:lstStyle/>
                        <a:p>
                          <a:pPr algn="ctr"/>
                          <a:r>
                            <a:rPr lang="ar-SA" sz="1800" b="1" dirty="0"/>
                            <a:t>الموجب الصحيح</a:t>
                          </a:r>
                        </a:p>
                        <a:p>
                          <a:pPr algn="ctr"/>
                          <a:r>
                            <a:rPr lang="fr-FR" sz="1800" b="1" dirty="0"/>
                            <a:t>TP</a:t>
                          </a:r>
                          <a:endParaRPr lang="fr-DZ" sz="1800" b="1" dirty="0">
                            <a:cs typeface="+mj-cs"/>
                          </a:endParaRPr>
                        </a:p>
                      </a:txBody>
                      <a:tcPr/>
                    </a:tc>
                    <a:tc>
                      <a:txBody>
                        <a:bodyPr/>
                        <a:lstStyle/>
                        <a:p>
                          <a:pPr algn="ctr" rtl="1"/>
                          <a:r>
                            <a:rPr lang="ar-SA" sz="1800" b="1" dirty="0"/>
                            <a:t>الموجب </a:t>
                          </a:r>
                          <a:r>
                            <a:rPr lang="fr-FR" sz="1800" b="1" dirty="0"/>
                            <a:t>P</a:t>
                          </a:r>
                          <a:endParaRPr lang="fr-DZ" sz="1800" b="1" dirty="0">
                            <a:cs typeface="+mj-cs"/>
                          </a:endParaRPr>
                        </a:p>
                      </a:txBody>
                      <a:tcPr/>
                    </a:tc>
                    <a:tc rowSpan="2">
                      <a:txBody>
                        <a:bodyPr/>
                        <a:lstStyle/>
                        <a:p>
                          <a:pPr algn="ctr" rtl="1"/>
                          <a:endParaRPr lang="ar-SA" sz="1800" b="1" dirty="0"/>
                        </a:p>
                        <a:p>
                          <a:pPr algn="ctr" rtl="1"/>
                          <a:r>
                            <a:rPr lang="ar-SA" sz="1800" b="1" dirty="0"/>
                            <a:t>المشاهدة</a:t>
                          </a:r>
                          <a:endParaRPr lang="fr-DZ" sz="1800" b="1" dirty="0">
                            <a:cs typeface="+mj-cs"/>
                          </a:endParaRPr>
                        </a:p>
                      </a:txBody>
                      <a:tcPr/>
                    </a:tc>
                    <a:extLst>
                      <a:ext uri="{0D108BD9-81ED-4DB2-BD59-A6C34878D82A}">
                        <a16:rowId xmlns:a16="http://schemas.microsoft.com/office/drawing/2014/main" val="3537979698"/>
                      </a:ext>
                    </a:extLst>
                  </a:tr>
                  <a:tr h="640080">
                    <a:tc>
                      <a:txBody>
                        <a:bodyPr/>
                        <a:lstStyle/>
                        <a:p>
                          <a:endParaRPr lang="fr-DZ"/>
                        </a:p>
                      </a:txBody>
                      <a:tcPr>
                        <a:blipFill>
                          <a:blip r:embed="rId3"/>
                          <a:stretch>
                            <a:fillRect l="-342" t="-261905" r="-401027" b="-73333"/>
                          </a:stretch>
                        </a:blipFill>
                      </a:tcPr>
                    </a:tc>
                    <a:tc>
                      <a:txBody>
                        <a:bodyPr/>
                        <a:lstStyle/>
                        <a:p>
                          <a:pPr algn="ctr"/>
                          <a:r>
                            <a:rPr lang="ar-SA" sz="1800" b="1" dirty="0"/>
                            <a:t>السالب الصحيح</a:t>
                          </a:r>
                        </a:p>
                        <a:p>
                          <a:pPr algn="ctr"/>
                          <a:r>
                            <a:rPr lang="fr-FR" sz="1800" b="1" dirty="0"/>
                            <a:t>TN</a:t>
                          </a:r>
                          <a:endParaRPr lang="fr-DZ" sz="1800" b="1" dirty="0">
                            <a:cs typeface="+mj-cs"/>
                          </a:endParaRPr>
                        </a:p>
                      </a:txBody>
                      <a:tcPr/>
                    </a:tc>
                    <a:tc>
                      <a:txBody>
                        <a:bodyPr/>
                        <a:lstStyle/>
                        <a:p>
                          <a:pPr algn="ctr"/>
                          <a:r>
                            <a:rPr lang="ar-SA" sz="1800" b="1" dirty="0"/>
                            <a:t>الموجب الخاطئ</a:t>
                          </a:r>
                        </a:p>
                        <a:p>
                          <a:pPr algn="ctr"/>
                          <a:r>
                            <a:rPr lang="fr-FR" sz="1800" b="1" dirty="0">
                              <a:cs typeface="+mj-cs"/>
                            </a:rPr>
                            <a:t>FP</a:t>
                          </a:r>
                          <a:endParaRPr lang="fr-DZ" sz="1800" b="1" dirty="0">
                            <a:cs typeface="+mj-cs"/>
                          </a:endParaRPr>
                        </a:p>
                      </a:txBody>
                      <a:tcPr/>
                    </a:tc>
                    <a:tc>
                      <a:txBody>
                        <a:bodyPr/>
                        <a:lstStyle/>
                        <a:p>
                          <a:pPr algn="ctr" rtl="1"/>
                          <a:r>
                            <a:rPr lang="ar-SA" sz="1800" b="1" dirty="0"/>
                            <a:t>السالب </a:t>
                          </a:r>
                          <a:r>
                            <a:rPr lang="fr-FR" sz="1800" b="1" dirty="0"/>
                            <a:t>N</a:t>
                          </a:r>
                          <a:endParaRPr lang="fr-DZ" sz="1800" b="1" dirty="0">
                            <a:cs typeface="+mj-cs"/>
                          </a:endParaRPr>
                        </a:p>
                      </a:txBody>
                      <a:tcPr/>
                    </a:tc>
                    <a:tc vMerge="1">
                      <a:txBody>
                        <a:bodyPr/>
                        <a:lstStyle/>
                        <a:p>
                          <a:endParaRPr lang="fr-DZ" dirty="0"/>
                        </a:p>
                      </a:txBody>
                      <a:tcPr/>
                    </a:tc>
                    <a:extLst>
                      <a:ext uri="{0D108BD9-81ED-4DB2-BD59-A6C34878D82A}">
                        <a16:rowId xmlns:a16="http://schemas.microsoft.com/office/drawing/2014/main" val="103218212"/>
                      </a:ext>
                    </a:extLst>
                  </a:tr>
                  <a:tr h="374396">
                    <a:tc>
                      <a:txBody>
                        <a:bodyPr/>
                        <a:lstStyle/>
                        <a:p>
                          <a:pPr algn="ctr"/>
                          <a:r>
                            <a:rPr lang="fr-FR" sz="1800" b="1" dirty="0"/>
                            <a:t>1</a:t>
                          </a:r>
                          <a:endParaRPr lang="fr-DZ" sz="1800" b="1" dirty="0">
                            <a:cs typeface="+mj-cs"/>
                          </a:endParaRPr>
                        </a:p>
                      </a:txBody>
                      <a:tcPr/>
                    </a:tc>
                    <a:tc>
                      <a:txBody>
                        <a:bodyPr/>
                        <a:lstStyle/>
                        <a:p>
                          <a:endParaRPr lang="fr-DZ"/>
                        </a:p>
                      </a:txBody>
                      <a:tcPr>
                        <a:blipFill>
                          <a:blip r:embed="rId3"/>
                          <a:stretch>
                            <a:fillRect l="-100342" t="-612903" r="-301027" b="-24194"/>
                          </a:stretch>
                        </a:blipFill>
                      </a:tcPr>
                    </a:tc>
                    <a:tc>
                      <a:txBody>
                        <a:bodyPr/>
                        <a:lstStyle/>
                        <a:p>
                          <a:endParaRPr lang="fr-DZ"/>
                        </a:p>
                      </a:txBody>
                      <a:tcPr>
                        <a:blipFill>
                          <a:blip r:embed="rId3"/>
                          <a:stretch>
                            <a:fillRect l="-201031" t="-612903" r="-202062" b="-24194"/>
                          </a:stretch>
                        </a:blipFill>
                      </a:tcPr>
                    </a:tc>
                    <a:tc gridSpan="2">
                      <a:txBody>
                        <a:bodyPr/>
                        <a:lstStyle/>
                        <a:p>
                          <a:pPr algn="ctr" rtl="1"/>
                          <a:r>
                            <a:rPr lang="ar-SA" sz="1800" b="1" dirty="0"/>
                            <a:t>المجموع</a:t>
                          </a:r>
                          <a:endParaRPr lang="fr-DZ" sz="1800" b="1" dirty="0">
                            <a:cs typeface="+mj-cs"/>
                          </a:endParaRPr>
                        </a:p>
                      </a:txBody>
                      <a:tcPr/>
                    </a:tc>
                    <a:tc hMerge="1">
                      <a:txBody>
                        <a:bodyPr/>
                        <a:lstStyle/>
                        <a:p>
                          <a:r>
                            <a:rPr lang="ar-SA" dirty="0"/>
                            <a:t>المجموع</a:t>
                          </a:r>
                          <a:endParaRPr lang="fr-DZ" dirty="0"/>
                        </a:p>
                      </a:txBody>
                      <a:tcPr/>
                    </a:tc>
                    <a:extLst>
                      <a:ext uri="{0D108BD9-81ED-4DB2-BD59-A6C34878D82A}">
                        <a16:rowId xmlns:a16="http://schemas.microsoft.com/office/drawing/2014/main" val="3838808312"/>
                      </a:ext>
                    </a:extLst>
                  </a:tr>
                </a:tbl>
              </a:graphicData>
            </a:graphic>
          </p:graphicFrame>
        </mc:Fallback>
      </mc:AlternateContent>
    </p:spTree>
    <p:extLst>
      <p:ext uri="{BB962C8B-B14F-4D97-AF65-F5344CB8AC3E}">
        <p14:creationId xmlns:p14="http://schemas.microsoft.com/office/powerpoint/2010/main" val="304653515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1483</TotalTime>
  <Words>1070</Words>
  <Application>Microsoft Office PowerPoint</Application>
  <PresentationFormat>Grand écran</PresentationFormat>
  <Paragraphs>176</Paragraphs>
  <Slides>11</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11</vt:i4>
      </vt:variant>
    </vt:vector>
  </HeadingPairs>
  <TitlesOfParts>
    <vt:vector size="19" baseType="lpstr">
      <vt:lpstr>AmazonEmberArabic</vt:lpstr>
      <vt:lpstr>AmazonEmberArabicBold</vt:lpstr>
      <vt:lpstr>Arial</vt:lpstr>
      <vt:lpstr>Calibri</vt:lpstr>
      <vt:lpstr>Calibri Light</vt:lpstr>
      <vt:lpstr>Cambria Math</vt:lpstr>
      <vt:lpstr>Times New Roman</vt:lpstr>
      <vt:lpstr>Thème Office</vt:lpstr>
      <vt:lpstr>المحاضرة الثانية Cours 2</vt:lpstr>
      <vt:lpstr>Présentation PowerPoint</vt:lpstr>
      <vt:lpstr>كيف يعمل نموذج الإنحدار اللوجستي</vt:lpstr>
      <vt:lpstr>دالة الإنحدار اللوجستي</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الأولى Cours 1</dc:title>
  <dc:creator>mehdi mendjel</dc:creator>
  <cp:lastModifiedBy>mehdi mendjel</cp:lastModifiedBy>
  <cp:revision>90</cp:revision>
  <dcterms:created xsi:type="dcterms:W3CDTF">2024-01-26T19:10:59Z</dcterms:created>
  <dcterms:modified xsi:type="dcterms:W3CDTF">2025-02-16T21:37:04Z</dcterms:modified>
</cp:coreProperties>
</file>