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278" r:id="rId3"/>
    <p:sldId id="283" r:id="rId4"/>
    <p:sldId id="257" r:id="rId5"/>
    <p:sldId id="258" r:id="rId6"/>
    <p:sldId id="289" r:id="rId7"/>
    <p:sldId id="296" r:id="rId8"/>
    <p:sldId id="297" r:id="rId9"/>
    <p:sldId id="298" r:id="rId10"/>
    <p:sldId id="299" r:id="rId11"/>
    <p:sldId id="300" r:id="rId12"/>
    <p:sldId id="27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60"/>
  </p:normalViewPr>
  <p:slideViewPr>
    <p:cSldViewPr snapToGrid="0">
      <p:cViewPr varScale="1">
        <p:scale>
          <a:sx n="76" d="100"/>
          <a:sy n="76" d="100"/>
        </p:scale>
        <p:origin x="88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37EC11-BF8E-4A20-8E3D-F47C49EB508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DZ"/>
        </a:p>
      </dgm:t>
    </dgm:pt>
    <dgm:pt modelId="{59248678-1FBA-4169-866E-17BD3030D007}">
      <dgm:prSet phldrT="[Texte]" custT="1"/>
      <dgm:spPr/>
      <dgm:t>
        <a:bodyPr/>
        <a:lstStyle/>
        <a:p>
          <a:r>
            <a:rPr lang="ar-SA" sz="2800" b="1" dirty="0">
              <a:cs typeface="+mj-cs"/>
            </a:rPr>
            <a:t>التسويق بالمحتوى</a:t>
          </a:r>
        </a:p>
        <a:p>
          <a:r>
            <a:rPr lang="fr-FR" sz="2800" b="1" dirty="0">
              <a:latin typeface="Times New Roman" panose="02020603050405020304" pitchFamily="18" charset="0"/>
              <a:cs typeface="+mj-cs"/>
            </a:rPr>
            <a:t>Content Marketing</a:t>
          </a:r>
          <a:endParaRPr lang="fr-DZ" sz="2800" b="1" dirty="0">
            <a:latin typeface="Times New Roman" panose="02020603050405020304" pitchFamily="18" charset="0"/>
            <a:cs typeface="+mj-cs"/>
          </a:endParaRPr>
        </a:p>
      </dgm:t>
    </dgm:pt>
    <dgm:pt modelId="{6FEEC5A6-D1DD-4DF8-A5F1-2271A3556AF6}" type="parTrans" cxnId="{7AF6F6F3-6C77-4A73-B457-0B73391AB387}">
      <dgm:prSet/>
      <dgm:spPr/>
      <dgm:t>
        <a:bodyPr/>
        <a:lstStyle/>
        <a:p>
          <a:endParaRPr lang="fr-DZ">
            <a:cs typeface="+mj-cs"/>
          </a:endParaRPr>
        </a:p>
      </dgm:t>
    </dgm:pt>
    <dgm:pt modelId="{2ED6CA87-EA5C-478F-A700-C96F244CB5D9}" type="sibTrans" cxnId="{7AF6F6F3-6C77-4A73-B457-0B73391AB387}">
      <dgm:prSet/>
      <dgm:spPr/>
      <dgm:t>
        <a:bodyPr/>
        <a:lstStyle/>
        <a:p>
          <a:endParaRPr lang="fr-DZ">
            <a:cs typeface="+mj-cs"/>
          </a:endParaRPr>
        </a:p>
      </dgm:t>
    </dgm:pt>
    <dgm:pt modelId="{30FED8C6-84AF-4E5D-A3A2-62B35EE568C0}">
      <dgm:prSet phldrT="[Texte]"/>
      <dgm:spPr/>
      <dgm:t>
        <a:bodyPr/>
        <a:lstStyle/>
        <a:p>
          <a:r>
            <a:rPr lang="ar-SA" b="1" dirty="0">
              <a:cs typeface="+mj-cs"/>
            </a:rPr>
            <a:t>المحتوى الصوتي</a:t>
          </a:r>
        </a:p>
        <a:p>
          <a:r>
            <a:rPr lang="fr-FR" b="1" dirty="0">
              <a:latin typeface="Times New Roman" panose="02020603050405020304" pitchFamily="18" charset="0"/>
              <a:cs typeface="Times New Roman" panose="02020603050405020304" pitchFamily="18" charset="0"/>
            </a:rPr>
            <a:t>Audio</a:t>
          </a:r>
          <a:r>
            <a:rPr lang="fr-DZ" b="1" dirty="0">
              <a:latin typeface="Times New Roman" panose="02020603050405020304" pitchFamily="18" charset="0"/>
              <a:cs typeface="Times New Roman" panose="02020603050405020304" pitchFamily="18" charset="0"/>
            </a:rPr>
            <a:t> Content</a:t>
          </a:r>
          <a:endParaRPr lang="fr-DZ" dirty="0">
            <a:cs typeface="+mj-cs"/>
          </a:endParaRPr>
        </a:p>
      </dgm:t>
    </dgm:pt>
    <dgm:pt modelId="{8E1BC610-E22F-4399-902F-B11184ACF43A}" type="parTrans" cxnId="{D65C2C5C-8021-4626-8967-99DC161F3496}">
      <dgm:prSet/>
      <dgm:spPr/>
      <dgm:t>
        <a:bodyPr/>
        <a:lstStyle/>
        <a:p>
          <a:endParaRPr lang="fr-DZ">
            <a:cs typeface="+mj-cs"/>
          </a:endParaRPr>
        </a:p>
      </dgm:t>
    </dgm:pt>
    <dgm:pt modelId="{14ABA569-9172-453A-B747-FDEC72748C0F}" type="sibTrans" cxnId="{D65C2C5C-8021-4626-8967-99DC161F3496}">
      <dgm:prSet/>
      <dgm:spPr/>
      <dgm:t>
        <a:bodyPr/>
        <a:lstStyle/>
        <a:p>
          <a:endParaRPr lang="fr-DZ">
            <a:cs typeface="+mj-cs"/>
          </a:endParaRPr>
        </a:p>
      </dgm:t>
    </dgm:pt>
    <dgm:pt modelId="{189350FF-F5AC-42EB-9551-9300351D8CF9}">
      <dgm:prSet phldrT="[Texte]"/>
      <dgm:spPr/>
      <dgm:t>
        <a:bodyPr/>
        <a:lstStyle/>
        <a:p>
          <a:r>
            <a:rPr lang="ar-SA" b="1" dirty="0">
              <a:cs typeface="+mj-cs"/>
            </a:rPr>
            <a:t>المحتوى المرئي</a:t>
          </a:r>
        </a:p>
        <a:p>
          <a:r>
            <a:rPr lang="fr-FR" b="1" dirty="0">
              <a:latin typeface="Times New Roman" panose="02020603050405020304" pitchFamily="18" charset="0"/>
              <a:cs typeface="Times New Roman" panose="02020603050405020304" pitchFamily="18" charset="0"/>
            </a:rPr>
            <a:t>Visual</a:t>
          </a:r>
          <a:r>
            <a:rPr lang="fr-DZ" b="1" dirty="0">
              <a:latin typeface="Times New Roman" panose="02020603050405020304" pitchFamily="18" charset="0"/>
              <a:cs typeface="Times New Roman" panose="02020603050405020304" pitchFamily="18" charset="0"/>
            </a:rPr>
            <a:t> Content</a:t>
          </a:r>
          <a:endParaRPr lang="fr-DZ" dirty="0">
            <a:cs typeface="+mj-cs"/>
          </a:endParaRPr>
        </a:p>
      </dgm:t>
    </dgm:pt>
    <dgm:pt modelId="{0D62AD28-90F8-49E5-9217-F8B5645E5068}" type="parTrans" cxnId="{8D2D30EC-4179-451E-B31B-EFC1EFC6B1B5}">
      <dgm:prSet/>
      <dgm:spPr/>
      <dgm:t>
        <a:bodyPr/>
        <a:lstStyle/>
        <a:p>
          <a:endParaRPr lang="fr-DZ">
            <a:cs typeface="+mj-cs"/>
          </a:endParaRPr>
        </a:p>
      </dgm:t>
    </dgm:pt>
    <dgm:pt modelId="{8893CA61-61EE-4FD6-BB44-E853E7652DB0}" type="sibTrans" cxnId="{8D2D30EC-4179-451E-B31B-EFC1EFC6B1B5}">
      <dgm:prSet/>
      <dgm:spPr/>
      <dgm:t>
        <a:bodyPr/>
        <a:lstStyle/>
        <a:p>
          <a:endParaRPr lang="fr-DZ">
            <a:cs typeface="+mj-cs"/>
          </a:endParaRPr>
        </a:p>
      </dgm:t>
    </dgm:pt>
    <dgm:pt modelId="{573354D3-5951-49AD-A7C3-4008BF2B7654}">
      <dgm:prSet phldrT="[Texte]"/>
      <dgm:spPr/>
      <dgm:t>
        <a:bodyPr/>
        <a:lstStyle/>
        <a:p>
          <a:r>
            <a:rPr lang="ar-SA" b="1" dirty="0">
              <a:cs typeface="+mj-cs"/>
            </a:rPr>
            <a:t>المحتوى النصي</a:t>
          </a:r>
        </a:p>
        <a:p>
          <a:r>
            <a:rPr lang="fr-DZ" b="1" dirty="0" err="1">
              <a:latin typeface="Times New Roman" panose="02020603050405020304" pitchFamily="18" charset="0"/>
              <a:cs typeface="Times New Roman" panose="02020603050405020304" pitchFamily="18" charset="0"/>
            </a:rPr>
            <a:t>Textual</a:t>
          </a:r>
          <a:r>
            <a:rPr lang="fr-DZ" b="1" dirty="0">
              <a:latin typeface="Times New Roman" panose="02020603050405020304" pitchFamily="18" charset="0"/>
              <a:cs typeface="Times New Roman" panose="02020603050405020304" pitchFamily="18" charset="0"/>
            </a:rPr>
            <a:t> Content</a:t>
          </a:r>
        </a:p>
      </dgm:t>
    </dgm:pt>
    <dgm:pt modelId="{804DDCC3-8DA3-417F-BBC1-E80C1AECF0E6}" type="parTrans" cxnId="{B4D158F6-C9D3-4B1D-9B6A-EA84A0787420}">
      <dgm:prSet/>
      <dgm:spPr/>
      <dgm:t>
        <a:bodyPr/>
        <a:lstStyle/>
        <a:p>
          <a:endParaRPr lang="fr-DZ">
            <a:cs typeface="+mj-cs"/>
          </a:endParaRPr>
        </a:p>
      </dgm:t>
    </dgm:pt>
    <dgm:pt modelId="{5F4C80A4-677A-47AC-B069-B97E5E9B366E}" type="sibTrans" cxnId="{B4D158F6-C9D3-4B1D-9B6A-EA84A0787420}">
      <dgm:prSet/>
      <dgm:spPr/>
      <dgm:t>
        <a:bodyPr/>
        <a:lstStyle/>
        <a:p>
          <a:endParaRPr lang="fr-DZ">
            <a:cs typeface="+mj-cs"/>
          </a:endParaRPr>
        </a:p>
      </dgm:t>
    </dgm:pt>
    <dgm:pt modelId="{E1D1F29D-7E4C-4E24-A2AF-74E2D30C8482}" type="pres">
      <dgm:prSet presAssocID="{BC37EC11-BF8E-4A20-8E3D-F47C49EB5082}" presName="hierChild1" presStyleCnt="0">
        <dgm:presLayoutVars>
          <dgm:orgChart val="1"/>
          <dgm:chPref val="1"/>
          <dgm:dir/>
          <dgm:animOne val="branch"/>
          <dgm:animLvl val="lvl"/>
          <dgm:resizeHandles/>
        </dgm:presLayoutVars>
      </dgm:prSet>
      <dgm:spPr/>
    </dgm:pt>
    <dgm:pt modelId="{59AE5E01-4CB8-43F7-8BA4-0E3A77D01695}" type="pres">
      <dgm:prSet presAssocID="{59248678-1FBA-4169-866E-17BD3030D007}" presName="hierRoot1" presStyleCnt="0">
        <dgm:presLayoutVars>
          <dgm:hierBranch val="init"/>
        </dgm:presLayoutVars>
      </dgm:prSet>
      <dgm:spPr/>
    </dgm:pt>
    <dgm:pt modelId="{5D56669F-E86D-41E1-9146-4AE1ABE9F9F0}" type="pres">
      <dgm:prSet presAssocID="{59248678-1FBA-4169-866E-17BD3030D007}" presName="rootComposite1" presStyleCnt="0"/>
      <dgm:spPr/>
    </dgm:pt>
    <dgm:pt modelId="{DCC335A4-469C-4B4B-AAF9-AF74A8F32F0C}" type="pres">
      <dgm:prSet presAssocID="{59248678-1FBA-4169-866E-17BD3030D007}" presName="rootText1" presStyleLbl="node0" presStyleIdx="0" presStyleCnt="1" custScaleX="101768" custScaleY="103681">
        <dgm:presLayoutVars>
          <dgm:chPref val="3"/>
        </dgm:presLayoutVars>
      </dgm:prSet>
      <dgm:spPr/>
    </dgm:pt>
    <dgm:pt modelId="{2E2662A1-1117-4363-A85B-95C333B10E50}" type="pres">
      <dgm:prSet presAssocID="{59248678-1FBA-4169-866E-17BD3030D007}" presName="rootConnector1" presStyleLbl="node1" presStyleIdx="0" presStyleCnt="0"/>
      <dgm:spPr/>
    </dgm:pt>
    <dgm:pt modelId="{FAF5042D-7CE9-4939-85FF-03B1F0DD217D}" type="pres">
      <dgm:prSet presAssocID="{59248678-1FBA-4169-866E-17BD3030D007}" presName="hierChild2" presStyleCnt="0"/>
      <dgm:spPr/>
    </dgm:pt>
    <dgm:pt modelId="{A8A3C9C0-682A-4CC4-9D3B-A728379EAEB7}" type="pres">
      <dgm:prSet presAssocID="{8E1BC610-E22F-4399-902F-B11184ACF43A}" presName="Name37" presStyleLbl="parChTrans1D2" presStyleIdx="0" presStyleCnt="3"/>
      <dgm:spPr/>
    </dgm:pt>
    <dgm:pt modelId="{F1A4C903-200D-4C86-B516-45215F5122DB}" type="pres">
      <dgm:prSet presAssocID="{30FED8C6-84AF-4E5D-A3A2-62B35EE568C0}" presName="hierRoot2" presStyleCnt="0">
        <dgm:presLayoutVars>
          <dgm:hierBranch val="init"/>
        </dgm:presLayoutVars>
      </dgm:prSet>
      <dgm:spPr/>
    </dgm:pt>
    <dgm:pt modelId="{E594B37D-4982-410F-91ED-6B2F6D3B26CC}" type="pres">
      <dgm:prSet presAssocID="{30FED8C6-84AF-4E5D-A3A2-62B35EE568C0}" presName="rootComposite" presStyleCnt="0"/>
      <dgm:spPr/>
    </dgm:pt>
    <dgm:pt modelId="{0D97A7DD-0E2E-45AC-9C0A-A17CA44EB93B}" type="pres">
      <dgm:prSet presAssocID="{30FED8C6-84AF-4E5D-A3A2-62B35EE568C0}" presName="rootText" presStyleLbl="node2" presStyleIdx="0" presStyleCnt="3">
        <dgm:presLayoutVars>
          <dgm:chPref val="3"/>
        </dgm:presLayoutVars>
      </dgm:prSet>
      <dgm:spPr/>
    </dgm:pt>
    <dgm:pt modelId="{FFFA7AE9-9B9C-4775-8953-91B72B4A6D38}" type="pres">
      <dgm:prSet presAssocID="{30FED8C6-84AF-4E5D-A3A2-62B35EE568C0}" presName="rootConnector" presStyleLbl="node2" presStyleIdx="0" presStyleCnt="3"/>
      <dgm:spPr/>
    </dgm:pt>
    <dgm:pt modelId="{06C6E1BC-87CA-4220-BF6F-343849705252}" type="pres">
      <dgm:prSet presAssocID="{30FED8C6-84AF-4E5D-A3A2-62B35EE568C0}" presName="hierChild4" presStyleCnt="0"/>
      <dgm:spPr/>
    </dgm:pt>
    <dgm:pt modelId="{3B1DD8BF-CDC4-41D8-98E7-9EBB61A01A62}" type="pres">
      <dgm:prSet presAssocID="{30FED8C6-84AF-4E5D-A3A2-62B35EE568C0}" presName="hierChild5" presStyleCnt="0"/>
      <dgm:spPr/>
    </dgm:pt>
    <dgm:pt modelId="{BEAB8044-2D7B-4620-AD5D-35AB374B672F}" type="pres">
      <dgm:prSet presAssocID="{0D62AD28-90F8-49E5-9217-F8B5645E5068}" presName="Name37" presStyleLbl="parChTrans1D2" presStyleIdx="1" presStyleCnt="3"/>
      <dgm:spPr/>
    </dgm:pt>
    <dgm:pt modelId="{7B648649-B50B-4AD1-887D-AB20B4807324}" type="pres">
      <dgm:prSet presAssocID="{189350FF-F5AC-42EB-9551-9300351D8CF9}" presName="hierRoot2" presStyleCnt="0">
        <dgm:presLayoutVars>
          <dgm:hierBranch val="init"/>
        </dgm:presLayoutVars>
      </dgm:prSet>
      <dgm:spPr/>
    </dgm:pt>
    <dgm:pt modelId="{98626056-F802-4473-8BC6-84D6735FCE25}" type="pres">
      <dgm:prSet presAssocID="{189350FF-F5AC-42EB-9551-9300351D8CF9}" presName="rootComposite" presStyleCnt="0"/>
      <dgm:spPr/>
    </dgm:pt>
    <dgm:pt modelId="{93DE1CAD-6D6C-43AF-823C-232E0E3FD94E}" type="pres">
      <dgm:prSet presAssocID="{189350FF-F5AC-42EB-9551-9300351D8CF9}" presName="rootText" presStyleLbl="node2" presStyleIdx="1" presStyleCnt="3">
        <dgm:presLayoutVars>
          <dgm:chPref val="3"/>
        </dgm:presLayoutVars>
      </dgm:prSet>
      <dgm:spPr/>
    </dgm:pt>
    <dgm:pt modelId="{8898434C-7E84-48F1-BF88-00FDCDA3B46E}" type="pres">
      <dgm:prSet presAssocID="{189350FF-F5AC-42EB-9551-9300351D8CF9}" presName="rootConnector" presStyleLbl="node2" presStyleIdx="1" presStyleCnt="3"/>
      <dgm:spPr/>
    </dgm:pt>
    <dgm:pt modelId="{34D8306B-8DF5-42C3-8DED-43127093DF21}" type="pres">
      <dgm:prSet presAssocID="{189350FF-F5AC-42EB-9551-9300351D8CF9}" presName="hierChild4" presStyleCnt="0"/>
      <dgm:spPr/>
    </dgm:pt>
    <dgm:pt modelId="{799DF98A-87C0-4163-A85D-CDCBCADAB5FA}" type="pres">
      <dgm:prSet presAssocID="{189350FF-F5AC-42EB-9551-9300351D8CF9}" presName="hierChild5" presStyleCnt="0"/>
      <dgm:spPr/>
    </dgm:pt>
    <dgm:pt modelId="{225BCE8E-370B-4106-9ACD-A475832937B7}" type="pres">
      <dgm:prSet presAssocID="{804DDCC3-8DA3-417F-BBC1-E80C1AECF0E6}" presName="Name37" presStyleLbl="parChTrans1D2" presStyleIdx="2" presStyleCnt="3"/>
      <dgm:spPr/>
    </dgm:pt>
    <dgm:pt modelId="{91837B75-DDAD-4C17-BFE1-2146F0C991FA}" type="pres">
      <dgm:prSet presAssocID="{573354D3-5951-49AD-A7C3-4008BF2B7654}" presName="hierRoot2" presStyleCnt="0">
        <dgm:presLayoutVars>
          <dgm:hierBranch val="init"/>
        </dgm:presLayoutVars>
      </dgm:prSet>
      <dgm:spPr/>
    </dgm:pt>
    <dgm:pt modelId="{DDCC0C67-2C8E-438C-8B43-E0BB6599DC6B}" type="pres">
      <dgm:prSet presAssocID="{573354D3-5951-49AD-A7C3-4008BF2B7654}" presName="rootComposite" presStyleCnt="0"/>
      <dgm:spPr/>
    </dgm:pt>
    <dgm:pt modelId="{F3BC4E24-6D11-4146-BC2B-2CCF939C065B}" type="pres">
      <dgm:prSet presAssocID="{573354D3-5951-49AD-A7C3-4008BF2B7654}" presName="rootText" presStyleLbl="node2" presStyleIdx="2" presStyleCnt="3" custScaleX="95723" custScaleY="98743">
        <dgm:presLayoutVars>
          <dgm:chPref val="3"/>
        </dgm:presLayoutVars>
      </dgm:prSet>
      <dgm:spPr/>
    </dgm:pt>
    <dgm:pt modelId="{60268EB2-BF18-4935-A9EF-EB90EE07C8CD}" type="pres">
      <dgm:prSet presAssocID="{573354D3-5951-49AD-A7C3-4008BF2B7654}" presName="rootConnector" presStyleLbl="node2" presStyleIdx="2" presStyleCnt="3"/>
      <dgm:spPr/>
    </dgm:pt>
    <dgm:pt modelId="{89B94BA8-908B-4DFE-B2FD-5D5331B240D0}" type="pres">
      <dgm:prSet presAssocID="{573354D3-5951-49AD-A7C3-4008BF2B7654}" presName="hierChild4" presStyleCnt="0"/>
      <dgm:spPr/>
    </dgm:pt>
    <dgm:pt modelId="{662945D2-DCF3-4AD3-8D97-C12F908C8BF6}" type="pres">
      <dgm:prSet presAssocID="{573354D3-5951-49AD-A7C3-4008BF2B7654}" presName="hierChild5" presStyleCnt="0"/>
      <dgm:spPr/>
    </dgm:pt>
    <dgm:pt modelId="{39F92848-17DF-43F1-A72F-6C79CDD8C1B8}" type="pres">
      <dgm:prSet presAssocID="{59248678-1FBA-4169-866E-17BD3030D007}" presName="hierChild3" presStyleCnt="0"/>
      <dgm:spPr/>
    </dgm:pt>
  </dgm:ptLst>
  <dgm:cxnLst>
    <dgm:cxn modelId="{4A2E8B0B-F052-4D29-BA11-707CA77AAFE3}" type="presOf" srcId="{8E1BC610-E22F-4399-902F-B11184ACF43A}" destId="{A8A3C9C0-682A-4CC4-9D3B-A728379EAEB7}" srcOrd="0" destOrd="0" presId="urn:microsoft.com/office/officeart/2005/8/layout/orgChart1"/>
    <dgm:cxn modelId="{D35B170F-A223-4D1D-96FC-464B9A59D703}" type="presOf" srcId="{804DDCC3-8DA3-417F-BBC1-E80C1AECF0E6}" destId="{225BCE8E-370B-4106-9ACD-A475832937B7}" srcOrd="0" destOrd="0" presId="urn:microsoft.com/office/officeart/2005/8/layout/orgChart1"/>
    <dgm:cxn modelId="{B3A23B17-FC2C-4FBC-8C0E-F062E116F25B}" type="presOf" srcId="{573354D3-5951-49AD-A7C3-4008BF2B7654}" destId="{60268EB2-BF18-4935-A9EF-EB90EE07C8CD}" srcOrd="1" destOrd="0" presId="urn:microsoft.com/office/officeart/2005/8/layout/orgChart1"/>
    <dgm:cxn modelId="{0498F43A-D9D7-4D2B-BB76-155CD2F41747}" type="presOf" srcId="{30FED8C6-84AF-4E5D-A3A2-62B35EE568C0}" destId="{0D97A7DD-0E2E-45AC-9C0A-A17CA44EB93B}" srcOrd="0" destOrd="0" presId="urn:microsoft.com/office/officeart/2005/8/layout/orgChart1"/>
    <dgm:cxn modelId="{AEE9535B-426E-4CC0-9771-21CFB0F81444}" type="presOf" srcId="{BC37EC11-BF8E-4A20-8E3D-F47C49EB5082}" destId="{E1D1F29D-7E4C-4E24-A2AF-74E2D30C8482}" srcOrd="0" destOrd="0" presId="urn:microsoft.com/office/officeart/2005/8/layout/orgChart1"/>
    <dgm:cxn modelId="{D65C2C5C-8021-4626-8967-99DC161F3496}" srcId="{59248678-1FBA-4169-866E-17BD3030D007}" destId="{30FED8C6-84AF-4E5D-A3A2-62B35EE568C0}" srcOrd="0" destOrd="0" parTransId="{8E1BC610-E22F-4399-902F-B11184ACF43A}" sibTransId="{14ABA569-9172-453A-B747-FDEC72748C0F}"/>
    <dgm:cxn modelId="{A6464154-C5C6-44C6-B827-58041AB72453}" type="presOf" srcId="{573354D3-5951-49AD-A7C3-4008BF2B7654}" destId="{F3BC4E24-6D11-4146-BC2B-2CCF939C065B}" srcOrd="0" destOrd="0" presId="urn:microsoft.com/office/officeart/2005/8/layout/orgChart1"/>
    <dgm:cxn modelId="{573C8555-FB1A-4EB1-96C9-76B3C4E3A753}" type="presOf" srcId="{189350FF-F5AC-42EB-9551-9300351D8CF9}" destId="{8898434C-7E84-48F1-BF88-00FDCDA3B46E}" srcOrd="1" destOrd="0" presId="urn:microsoft.com/office/officeart/2005/8/layout/orgChart1"/>
    <dgm:cxn modelId="{7AB8207E-829D-43D9-BDEC-F7E833FD8CE3}" type="presOf" srcId="{59248678-1FBA-4169-866E-17BD3030D007}" destId="{DCC335A4-469C-4B4B-AAF9-AF74A8F32F0C}" srcOrd="0" destOrd="0" presId="urn:microsoft.com/office/officeart/2005/8/layout/orgChart1"/>
    <dgm:cxn modelId="{3A4CBD9B-BE81-46FC-BD8A-9BE81FAA8977}" type="presOf" srcId="{59248678-1FBA-4169-866E-17BD3030D007}" destId="{2E2662A1-1117-4363-A85B-95C333B10E50}" srcOrd="1" destOrd="0" presId="urn:microsoft.com/office/officeart/2005/8/layout/orgChart1"/>
    <dgm:cxn modelId="{13C178B1-EA43-4FDC-8E4B-534DA986902F}" type="presOf" srcId="{30FED8C6-84AF-4E5D-A3A2-62B35EE568C0}" destId="{FFFA7AE9-9B9C-4775-8953-91B72B4A6D38}" srcOrd="1" destOrd="0" presId="urn:microsoft.com/office/officeart/2005/8/layout/orgChart1"/>
    <dgm:cxn modelId="{8D2D30EC-4179-451E-B31B-EFC1EFC6B1B5}" srcId="{59248678-1FBA-4169-866E-17BD3030D007}" destId="{189350FF-F5AC-42EB-9551-9300351D8CF9}" srcOrd="1" destOrd="0" parTransId="{0D62AD28-90F8-49E5-9217-F8B5645E5068}" sibTransId="{8893CA61-61EE-4FD6-BB44-E853E7652DB0}"/>
    <dgm:cxn modelId="{7AF6F6F3-6C77-4A73-B457-0B73391AB387}" srcId="{BC37EC11-BF8E-4A20-8E3D-F47C49EB5082}" destId="{59248678-1FBA-4169-866E-17BD3030D007}" srcOrd="0" destOrd="0" parTransId="{6FEEC5A6-D1DD-4DF8-A5F1-2271A3556AF6}" sibTransId="{2ED6CA87-EA5C-478F-A700-C96F244CB5D9}"/>
    <dgm:cxn modelId="{B4D158F6-C9D3-4B1D-9B6A-EA84A0787420}" srcId="{59248678-1FBA-4169-866E-17BD3030D007}" destId="{573354D3-5951-49AD-A7C3-4008BF2B7654}" srcOrd="2" destOrd="0" parTransId="{804DDCC3-8DA3-417F-BBC1-E80C1AECF0E6}" sibTransId="{5F4C80A4-677A-47AC-B069-B97E5E9B366E}"/>
    <dgm:cxn modelId="{775F2BF7-D0F2-4666-9B17-C6AD701CB072}" type="presOf" srcId="{0D62AD28-90F8-49E5-9217-F8B5645E5068}" destId="{BEAB8044-2D7B-4620-AD5D-35AB374B672F}" srcOrd="0" destOrd="0" presId="urn:microsoft.com/office/officeart/2005/8/layout/orgChart1"/>
    <dgm:cxn modelId="{F9BCA2FD-5A5C-4CC8-9E13-4435C8CD9CE6}" type="presOf" srcId="{189350FF-F5AC-42EB-9551-9300351D8CF9}" destId="{93DE1CAD-6D6C-43AF-823C-232E0E3FD94E}" srcOrd="0" destOrd="0" presId="urn:microsoft.com/office/officeart/2005/8/layout/orgChart1"/>
    <dgm:cxn modelId="{5CC116DB-CB6A-469C-99CF-09FBB6A8354D}" type="presParOf" srcId="{E1D1F29D-7E4C-4E24-A2AF-74E2D30C8482}" destId="{59AE5E01-4CB8-43F7-8BA4-0E3A77D01695}" srcOrd="0" destOrd="0" presId="urn:microsoft.com/office/officeart/2005/8/layout/orgChart1"/>
    <dgm:cxn modelId="{FE753213-D540-48A9-B632-2925E6BB6617}" type="presParOf" srcId="{59AE5E01-4CB8-43F7-8BA4-0E3A77D01695}" destId="{5D56669F-E86D-41E1-9146-4AE1ABE9F9F0}" srcOrd="0" destOrd="0" presId="urn:microsoft.com/office/officeart/2005/8/layout/orgChart1"/>
    <dgm:cxn modelId="{DFD96FA9-B630-4309-8E90-59C266FFCAFD}" type="presParOf" srcId="{5D56669F-E86D-41E1-9146-4AE1ABE9F9F0}" destId="{DCC335A4-469C-4B4B-AAF9-AF74A8F32F0C}" srcOrd="0" destOrd="0" presId="urn:microsoft.com/office/officeart/2005/8/layout/orgChart1"/>
    <dgm:cxn modelId="{7FC372E1-2B54-4970-B3C3-0F74F7A65890}" type="presParOf" srcId="{5D56669F-E86D-41E1-9146-4AE1ABE9F9F0}" destId="{2E2662A1-1117-4363-A85B-95C333B10E50}" srcOrd="1" destOrd="0" presId="urn:microsoft.com/office/officeart/2005/8/layout/orgChart1"/>
    <dgm:cxn modelId="{E2B66621-221B-4CAE-88AF-401AB5235E0B}" type="presParOf" srcId="{59AE5E01-4CB8-43F7-8BA4-0E3A77D01695}" destId="{FAF5042D-7CE9-4939-85FF-03B1F0DD217D}" srcOrd="1" destOrd="0" presId="urn:microsoft.com/office/officeart/2005/8/layout/orgChart1"/>
    <dgm:cxn modelId="{448A3A23-63ED-48AD-822F-D0846A3D1BB7}" type="presParOf" srcId="{FAF5042D-7CE9-4939-85FF-03B1F0DD217D}" destId="{A8A3C9C0-682A-4CC4-9D3B-A728379EAEB7}" srcOrd="0" destOrd="0" presId="urn:microsoft.com/office/officeart/2005/8/layout/orgChart1"/>
    <dgm:cxn modelId="{F62177EF-1597-432C-A482-1F35BED1660E}" type="presParOf" srcId="{FAF5042D-7CE9-4939-85FF-03B1F0DD217D}" destId="{F1A4C903-200D-4C86-B516-45215F5122DB}" srcOrd="1" destOrd="0" presId="urn:microsoft.com/office/officeart/2005/8/layout/orgChart1"/>
    <dgm:cxn modelId="{87E1A29C-098F-4771-9A83-43F612DE4C68}" type="presParOf" srcId="{F1A4C903-200D-4C86-B516-45215F5122DB}" destId="{E594B37D-4982-410F-91ED-6B2F6D3B26CC}" srcOrd="0" destOrd="0" presId="urn:microsoft.com/office/officeart/2005/8/layout/orgChart1"/>
    <dgm:cxn modelId="{38C89BE2-5D30-416A-8481-B73610828A03}" type="presParOf" srcId="{E594B37D-4982-410F-91ED-6B2F6D3B26CC}" destId="{0D97A7DD-0E2E-45AC-9C0A-A17CA44EB93B}" srcOrd="0" destOrd="0" presId="urn:microsoft.com/office/officeart/2005/8/layout/orgChart1"/>
    <dgm:cxn modelId="{970E9D4A-86E8-4953-A869-DFB76EBBBC77}" type="presParOf" srcId="{E594B37D-4982-410F-91ED-6B2F6D3B26CC}" destId="{FFFA7AE9-9B9C-4775-8953-91B72B4A6D38}" srcOrd="1" destOrd="0" presId="urn:microsoft.com/office/officeart/2005/8/layout/orgChart1"/>
    <dgm:cxn modelId="{4CEBF059-EF93-4EE4-A9F7-27C3BBB718F4}" type="presParOf" srcId="{F1A4C903-200D-4C86-B516-45215F5122DB}" destId="{06C6E1BC-87CA-4220-BF6F-343849705252}" srcOrd="1" destOrd="0" presId="urn:microsoft.com/office/officeart/2005/8/layout/orgChart1"/>
    <dgm:cxn modelId="{809F1528-0002-4A7F-BE37-DE04A72445ED}" type="presParOf" srcId="{F1A4C903-200D-4C86-B516-45215F5122DB}" destId="{3B1DD8BF-CDC4-41D8-98E7-9EBB61A01A62}" srcOrd="2" destOrd="0" presId="urn:microsoft.com/office/officeart/2005/8/layout/orgChart1"/>
    <dgm:cxn modelId="{D5CA7B3F-705C-4756-9422-F441591DCAFA}" type="presParOf" srcId="{FAF5042D-7CE9-4939-85FF-03B1F0DD217D}" destId="{BEAB8044-2D7B-4620-AD5D-35AB374B672F}" srcOrd="2" destOrd="0" presId="urn:microsoft.com/office/officeart/2005/8/layout/orgChart1"/>
    <dgm:cxn modelId="{BD7EE15B-04B4-4801-AC4A-D93909C8BF76}" type="presParOf" srcId="{FAF5042D-7CE9-4939-85FF-03B1F0DD217D}" destId="{7B648649-B50B-4AD1-887D-AB20B4807324}" srcOrd="3" destOrd="0" presId="urn:microsoft.com/office/officeart/2005/8/layout/orgChart1"/>
    <dgm:cxn modelId="{2BE79249-8E20-4B2A-9121-8351B326C574}" type="presParOf" srcId="{7B648649-B50B-4AD1-887D-AB20B4807324}" destId="{98626056-F802-4473-8BC6-84D6735FCE25}" srcOrd="0" destOrd="0" presId="urn:microsoft.com/office/officeart/2005/8/layout/orgChart1"/>
    <dgm:cxn modelId="{DCEB7EF0-4FD4-405D-BC20-2520388EE01E}" type="presParOf" srcId="{98626056-F802-4473-8BC6-84D6735FCE25}" destId="{93DE1CAD-6D6C-43AF-823C-232E0E3FD94E}" srcOrd="0" destOrd="0" presId="urn:microsoft.com/office/officeart/2005/8/layout/orgChart1"/>
    <dgm:cxn modelId="{B1FCD577-C804-495A-B28F-1DCFB6C528FD}" type="presParOf" srcId="{98626056-F802-4473-8BC6-84D6735FCE25}" destId="{8898434C-7E84-48F1-BF88-00FDCDA3B46E}" srcOrd="1" destOrd="0" presId="urn:microsoft.com/office/officeart/2005/8/layout/orgChart1"/>
    <dgm:cxn modelId="{CD8C388B-8EBE-41F9-A87D-52722B104E92}" type="presParOf" srcId="{7B648649-B50B-4AD1-887D-AB20B4807324}" destId="{34D8306B-8DF5-42C3-8DED-43127093DF21}" srcOrd="1" destOrd="0" presId="urn:microsoft.com/office/officeart/2005/8/layout/orgChart1"/>
    <dgm:cxn modelId="{6682B635-56BB-4714-8FD3-952BEE36A6A1}" type="presParOf" srcId="{7B648649-B50B-4AD1-887D-AB20B4807324}" destId="{799DF98A-87C0-4163-A85D-CDCBCADAB5FA}" srcOrd="2" destOrd="0" presId="urn:microsoft.com/office/officeart/2005/8/layout/orgChart1"/>
    <dgm:cxn modelId="{E3657E90-CCCC-4571-B862-11983B2E162B}" type="presParOf" srcId="{FAF5042D-7CE9-4939-85FF-03B1F0DD217D}" destId="{225BCE8E-370B-4106-9ACD-A475832937B7}" srcOrd="4" destOrd="0" presId="urn:microsoft.com/office/officeart/2005/8/layout/orgChart1"/>
    <dgm:cxn modelId="{0565A0AE-7690-4635-846B-E53871B1F601}" type="presParOf" srcId="{FAF5042D-7CE9-4939-85FF-03B1F0DD217D}" destId="{91837B75-DDAD-4C17-BFE1-2146F0C991FA}" srcOrd="5" destOrd="0" presId="urn:microsoft.com/office/officeart/2005/8/layout/orgChart1"/>
    <dgm:cxn modelId="{D0A4B3EC-4A6D-428D-88CE-12196BD480C4}" type="presParOf" srcId="{91837B75-DDAD-4C17-BFE1-2146F0C991FA}" destId="{DDCC0C67-2C8E-438C-8B43-E0BB6599DC6B}" srcOrd="0" destOrd="0" presId="urn:microsoft.com/office/officeart/2005/8/layout/orgChart1"/>
    <dgm:cxn modelId="{0F558420-0FE4-41A4-8FB0-F00F13A01B1B}" type="presParOf" srcId="{DDCC0C67-2C8E-438C-8B43-E0BB6599DC6B}" destId="{F3BC4E24-6D11-4146-BC2B-2CCF939C065B}" srcOrd="0" destOrd="0" presId="urn:microsoft.com/office/officeart/2005/8/layout/orgChart1"/>
    <dgm:cxn modelId="{E58BC2AD-4C6E-49FE-8A94-12D5E3024480}" type="presParOf" srcId="{DDCC0C67-2C8E-438C-8B43-E0BB6599DC6B}" destId="{60268EB2-BF18-4935-A9EF-EB90EE07C8CD}" srcOrd="1" destOrd="0" presId="urn:microsoft.com/office/officeart/2005/8/layout/orgChart1"/>
    <dgm:cxn modelId="{4F663414-A98A-43B2-ABC0-B30A577FEB98}" type="presParOf" srcId="{91837B75-DDAD-4C17-BFE1-2146F0C991FA}" destId="{89B94BA8-908B-4DFE-B2FD-5D5331B240D0}" srcOrd="1" destOrd="0" presId="urn:microsoft.com/office/officeart/2005/8/layout/orgChart1"/>
    <dgm:cxn modelId="{9B360E6E-A587-4E3E-9E00-6843243A5224}" type="presParOf" srcId="{91837B75-DDAD-4C17-BFE1-2146F0C991FA}" destId="{662945D2-DCF3-4AD3-8D97-C12F908C8BF6}" srcOrd="2" destOrd="0" presId="urn:microsoft.com/office/officeart/2005/8/layout/orgChart1"/>
    <dgm:cxn modelId="{1F8531DD-5D3E-45F6-8E34-A63BB6CA96B4}" type="presParOf" srcId="{59AE5E01-4CB8-43F7-8BA4-0E3A77D01695}" destId="{39F92848-17DF-43F1-A72F-6C79CDD8C1B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BCE8E-370B-4106-9ACD-A475832937B7}">
      <dsp:nvSpPr>
        <dsp:cNvPr id="0" name=""/>
        <dsp:cNvSpPr/>
      </dsp:nvSpPr>
      <dsp:spPr>
        <a:xfrm>
          <a:off x="4064000" y="2478839"/>
          <a:ext cx="2911326" cy="505271"/>
        </a:xfrm>
        <a:custGeom>
          <a:avLst/>
          <a:gdLst/>
          <a:ahLst/>
          <a:cxnLst/>
          <a:rect l="0" t="0" r="0" b="0"/>
          <a:pathLst>
            <a:path>
              <a:moveTo>
                <a:pt x="0" y="0"/>
              </a:moveTo>
              <a:lnTo>
                <a:pt x="0" y="252635"/>
              </a:lnTo>
              <a:lnTo>
                <a:pt x="2911326" y="252635"/>
              </a:lnTo>
              <a:lnTo>
                <a:pt x="2911326" y="50527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AB8044-2D7B-4620-AD5D-35AB374B672F}">
      <dsp:nvSpPr>
        <dsp:cNvPr id="0" name=""/>
        <dsp:cNvSpPr/>
      </dsp:nvSpPr>
      <dsp:spPr>
        <a:xfrm>
          <a:off x="4018280" y="2478839"/>
          <a:ext cx="91440" cy="505271"/>
        </a:xfrm>
        <a:custGeom>
          <a:avLst/>
          <a:gdLst/>
          <a:ahLst/>
          <a:cxnLst/>
          <a:rect l="0" t="0" r="0" b="0"/>
          <a:pathLst>
            <a:path>
              <a:moveTo>
                <a:pt x="45720" y="0"/>
              </a:moveTo>
              <a:lnTo>
                <a:pt x="45720" y="252635"/>
              </a:lnTo>
              <a:lnTo>
                <a:pt x="97173" y="252635"/>
              </a:lnTo>
              <a:lnTo>
                <a:pt x="97173" y="50527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A3C9C0-682A-4CC4-9D3B-A728379EAEB7}">
      <dsp:nvSpPr>
        <dsp:cNvPr id="0" name=""/>
        <dsp:cNvSpPr/>
      </dsp:nvSpPr>
      <dsp:spPr>
        <a:xfrm>
          <a:off x="1204127" y="2478839"/>
          <a:ext cx="2859872" cy="505271"/>
        </a:xfrm>
        <a:custGeom>
          <a:avLst/>
          <a:gdLst/>
          <a:ahLst/>
          <a:cxnLst/>
          <a:rect l="0" t="0" r="0" b="0"/>
          <a:pathLst>
            <a:path>
              <a:moveTo>
                <a:pt x="2859872" y="0"/>
              </a:moveTo>
              <a:lnTo>
                <a:pt x="2859872" y="252635"/>
              </a:lnTo>
              <a:lnTo>
                <a:pt x="0" y="252635"/>
              </a:lnTo>
              <a:lnTo>
                <a:pt x="0" y="50527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C335A4-469C-4B4B-AAF9-AF74A8F32F0C}">
      <dsp:nvSpPr>
        <dsp:cNvPr id="0" name=""/>
        <dsp:cNvSpPr/>
      </dsp:nvSpPr>
      <dsp:spPr>
        <a:xfrm>
          <a:off x="2839703" y="1231528"/>
          <a:ext cx="2448593" cy="124731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SA" sz="2800" b="1" kern="1200" dirty="0">
              <a:cs typeface="+mj-cs"/>
            </a:rPr>
            <a:t>التسويق بالمحتوى</a:t>
          </a:r>
        </a:p>
        <a:p>
          <a:pPr marL="0" lvl="0" indent="0" algn="ctr" defTabSz="1244600">
            <a:lnSpc>
              <a:spcPct val="90000"/>
            </a:lnSpc>
            <a:spcBef>
              <a:spcPct val="0"/>
            </a:spcBef>
            <a:spcAft>
              <a:spcPct val="35000"/>
            </a:spcAft>
            <a:buNone/>
          </a:pPr>
          <a:r>
            <a:rPr lang="fr-FR" sz="2800" b="1" kern="1200" dirty="0">
              <a:latin typeface="Times New Roman" panose="02020603050405020304" pitchFamily="18" charset="0"/>
              <a:cs typeface="+mj-cs"/>
            </a:rPr>
            <a:t>Content Marketing</a:t>
          </a:r>
          <a:endParaRPr lang="fr-DZ" sz="2800" b="1" kern="1200" dirty="0">
            <a:latin typeface="Times New Roman" panose="02020603050405020304" pitchFamily="18" charset="0"/>
            <a:cs typeface="+mj-cs"/>
          </a:endParaRPr>
        </a:p>
      </dsp:txBody>
      <dsp:txXfrm>
        <a:off x="2839703" y="1231528"/>
        <a:ext cx="2448593" cy="1247310"/>
      </dsp:txXfrm>
    </dsp:sp>
    <dsp:sp modelId="{0D97A7DD-0E2E-45AC-9C0A-A17CA44EB93B}">
      <dsp:nvSpPr>
        <dsp:cNvPr id="0" name=""/>
        <dsp:cNvSpPr/>
      </dsp:nvSpPr>
      <dsp:spPr>
        <a:xfrm>
          <a:off x="1099" y="2984110"/>
          <a:ext cx="2406054" cy="120302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ar-SA" sz="2500" b="1" kern="1200" dirty="0">
              <a:cs typeface="+mj-cs"/>
            </a:rPr>
            <a:t>المحتوى الصوتي</a:t>
          </a:r>
        </a:p>
        <a:p>
          <a:pPr marL="0" lvl="0" indent="0" algn="ctr" defTabSz="1111250">
            <a:lnSpc>
              <a:spcPct val="90000"/>
            </a:lnSpc>
            <a:spcBef>
              <a:spcPct val="0"/>
            </a:spcBef>
            <a:spcAft>
              <a:spcPct val="35000"/>
            </a:spcAft>
            <a:buNone/>
          </a:pPr>
          <a:r>
            <a:rPr lang="fr-FR" sz="2500" b="1" kern="1200" dirty="0">
              <a:latin typeface="Times New Roman" panose="02020603050405020304" pitchFamily="18" charset="0"/>
              <a:cs typeface="Times New Roman" panose="02020603050405020304" pitchFamily="18" charset="0"/>
            </a:rPr>
            <a:t>Audio</a:t>
          </a:r>
          <a:r>
            <a:rPr lang="fr-DZ" sz="2500" b="1" kern="1200" dirty="0">
              <a:latin typeface="Times New Roman" panose="02020603050405020304" pitchFamily="18" charset="0"/>
              <a:cs typeface="Times New Roman" panose="02020603050405020304" pitchFamily="18" charset="0"/>
            </a:rPr>
            <a:t> Content</a:t>
          </a:r>
          <a:endParaRPr lang="fr-DZ" sz="2500" kern="1200" dirty="0">
            <a:cs typeface="+mj-cs"/>
          </a:endParaRPr>
        </a:p>
      </dsp:txBody>
      <dsp:txXfrm>
        <a:off x="1099" y="2984110"/>
        <a:ext cx="2406054" cy="1203027"/>
      </dsp:txXfrm>
    </dsp:sp>
    <dsp:sp modelId="{93DE1CAD-6D6C-43AF-823C-232E0E3FD94E}">
      <dsp:nvSpPr>
        <dsp:cNvPr id="0" name=""/>
        <dsp:cNvSpPr/>
      </dsp:nvSpPr>
      <dsp:spPr>
        <a:xfrm>
          <a:off x="2912426" y="2984110"/>
          <a:ext cx="2406054" cy="120302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ar-SA" sz="2500" b="1" kern="1200" dirty="0">
              <a:cs typeface="+mj-cs"/>
            </a:rPr>
            <a:t>المحتوى المرئي</a:t>
          </a:r>
        </a:p>
        <a:p>
          <a:pPr marL="0" lvl="0" indent="0" algn="ctr" defTabSz="1111250">
            <a:lnSpc>
              <a:spcPct val="90000"/>
            </a:lnSpc>
            <a:spcBef>
              <a:spcPct val="0"/>
            </a:spcBef>
            <a:spcAft>
              <a:spcPct val="35000"/>
            </a:spcAft>
            <a:buNone/>
          </a:pPr>
          <a:r>
            <a:rPr lang="fr-FR" sz="2500" b="1" kern="1200" dirty="0">
              <a:latin typeface="Times New Roman" panose="02020603050405020304" pitchFamily="18" charset="0"/>
              <a:cs typeface="Times New Roman" panose="02020603050405020304" pitchFamily="18" charset="0"/>
            </a:rPr>
            <a:t>Visual</a:t>
          </a:r>
          <a:r>
            <a:rPr lang="fr-DZ" sz="2500" b="1" kern="1200" dirty="0">
              <a:latin typeface="Times New Roman" panose="02020603050405020304" pitchFamily="18" charset="0"/>
              <a:cs typeface="Times New Roman" panose="02020603050405020304" pitchFamily="18" charset="0"/>
            </a:rPr>
            <a:t> Content</a:t>
          </a:r>
          <a:endParaRPr lang="fr-DZ" sz="2500" kern="1200" dirty="0">
            <a:cs typeface="+mj-cs"/>
          </a:endParaRPr>
        </a:p>
      </dsp:txBody>
      <dsp:txXfrm>
        <a:off x="2912426" y="2984110"/>
        <a:ext cx="2406054" cy="1203027"/>
      </dsp:txXfrm>
    </dsp:sp>
    <dsp:sp modelId="{F3BC4E24-6D11-4146-BC2B-2CCF939C065B}">
      <dsp:nvSpPr>
        <dsp:cNvPr id="0" name=""/>
        <dsp:cNvSpPr/>
      </dsp:nvSpPr>
      <dsp:spPr>
        <a:xfrm>
          <a:off x="5823752" y="2984110"/>
          <a:ext cx="2303147" cy="118790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ar-SA" sz="2500" b="1" kern="1200" dirty="0">
              <a:cs typeface="+mj-cs"/>
            </a:rPr>
            <a:t>المحتوى النصي</a:t>
          </a:r>
        </a:p>
        <a:p>
          <a:pPr marL="0" lvl="0" indent="0" algn="ctr" defTabSz="1111250">
            <a:lnSpc>
              <a:spcPct val="90000"/>
            </a:lnSpc>
            <a:spcBef>
              <a:spcPct val="0"/>
            </a:spcBef>
            <a:spcAft>
              <a:spcPct val="35000"/>
            </a:spcAft>
            <a:buNone/>
          </a:pPr>
          <a:r>
            <a:rPr lang="fr-DZ" sz="2500" b="1" kern="1200" dirty="0" err="1">
              <a:latin typeface="Times New Roman" panose="02020603050405020304" pitchFamily="18" charset="0"/>
              <a:cs typeface="Times New Roman" panose="02020603050405020304" pitchFamily="18" charset="0"/>
            </a:rPr>
            <a:t>Textual</a:t>
          </a:r>
          <a:r>
            <a:rPr lang="fr-DZ" sz="2500" b="1" kern="1200" dirty="0">
              <a:latin typeface="Times New Roman" panose="02020603050405020304" pitchFamily="18" charset="0"/>
              <a:cs typeface="Times New Roman" panose="02020603050405020304" pitchFamily="18" charset="0"/>
            </a:rPr>
            <a:t> Content</a:t>
          </a:r>
        </a:p>
      </dsp:txBody>
      <dsp:txXfrm>
        <a:off x="5823752" y="2984110"/>
        <a:ext cx="2303147" cy="118790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39FEF-4CC7-4DDD-A6DA-B26E18C22BC8}" type="datetimeFigureOut">
              <a:rPr lang="fr-DZ" smtClean="0"/>
              <a:t>18/03/2025</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8219F-5FFB-4E0D-9065-698B07E14D83}" type="slidenum">
              <a:rPr lang="fr-DZ" smtClean="0"/>
              <a:t>‹N°›</a:t>
            </a:fld>
            <a:endParaRPr lang="fr-DZ"/>
          </a:p>
        </p:txBody>
      </p:sp>
    </p:spTree>
    <p:extLst>
      <p:ext uri="{BB962C8B-B14F-4D97-AF65-F5344CB8AC3E}">
        <p14:creationId xmlns:p14="http://schemas.microsoft.com/office/powerpoint/2010/main" val="335203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1</a:t>
            </a:fld>
            <a:endParaRPr lang="fr-DZ"/>
          </a:p>
        </p:txBody>
      </p:sp>
    </p:spTree>
    <p:extLst>
      <p:ext uri="{BB962C8B-B14F-4D97-AF65-F5344CB8AC3E}">
        <p14:creationId xmlns:p14="http://schemas.microsoft.com/office/powerpoint/2010/main" val="1309044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8522454-9F52-42B1-8781-DAD330BA6A36}" type="datetimeFigureOut">
              <a:rPr lang="fr-DZ" smtClean="0"/>
              <a:t>18/03/2025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17253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8522454-9F52-42B1-8781-DAD330BA6A36}" type="datetimeFigureOut">
              <a:rPr lang="fr-DZ" smtClean="0"/>
              <a:t>18/03/2025</a:t>
            </a:fld>
            <a:endParaRPr lang="fr-DZ"/>
          </a:p>
        </p:txBody>
      </p:sp>
      <p:sp>
        <p:nvSpPr>
          <p:cNvPr id="6" name="Footer Placeholder 5"/>
          <p:cNvSpPr>
            <a:spLocks noGrp="1"/>
          </p:cNvSpPr>
          <p:nvPr>
            <p:ph type="ftr" sz="quarter" idx="11"/>
          </p:nvPr>
        </p:nvSpPr>
        <p:spPr/>
        <p:txBody>
          <a:bodyPr/>
          <a:lstStyle/>
          <a:p>
            <a:endParaRPr lang="fr-DZ"/>
          </a:p>
        </p:txBody>
      </p:sp>
      <p:sp>
        <p:nvSpPr>
          <p:cNvPr id="7"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673742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18/03/2025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733338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18/03/2025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22358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18/03/2025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059810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522454-9F52-42B1-8781-DAD330BA6A36}" type="datetimeFigureOut">
              <a:rPr lang="fr-DZ" smtClean="0"/>
              <a:t>18/03/2025</a:t>
            </a:fld>
            <a:endParaRPr lang="fr-DZ"/>
          </a:p>
        </p:txBody>
      </p:sp>
      <p:sp>
        <p:nvSpPr>
          <p:cNvPr id="4"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60889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522454-9F52-42B1-8781-DAD330BA6A36}" type="datetimeFigureOut">
              <a:rPr lang="fr-DZ" smtClean="0"/>
              <a:t>18/03/2025</a:t>
            </a:fld>
            <a:endParaRPr lang="fr-DZ"/>
          </a:p>
        </p:txBody>
      </p:sp>
      <p:sp>
        <p:nvSpPr>
          <p:cNvPr id="4"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109242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8522454-9F52-42B1-8781-DAD330BA6A36}" type="datetimeFigureOut">
              <a:rPr lang="fr-DZ" smtClean="0"/>
              <a:t>18/03/2025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084752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8522454-9F52-42B1-8781-DAD330BA6A36}" type="datetimeFigureOut">
              <a:rPr lang="fr-DZ" smtClean="0"/>
              <a:t>18/03/2025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2923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C8522454-9F52-42B1-8781-DAD330BA6A36}" type="datetimeFigureOut">
              <a:rPr lang="fr-DZ" smtClean="0"/>
              <a:t>18/03/2025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64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18/03/2025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3633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8522454-9F52-42B1-8781-DAD330BA6A36}" type="datetimeFigureOut">
              <a:rPr lang="fr-DZ" smtClean="0"/>
              <a:t>18/03/2025</a:t>
            </a:fld>
            <a:endParaRPr lang="fr-DZ"/>
          </a:p>
        </p:txBody>
      </p:sp>
      <p:sp>
        <p:nvSpPr>
          <p:cNvPr id="6" name="Footer Placeholder 5"/>
          <p:cNvSpPr>
            <a:spLocks noGrp="1"/>
          </p:cNvSpPr>
          <p:nvPr>
            <p:ph type="ftr" sz="quarter" idx="11"/>
          </p:nvPr>
        </p:nvSpPr>
        <p:spPr/>
        <p:txBody>
          <a:bodyPr/>
          <a:lstStyle/>
          <a:p>
            <a:endParaRPr lang="fr-DZ"/>
          </a:p>
        </p:txBody>
      </p:sp>
      <p:sp>
        <p:nvSpPr>
          <p:cNvPr id="7"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9572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8522454-9F52-42B1-8781-DAD330BA6A36}" type="datetimeFigureOut">
              <a:rPr lang="fr-DZ" smtClean="0"/>
              <a:t>18/03/2025</a:t>
            </a:fld>
            <a:endParaRPr lang="fr-DZ"/>
          </a:p>
        </p:txBody>
      </p:sp>
      <p:sp>
        <p:nvSpPr>
          <p:cNvPr id="8" name="Footer Placeholder 7"/>
          <p:cNvSpPr>
            <a:spLocks noGrp="1"/>
          </p:cNvSpPr>
          <p:nvPr>
            <p:ph type="ftr" sz="quarter" idx="11"/>
          </p:nvPr>
        </p:nvSpPr>
        <p:spPr/>
        <p:txBody>
          <a:bodyPr/>
          <a:lstStyle/>
          <a:p>
            <a:endParaRPr lang="fr-DZ"/>
          </a:p>
        </p:txBody>
      </p:sp>
      <p:sp>
        <p:nvSpPr>
          <p:cNvPr id="9" name="Slide Number Placeholder 8"/>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08935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C8522454-9F52-42B1-8781-DAD330BA6A36}" type="datetimeFigureOut">
              <a:rPr lang="fr-DZ" smtClean="0"/>
              <a:t>18/03/2025</a:t>
            </a:fld>
            <a:endParaRPr lang="fr-DZ"/>
          </a:p>
        </p:txBody>
      </p:sp>
      <p:sp>
        <p:nvSpPr>
          <p:cNvPr id="5" name="Footer Placeholder 3"/>
          <p:cNvSpPr>
            <a:spLocks noGrp="1"/>
          </p:cNvSpPr>
          <p:nvPr>
            <p:ph type="ftr" sz="quarter" idx="11"/>
          </p:nvPr>
        </p:nvSpPr>
        <p:spPr/>
        <p:txBody>
          <a:bodyPr/>
          <a:lstStyle/>
          <a:p>
            <a:endParaRPr lang="fr-DZ"/>
          </a:p>
        </p:txBody>
      </p:sp>
      <p:sp>
        <p:nvSpPr>
          <p:cNvPr id="6" name="Slide Number Placeholder 4"/>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88619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8522454-9F52-42B1-8781-DAD330BA6A36}" type="datetimeFigureOut">
              <a:rPr lang="fr-DZ" smtClean="0"/>
              <a:t>18/03/2025</a:t>
            </a:fld>
            <a:endParaRPr lang="fr-DZ"/>
          </a:p>
        </p:txBody>
      </p:sp>
      <p:sp>
        <p:nvSpPr>
          <p:cNvPr id="5" name="Footer Placeholder 2"/>
          <p:cNvSpPr>
            <a:spLocks noGrp="1"/>
          </p:cNvSpPr>
          <p:nvPr>
            <p:ph type="ftr" sz="quarter" idx="11"/>
          </p:nvPr>
        </p:nvSpPr>
        <p:spPr/>
        <p:txBody>
          <a:bodyPr/>
          <a:lstStyle/>
          <a:p>
            <a:endParaRPr lang="fr-DZ"/>
          </a:p>
        </p:txBody>
      </p:sp>
      <p:sp>
        <p:nvSpPr>
          <p:cNvPr id="6" name="Slide Number Placeholder 3"/>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59791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C8522454-9F52-42B1-8781-DAD330BA6A36}" type="datetimeFigureOut">
              <a:rPr lang="fr-DZ" smtClean="0"/>
              <a:t>18/03/2025</a:t>
            </a:fld>
            <a:endParaRPr lang="fr-DZ"/>
          </a:p>
        </p:txBody>
      </p:sp>
      <p:sp>
        <p:nvSpPr>
          <p:cNvPr id="5" name="Footer Placeholder 5"/>
          <p:cNvSpPr>
            <a:spLocks noGrp="1"/>
          </p:cNvSpPr>
          <p:nvPr>
            <p:ph type="ftr" sz="quarter" idx="11"/>
          </p:nvPr>
        </p:nvSpPr>
        <p:spPr/>
        <p:txBody>
          <a:bodyPr/>
          <a:lstStyle/>
          <a:p>
            <a:endParaRPr lang="fr-DZ"/>
          </a:p>
        </p:txBody>
      </p:sp>
      <p:sp>
        <p:nvSpPr>
          <p:cNvPr id="6"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875473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8522454-9F52-42B1-8781-DAD330BA6A36}" type="datetimeFigureOut">
              <a:rPr lang="fr-DZ" smtClean="0"/>
              <a:t>18/03/2025</a:t>
            </a:fld>
            <a:endParaRPr lang="fr-DZ"/>
          </a:p>
        </p:txBody>
      </p:sp>
      <p:sp>
        <p:nvSpPr>
          <p:cNvPr id="6" name="Footer Placeholder 5"/>
          <p:cNvSpPr>
            <a:spLocks noGrp="1"/>
          </p:cNvSpPr>
          <p:nvPr>
            <p:ph type="ftr" sz="quarter" idx="11"/>
          </p:nvPr>
        </p:nvSpPr>
        <p:spPr/>
        <p:txBody>
          <a:bodyPr/>
          <a:lstStyle/>
          <a:p>
            <a:endParaRPr lang="fr-DZ"/>
          </a:p>
        </p:txBody>
      </p:sp>
      <p:sp>
        <p:nvSpPr>
          <p:cNvPr id="7"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005690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8522454-9F52-42B1-8781-DAD330BA6A36}" type="datetimeFigureOut">
              <a:rPr lang="fr-DZ" smtClean="0"/>
              <a:t>18/03/2025</a:t>
            </a:fld>
            <a:endParaRPr lang="fr-D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DZ"/>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4057BB6-D412-4FB8-9644-98BCAF0044D4}" type="slidenum">
              <a:rPr lang="fr-DZ" smtClean="0"/>
              <a:t>‹N°›</a:t>
            </a:fld>
            <a:endParaRPr lang="fr-DZ"/>
          </a:p>
        </p:txBody>
      </p:sp>
    </p:spTree>
    <p:extLst>
      <p:ext uri="{BB962C8B-B14F-4D97-AF65-F5344CB8AC3E}">
        <p14:creationId xmlns:p14="http://schemas.microsoft.com/office/powerpoint/2010/main" val="123019591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6"/>
            <a:ext cx="12192000" cy="5588852"/>
          </a:xfrm>
        </p:spPr>
        <p:txBody>
          <a:bodyPr>
            <a:normAutofit/>
          </a:bodyPr>
          <a:lstStyle/>
          <a:p>
            <a:endParaRPr lang="ar-SA" sz="5400" b="1" dirty="0">
              <a:solidFill>
                <a:srgbClr val="000000"/>
              </a:solidFill>
              <a:effectLst/>
              <a:ea typeface="Calibri" panose="020F0502020204030204" pitchFamily="34" charset="0"/>
              <a:cs typeface="Times New Roman" panose="02020603050405020304" pitchFamily="18" charset="0"/>
            </a:endParaRPr>
          </a:p>
          <a:p>
            <a:pPr algn="ctr"/>
            <a:r>
              <a:rPr lang="ar-SA" sz="5400" b="1" dirty="0">
                <a:solidFill>
                  <a:schemeClr val="tx1"/>
                </a:solidFill>
                <a:effectLst/>
                <a:ea typeface="Calibri" panose="020F0502020204030204" pitchFamily="34" charset="0"/>
                <a:cs typeface="Times New Roman" panose="02020603050405020304" pitchFamily="18" charset="0"/>
              </a:rPr>
              <a:t>تقنيات التسويق الرقمي</a:t>
            </a:r>
            <a:endParaRPr lang="fr-FR" sz="5400" b="1" dirty="0">
              <a:solidFill>
                <a:schemeClr val="tx1"/>
              </a:solidFill>
              <a:effectLst/>
              <a:ea typeface="Calibri" panose="020F0502020204030204" pitchFamily="34" charset="0"/>
              <a:cs typeface="Times New Roman" panose="02020603050405020304" pitchFamily="18" charset="0"/>
            </a:endParaRPr>
          </a:p>
          <a:p>
            <a:pPr algn="ctr"/>
            <a:r>
              <a:rPr lang="fr-FR" sz="5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Les techniques du Marketing Digital </a:t>
            </a:r>
            <a:endParaRPr lang="ar-SA" sz="5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r" rtl="1"/>
            <a:r>
              <a:rPr lang="fr-FR" sz="4000" b="1" dirty="0" err="1">
                <a:solidFill>
                  <a:schemeClr val="tx1"/>
                </a:solidFill>
                <a:latin typeface="Bradley Hand ITC" panose="03070402050302030203" pitchFamily="66" charset="0"/>
                <a:ea typeface="Calibri" panose="020F0502020204030204" pitchFamily="34" charset="0"/>
                <a:cs typeface="Txt" panose="00000400000000000000" pitchFamily="2" charset="0"/>
              </a:rPr>
              <a:t>Dr.Benaida</a:t>
            </a:r>
            <a:r>
              <a:rPr lang="fr-FR" sz="4000" b="1" dirty="0">
                <a:solidFill>
                  <a:schemeClr val="tx1"/>
                </a:solidFill>
                <a:latin typeface="Bradley Hand ITC" panose="03070402050302030203" pitchFamily="66" charset="0"/>
                <a:ea typeface="Calibri" panose="020F0502020204030204" pitchFamily="34" charset="0"/>
                <a:cs typeface="Txt" panose="00000400000000000000" pitchFamily="2" charset="0"/>
              </a:rPr>
              <a:t> </a:t>
            </a:r>
            <a:r>
              <a:rPr lang="fr-FR" sz="4000" b="1" dirty="0" err="1">
                <a:solidFill>
                  <a:schemeClr val="tx1"/>
                </a:solidFill>
                <a:latin typeface="Bradley Hand ITC" panose="03070402050302030203" pitchFamily="66" charset="0"/>
                <a:ea typeface="Calibri" panose="020F0502020204030204" pitchFamily="34" charset="0"/>
                <a:cs typeface="Txt" panose="00000400000000000000" pitchFamily="2" charset="0"/>
              </a:rPr>
              <a:t>Imene</a:t>
            </a:r>
            <a:endParaRPr lang="fr-FR" sz="4000" b="1" dirty="0">
              <a:solidFill>
                <a:schemeClr val="tx1"/>
              </a:solidFill>
              <a:latin typeface="Bradley Hand ITC" panose="03070402050302030203" pitchFamily="66" charset="0"/>
              <a:ea typeface="Calibri" panose="020F0502020204030204" pitchFamily="34" charset="0"/>
              <a:cs typeface="Txt" panose="00000400000000000000" pitchFamily="2" charset="0"/>
            </a:endParaRPr>
          </a:p>
        </p:txBody>
      </p:sp>
    </p:spTree>
    <p:extLst>
      <p:ext uri="{BB962C8B-B14F-4D97-AF65-F5344CB8AC3E}">
        <p14:creationId xmlns:p14="http://schemas.microsoft.com/office/powerpoint/2010/main" val="15763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401933" y="190919"/>
            <a:ext cx="10158885" cy="1320071"/>
          </a:xfrm>
        </p:spPr>
        <p:txBody>
          <a:bodyPr/>
          <a:lstStyle/>
          <a:p>
            <a:pPr algn="r" rtl="1"/>
            <a:r>
              <a:rPr lang="ar-SA" b="1" dirty="0"/>
              <a:t>تقنيات التسويق بالمحتوى</a:t>
            </a:r>
            <a:br>
              <a:rPr lang="fr-FR" b="1" dirty="0">
                <a:latin typeface="Times New Roman" panose="02020603050405020304" pitchFamily="18" charset="0"/>
                <a:cs typeface="Times New Roman" panose="02020603050405020304" pitchFamily="18" charset="0"/>
              </a:rPr>
            </a:br>
            <a:r>
              <a:rPr lang="ar-SA" sz="5400" b="1" dirty="0">
                <a:solidFill>
                  <a:schemeClr val="tx1"/>
                </a:solidFill>
                <a:latin typeface="Times New Roman" panose="02020603050405020304" pitchFamily="18" charset="0"/>
                <a:cs typeface="Times New Roman" panose="02020603050405020304" pitchFamily="18" charset="0"/>
              </a:rPr>
              <a:t>   </a:t>
            </a:r>
            <a:r>
              <a:rPr lang="ar-SA" sz="2800" b="1" dirty="0">
                <a:solidFill>
                  <a:schemeClr val="tx1"/>
                </a:solidFill>
                <a:effectLst/>
                <a:ea typeface="Times New Roman" panose="02020603050405020304" pitchFamily="18" charset="0"/>
                <a:cs typeface="Times New Roman" panose="02020603050405020304" pitchFamily="18" charset="0"/>
              </a:rPr>
              <a:t>تسويق المحتوى عبر البريد الإلكتروني </a:t>
            </a:r>
            <a:r>
              <a:rPr lang="fr-DZ" sz="2800" b="1" dirty="0">
                <a:solidFill>
                  <a:schemeClr val="tx1"/>
                </a:solidFill>
                <a:effectLst/>
                <a:latin typeface="Times New Roman" panose="02020603050405020304" pitchFamily="18" charset="0"/>
                <a:ea typeface="Times New Roman" panose="02020603050405020304" pitchFamily="18" charset="0"/>
              </a:rPr>
              <a:t>(</a:t>
            </a:r>
            <a:r>
              <a:rPr lang="fr-FR" sz="2800" b="1" dirty="0">
                <a:solidFill>
                  <a:schemeClr val="tx1"/>
                </a:solidFill>
                <a:effectLst/>
                <a:latin typeface="Times New Roman" panose="02020603050405020304" pitchFamily="18" charset="0"/>
                <a:ea typeface="Times New Roman" panose="02020603050405020304" pitchFamily="18" charset="0"/>
              </a:rPr>
              <a:t>Email </a:t>
            </a:r>
            <a:r>
              <a:rPr lang="fr-DZ" sz="2800" b="1" dirty="0">
                <a:solidFill>
                  <a:schemeClr val="tx1"/>
                </a:solidFill>
                <a:effectLst/>
                <a:latin typeface="Times New Roman" panose="02020603050405020304" pitchFamily="18" charset="0"/>
                <a:ea typeface="Times New Roman" panose="02020603050405020304" pitchFamily="18" charset="0"/>
              </a:rPr>
              <a:t>Marketing)</a:t>
            </a:r>
            <a:endParaRPr lang="fr-DZ" b="1" dirty="0">
              <a:solidFill>
                <a:schemeClr val="tx1"/>
              </a:solidFill>
            </a:endParaRPr>
          </a:p>
        </p:txBody>
      </p:sp>
      <p:sp>
        <p:nvSpPr>
          <p:cNvPr id="5" name="ZoneTexte 4">
            <a:extLst>
              <a:ext uri="{FF2B5EF4-FFF2-40B4-BE49-F238E27FC236}">
                <a16:creationId xmlns:a16="http://schemas.microsoft.com/office/drawing/2014/main" id="{67AFCC20-DBF2-493E-8E26-B7F77ABCDE33}"/>
              </a:ext>
            </a:extLst>
          </p:cNvPr>
          <p:cNvSpPr txBox="1"/>
          <p:nvPr/>
        </p:nvSpPr>
        <p:spPr>
          <a:xfrm>
            <a:off x="4494960" y="1708220"/>
            <a:ext cx="7693691" cy="4401205"/>
          </a:xfrm>
          <a:prstGeom prst="rect">
            <a:avLst/>
          </a:prstGeom>
          <a:noFill/>
        </p:spPr>
        <p:txBody>
          <a:bodyPr wrap="square" rtlCol="0">
            <a:spAutoFit/>
          </a:bodyPr>
          <a:lstStyle/>
          <a:p>
            <a:pPr algn="just" rtl="1"/>
            <a:r>
              <a:rPr lang="ar-SA" sz="2800" b="1" dirty="0">
                <a:effectLst/>
                <a:latin typeface="Times New Roman" panose="02020603050405020304" pitchFamily="18" charset="0"/>
                <a:ea typeface="Times New Roman" panose="02020603050405020304" pitchFamily="18" charset="0"/>
                <a:cs typeface="+mj-cs"/>
              </a:rPr>
              <a:t>يتيح البريد الإلكتروني إرسال محتوى مخصص للجمهور المستهدف، مما يزيد من التفاعل ويعزز الولاء للعلامة التجارية مثال علامة </a:t>
            </a:r>
            <a:r>
              <a:rPr lang="fr-DZ" sz="2800" b="1" dirty="0">
                <a:effectLst/>
                <a:latin typeface="Times New Roman" panose="02020603050405020304" pitchFamily="18" charset="0"/>
                <a:ea typeface="Times New Roman" panose="02020603050405020304" pitchFamily="18" charset="0"/>
                <a:cs typeface="+mj-cs"/>
              </a:rPr>
              <a:t>Amazon</a:t>
            </a:r>
            <a:r>
              <a:rPr lang="ar-SA" sz="2800" b="1" dirty="0">
                <a:effectLst/>
                <a:latin typeface="Times New Roman" panose="02020603050405020304" pitchFamily="18" charset="0"/>
                <a:ea typeface="Times New Roman" panose="02020603050405020304" pitchFamily="18" charset="0"/>
                <a:cs typeface="+mj-cs"/>
              </a:rPr>
              <a:t> تستخدم البريد الإلكتروني لإرسال توصيات شخصية للعملاء بناءً على مشترياتهم السابقة، كذلك علامة </a:t>
            </a:r>
            <a:r>
              <a:rPr lang="fr-DZ" sz="2800" b="1" dirty="0">
                <a:effectLst/>
                <a:latin typeface="Times New Roman" panose="02020603050405020304" pitchFamily="18" charset="0"/>
                <a:ea typeface="Times New Roman" panose="02020603050405020304" pitchFamily="18" charset="0"/>
                <a:cs typeface="+mj-cs"/>
              </a:rPr>
              <a:t>Netflix </a:t>
            </a:r>
            <a:r>
              <a:rPr lang="ar-SA" sz="2800" b="1" dirty="0">
                <a:effectLst/>
                <a:latin typeface="Times New Roman" panose="02020603050405020304" pitchFamily="18" charset="0"/>
                <a:ea typeface="Times New Roman" panose="02020603050405020304" pitchFamily="18" charset="0"/>
                <a:cs typeface="+mj-cs"/>
              </a:rPr>
              <a:t> ترسل بريدًا إلكترونيًا مخصصًا للمستخدمين يوصي بمحتوى بناءً على تفضيلاتهم</a:t>
            </a:r>
          </a:p>
          <a:p>
            <a:pPr marL="457200" indent="-457200" algn="just" rtl="1">
              <a:buFont typeface="Wingdings" panose="05000000000000000000" pitchFamily="2" charset="2"/>
              <a:buChar char="q"/>
            </a:pPr>
            <a:r>
              <a:rPr lang="ar-SA" sz="28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rPr>
              <a:t>تخصيص الرسائل بناءً على سلوك العملاء واهتماماتهم</a:t>
            </a:r>
          </a:p>
          <a:p>
            <a:pPr marL="457200" indent="-457200" algn="just" rtl="1">
              <a:buFont typeface="Wingdings" panose="05000000000000000000" pitchFamily="2" charset="2"/>
              <a:buChar char="q"/>
            </a:pPr>
            <a:r>
              <a:rPr lang="ar-SA" sz="28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rPr>
              <a:t>استخدام عناوين جذابة لزيادة معدل الفتح</a:t>
            </a:r>
          </a:p>
          <a:p>
            <a:pPr marL="457200" indent="-457200" algn="just" rtl="1">
              <a:buFont typeface="Wingdings" panose="05000000000000000000" pitchFamily="2" charset="2"/>
              <a:buChar char="q"/>
            </a:pPr>
            <a:r>
              <a:rPr lang="ar-SA" sz="28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rPr>
              <a:t>تضمين دعوات واضحة لاتخاذ إجراء</a:t>
            </a:r>
            <a:r>
              <a:rPr lang="fr-DZ" sz="28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rPr>
              <a:t> (Call to Action)</a:t>
            </a:r>
            <a:endParaRPr lang="ar-SA" sz="28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endParaRPr>
          </a:p>
          <a:p>
            <a:pPr marL="457200" indent="-457200" algn="just" rtl="1">
              <a:buFont typeface="Wingdings" panose="05000000000000000000" pitchFamily="2" charset="2"/>
              <a:buChar char="q"/>
            </a:pPr>
            <a:r>
              <a:rPr lang="fr-DZ" sz="28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rPr>
              <a:t> </a:t>
            </a:r>
            <a:r>
              <a:rPr lang="ar-SA" sz="28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rPr>
              <a:t>اختبار المحتوى وتحليل النتائج باستمرار لتحسين الأداء</a:t>
            </a:r>
            <a:endParaRPr lang="ar-SA" sz="36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endParaRPr>
          </a:p>
        </p:txBody>
      </p:sp>
      <p:pic>
        <p:nvPicPr>
          <p:cNvPr id="8194" name="Picture 2" descr="The Primary Ingredient Of A Successful Email Marketing | Email ...">
            <a:extLst>
              <a:ext uri="{FF2B5EF4-FFF2-40B4-BE49-F238E27FC236}">
                <a16:creationId xmlns:a16="http://schemas.microsoft.com/office/drawing/2014/main" id="{DFE6720A-FA87-45ED-A3F1-E7D40835851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708220"/>
            <a:ext cx="4494960" cy="5149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828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401933" y="190919"/>
            <a:ext cx="10158885" cy="1320071"/>
          </a:xfrm>
        </p:spPr>
        <p:txBody>
          <a:bodyPr/>
          <a:lstStyle/>
          <a:p>
            <a:pPr algn="r" rtl="1"/>
            <a:r>
              <a:rPr lang="ar-SA" b="1" dirty="0"/>
              <a:t>تقنيات التسويق بالمحتوى</a:t>
            </a:r>
            <a:br>
              <a:rPr lang="fr-FR" b="1" dirty="0">
                <a:latin typeface="Times New Roman" panose="02020603050405020304" pitchFamily="18" charset="0"/>
                <a:cs typeface="Times New Roman" panose="02020603050405020304" pitchFamily="18" charset="0"/>
              </a:rPr>
            </a:br>
            <a:r>
              <a:rPr lang="ar-SA" sz="5400" b="1" dirty="0">
                <a:solidFill>
                  <a:schemeClr val="tx1"/>
                </a:solidFill>
                <a:latin typeface="Times New Roman" panose="02020603050405020304" pitchFamily="18" charset="0"/>
                <a:cs typeface="Times New Roman" panose="02020603050405020304" pitchFamily="18" charset="0"/>
              </a:rPr>
              <a:t>   </a:t>
            </a:r>
            <a:r>
              <a:rPr lang="ar-SA" sz="2800" b="1" dirty="0">
                <a:solidFill>
                  <a:schemeClr val="tx1"/>
                </a:solidFill>
                <a:effectLst/>
                <a:ea typeface="Times New Roman" panose="02020603050405020304" pitchFamily="18" charset="0"/>
                <a:cs typeface="Times New Roman" panose="02020603050405020304" pitchFamily="18" charset="0"/>
              </a:rPr>
              <a:t>تسويق المحتوى عبر </a:t>
            </a:r>
            <a:r>
              <a:rPr lang="ar-SA" sz="2800" b="1" dirty="0" err="1">
                <a:solidFill>
                  <a:schemeClr val="tx1"/>
                </a:solidFill>
                <a:effectLst/>
                <a:ea typeface="Times New Roman" panose="02020603050405020304" pitchFamily="18" charset="0"/>
                <a:cs typeface="Times New Roman" panose="02020603050405020304" pitchFamily="18" charset="0"/>
              </a:rPr>
              <a:t>البودكاست</a:t>
            </a:r>
            <a:r>
              <a:rPr lang="ar-SA" sz="2800" b="1" dirty="0">
                <a:solidFill>
                  <a:schemeClr val="tx1"/>
                </a:solidFill>
                <a:effectLst/>
                <a:ea typeface="Times New Roman" panose="02020603050405020304" pitchFamily="18" charset="0"/>
                <a:cs typeface="Times New Roman" panose="02020603050405020304" pitchFamily="18" charset="0"/>
              </a:rPr>
              <a:t> </a:t>
            </a:r>
            <a:r>
              <a:rPr lang="fr-DZ" sz="2800" b="1" dirty="0">
                <a:solidFill>
                  <a:schemeClr val="tx1"/>
                </a:solidFill>
                <a:effectLst/>
                <a:latin typeface="Times New Roman" panose="02020603050405020304" pitchFamily="18" charset="0"/>
                <a:ea typeface="Times New Roman" panose="02020603050405020304" pitchFamily="18" charset="0"/>
              </a:rPr>
              <a:t>(</a:t>
            </a:r>
            <a:r>
              <a:rPr lang="fr-FR" sz="2800" b="1" dirty="0">
                <a:solidFill>
                  <a:schemeClr val="tx1"/>
                </a:solidFill>
                <a:effectLst/>
                <a:latin typeface="Times New Roman" panose="02020603050405020304" pitchFamily="18" charset="0"/>
                <a:ea typeface="Times New Roman" panose="02020603050405020304" pitchFamily="18" charset="0"/>
              </a:rPr>
              <a:t>Podcast Marketing</a:t>
            </a:r>
            <a:r>
              <a:rPr lang="fr-DZ" sz="2800" b="1" dirty="0">
                <a:solidFill>
                  <a:schemeClr val="tx1"/>
                </a:solidFill>
                <a:effectLst/>
                <a:latin typeface="Times New Roman" panose="02020603050405020304" pitchFamily="18" charset="0"/>
                <a:ea typeface="Times New Roman" panose="02020603050405020304" pitchFamily="18" charset="0"/>
              </a:rPr>
              <a:t>)</a:t>
            </a:r>
            <a:endParaRPr lang="fr-DZ" b="1" dirty="0">
              <a:solidFill>
                <a:schemeClr val="tx1"/>
              </a:solidFill>
            </a:endParaRPr>
          </a:p>
        </p:txBody>
      </p:sp>
      <p:sp>
        <p:nvSpPr>
          <p:cNvPr id="5" name="ZoneTexte 4">
            <a:extLst>
              <a:ext uri="{FF2B5EF4-FFF2-40B4-BE49-F238E27FC236}">
                <a16:creationId xmlns:a16="http://schemas.microsoft.com/office/drawing/2014/main" id="{67AFCC20-DBF2-493E-8E26-B7F77ABCDE33}"/>
              </a:ext>
            </a:extLst>
          </p:cNvPr>
          <p:cNvSpPr txBox="1"/>
          <p:nvPr/>
        </p:nvSpPr>
        <p:spPr>
          <a:xfrm>
            <a:off x="4494961" y="1678075"/>
            <a:ext cx="7683642" cy="4580549"/>
          </a:xfrm>
          <a:prstGeom prst="rect">
            <a:avLst/>
          </a:prstGeom>
          <a:noFill/>
        </p:spPr>
        <p:txBody>
          <a:bodyPr wrap="square" rtlCol="0">
            <a:spAutoFit/>
          </a:bodyPr>
          <a:lstStyle/>
          <a:p>
            <a:pPr algn="just" rtl="1">
              <a:lnSpc>
                <a:spcPct val="150000"/>
              </a:lnSpc>
              <a:spcAft>
                <a:spcPts val="300"/>
              </a:spcAft>
            </a:pPr>
            <a:r>
              <a:rPr lang="ar-SA" sz="2400" b="1" dirty="0" err="1">
                <a:effectLst/>
                <a:latin typeface="Calibri" panose="020F0502020204030204" pitchFamily="34" charset="0"/>
                <a:ea typeface="Times New Roman" panose="02020603050405020304" pitchFamily="18" charset="0"/>
                <a:cs typeface="Times New Roman" panose="02020603050405020304" pitchFamily="18" charset="0"/>
              </a:rPr>
              <a:t>البودكاست</a:t>
            </a:r>
            <a:r>
              <a:rPr lang="ar-SA" sz="2400" b="1" dirty="0">
                <a:effectLst/>
                <a:latin typeface="Calibri" panose="020F0502020204030204" pitchFamily="34" charset="0"/>
                <a:ea typeface="Times New Roman" panose="02020603050405020304" pitchFamily="18" charset="0"/>
                <a:cs typeface="Times New Roman" panose="02020603050405020304" pitchFamily="18" charset="0"/>
              </a:rPr>
              <a:t> أصبح وسيلة فعالة للوصول إلى الجمهور أثناء تنقلهم أو أثناء قيامهم بأنشطة أخرى، هو تسجيل صوتي يتحدث عن موضوع معين أو حوار بين عدة أشخاص يتم تسجيله ثم رفعه على الإنترنت، والراديو أكبر مثال على </a:t>
            </a:r>
            <a:r>
              <a:rPr lang="ar-SA" sz="2400" b="1" dirty="0" err="1">
                <a:effectLst/>
                <a:latin typeface="Calibri" panose="020F0502020204030204" pitchFamily="34" charset="0"/>
                <a:ea typeface="Times New Roman" panose="02020603050405020304" pitchFamily="18" charset="0"/>
                <a:cs typeface="Times New Roman" panose="02020603050405020304" pitchFamily="18" charset="0"/>
              </a:rPr>
              <a:t>البودكاست</a:t>
            </a:r>
            <a:r>
              <a:rPr lang="ar-SA" sz="2400" b="1" dirty="0">
                <a:latin typeface="Calibri" panose="020F0502020204030204" pitchFamily="34" charset="0"/>
                <a:ea typeface="Times New Roman" panose="02020603050405020304" pitchFamily="18" charset="0"/>
                <a:cs typeface="Times New Roman" panose="02020603050405020304" pitchFamily="18" charset="0"/>
              </a:rPr>
              <a:t>.</a:t>
            </a:r>
            <a:r>
              <a:rPr lang="ar-SA" sz="2400" b="1"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indent="-342900" algn="just" rtl="1">
              <a:lnSpc>
                <a:spcPct val="150000"/>
              </a:lnSpc>
              <a:spcAft>
                <a:spcPts val="300"/>
              </a:spcAft>
              <a:buFont typeface="Wingdings" panose="05000000000000000000" pitchFamily="2" charset="2"/>
              <a:buChar char="q"/>
            </a:pPr>
            <a:r>
              <a:rPr lang="ar-SA" sz="2400" b="1" dirty="0">
                <a:solidFill>
                  <a:schemeClr val="bg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اختيار موضوعات ذات صلة بجمهورك المستهدف</a:t>
            </a:r>
          </a:p>
          <a:p>
            <a:pPr marL="342900" indent="-342900" algn="just" rtl="1">
              <a:lnSpc>
                <a:spcPct val="150000"/>
              </a:lnSpc>
              <a:spcAft>
                <a:spcPts val="300"/>
              </a:spcAft>
              <a:buFont typeface="Wingdings" panose="05000000000000000000" pitchFamily="2" charset="2"/>
              <a:buChar char="q"/>
            </a:pPr>
            <a:r>
              <a:rPr lang="ar-SA" sz="2400" b="1" dirty="0">
                <a:solidFill>
                  <a:schemeClr val="bg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نشر الحلقات بانتظام للحفاظ على تفاعل الجمهور</a:t>
            </a:r>
          </a:p>
          <a:p>
            <a:pPr marL="342900" indent="-342900" algn="just" rtl="1">
              <a:lnSpc>
                <a:spcPct val="150000"/>
              </a:lnSpc>
              <a:spcAft>
                <a:spcPts val="300"/>
              </a:spcAft>
              <a:buFont typeface="Wingdings" panose="05000000000000000000" pitchFamily="2" charset="2"/>
              <a:buChar char="q"/>
            </a:pPr>
            <a:r>
              <a:rPr lang="ar-SA" sz="2400" b="1" dirty="0">
                <a:solidFill>
                  <a:schemeClr val="bg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استخدام أسلوب سرد مشوق لجذب المستمعين</a:t>
            </a:r>
          </a:p>
          <a:p>
            <a:pPr marL="342900" indent="-342900" algn="just" rtl="1">
              <a:lnSpc>
                <a:spcPct val="150000"/>
              </a:lnSpc>
              <a:spcAft>
                <a:spcPts val="300"/>
              </a:spcAft>
              <a:buFont typeface="Wingdings" panose="05000000000000000000" pitchFamily="2" charset="2"/>
              <a:buChar char="q"/>
            </a:pPr>
            <a:r>
              <a:rPr lang="ar-SA" sz="2400" b="1" dirty="0">
                <a:solidFill>
                  <a:schemeClr val="bg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مشاركة الحلقات عبر وسائل التواصل الاجتماعي والمنصات المختلفة</a:t>
            </a:r>
            <a:endParaRPr lang="fr-DZ" sz="2400" b="1" dirty="0">
              <a:solidFill>
                <a:schemeClr val="bg1"/>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p:txBody>
      </p:sp>
      <p:pic>
        <p:nvPicPr>
          <p:cNvPr id="8194" name="Picture 2" descr="The Primary Ingredient Of A Successful Email Marketing | Email ...">
            <a:extLst>
              <a:ext uri="{FF2B5EF4-FFF2-40B4-BE49-F238E27FC236}">
                <a16:creationId xmlns:a16="http://schemas.microsoft.com/office/drawing/2014/main" id="{DFE6720A-FA87-45ED-A3F1-E7D40835851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708220"/>
            <a:ext cx="4494960" cy="5149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0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7AD6606C-8C28-4DB6-B388-6AAF6D3DCE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988" y="0"/>
            <a:ext cx="12126012" cy="6858000"/>
          </a:xfrm>
        </p:spPr>
      </p:pic>
    </p:spTree>
    <p:extLst>
      <p:ext uri="{BB962C8B-B14F-4D97-AF65-F5344CB8AC3E}">
        <p14:creationId xmlns:p14="http://schemas.microsoft.com/office/powerpoint/2010/main" val="90358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0F0BD-A2EE-4110-802D-5DCD479F1EFB}"/>
              </a:ext>
            </a:extLst>
          </p:cNvPr>
          <p:cNvSpPr>
            <a:spLocks noGrp="1"/>
          </p:cNvSpPr>
          <p:nvPr>
            <p:ph type="ctrTitle"/>
          </p:nvPr>
        </p:nvSpPr>
        <p:spPr>
          <a:xfrm>
            <a:off x="0" y="469475"/>
            <a:ext cx="10386646" cy="1583703"/>
          </a:xfrm>
        </p:spPr>
        <p:txBody>
          <a:bodyPr/>
          <a:lstStyle/>
          <a:p>
            <a:pPr algn="r" rtl="1"/>
            <a:r>
              <a:rPr lang="ar-SA" sz="4400" b="1" dirty="0"/>
              <a:t>المحاضرة الخامسة</a:t>
            </a:r>
            <a:r>
              <a:rPr lang="ar-SA" sz="4400" dirty="0"/>
              <a:t>: </a:t>
            </a:r>
            <a:r>
              <a:rPr lang="ar-SA"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تقنيات التسويق بالمحتوى</a:t>
            </a:r>
            <a:br>
              <a:rPr lang="fr-FR" sz="4400" b="1" dirty="0">
                <a:solidFill>
                  <a:schemeClr val="tx1"/>
                </a:solidFill>
                <a:effectLst/>
                <a:ea typeface="Calibri" panose="020F0502020204030204" pitchFamily="34" charset="0"/>
                <a:cs typeface="Times New Roman" panose="02020603050405020304" pitchFamily="18" charset="0"/>
              </a:rPr>
            </a:br>
            <a:r>
              <a:rPr lang="fr-FR" sz="4400" dirty="0"/>
              <a:t>  </a:t>
            </a:r>
            <a:endParaRPr lang="fr-DZ" sz="4400" dirty="0"/>
          </a:p>
        </p:txBody>
      </p:sp>
      <p:pic>
        <p:nvPicPr>
          <p:cNvPr id="3" name="Picture 2" descr="Your List of Alphabet Content Ideas — Your Social Team">
            <a:extLst>
              <a:ext uri="{FF2B5EF4-FFF2-40B4-BE49-F238E27FC236}">
                <a16:creationId xmlns:a16="http://schemas.microsoft.com/office/drawing/2014/main" id="{E17C6297-6770-40C8-ACDC-15FE1BF2A14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356527"/>
            <a:ext cx="12192000" cy="55014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59BC104-8EC0-4BE2-8E8B-66DCC52C66B5}"/>
              </a:ext>
            </a:extLst>
          </p:cNvPr>
          <p:cNvSpPr/>
          <p:nvPr/>
        </p:nvSpPr>
        <p:spPr>
          <a:xfrm>
            <a:off x="4200211" y="5064369"/>
            <a:ext cx="4983982" cy="1324156"/>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fr-DZ" sz="4400" b="1">
                <a:solidFill>
                  <a:schemeClr val="bg1"/>
                </a:solidFill>
                <a:effectLst/>
                <a:latin typeface="Times New Roman" panose="02020603050405020304" pitchFamily="18" charset="0"/>
                <a:ea typeface="Times New Roman" panose="02020603050405020304" pitchFamily="18" charset="0"/>
              </a:rPr>
              <a:t>Content Marketing</a:t>
            </a:r>
            <a:endParaRPr lang="fr-DZ" sz="4400">
              <a:solidFill>
                <a:schemeClr val="bg1"/>
              </a:solidFill>
            </a:endParaRPr>
          </a:p>
        </p:txBody>
      </p:sp>
    </p:spTree>
    <p:extLst>
      <p:ext uri="{BB962C8B-B14F-4D97-AF65-F5344CB8AC3E}">
        <p14:creationId xmlns:p14="http://schemas.microsoft.com/office/powerpoint/2010/main" val="373419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41F1CA1-0C1C-413C-995A-6BB10A3C4953}"/>
              </a:ext>
            </a:extLst>
          </p:cNvPr>
          <p:cNvSpPr>
            <a:spLocks noGrp="1"/>
          </p:cNvSpPr>
          <p:nvPr>
            <p:ph type="title"/>
          </p:nvPr>
        </p:nvSpPr>
        <p:spPr>
          <a:xfrm>
            <a:off x="3690410" y="115556"/>
            <a:ext cx="6749827" cy="1391697"/>
          </a:xfrm>
        </p:spPr>
        <p:txBody>
          <a:bodyPr/>
          <a:lstStyle/>
          <a:p>
            <a:pPr algn="r" rtl="1"/>
            <a:r>
              <a:rPr lang="ar-SA" b="1" dirty="0"/>
              <a:t>تعريف التسويق بالمحتوى</a:t>
            </a:r>
            <a:endParaRPr lang="fr-DZ" b="1" dirty="0">
              <a:latin typeface="Times New Roman" panose="02020603050405020304" pitchFamily="18" charset="0"/>
              <a:cs typeface="Times New Roman" panose="02020603050405020304" pitchFamily="18" charset="0"/>
            </a:endParaRPr>
          </a:p>
        </p:txBody>
      </p:sp>
      <p:sp>
        <p:nvSpPr>
          <p:cNvPr id="2" name="Rectangle : coins arrondis 1">
            <a:extLst>
              <a:ext uri="{FF2B5EF4-FFF2-40B4-BE49-F238E27FC236}">
                <a16:creationId xmlns:a16="http://schemas.microsoft.com/office/drawing/2014/main" id="{C9AE1334-481E-443A-ACB0-59F094C0B148}"/>
              </a:ext>
            </a:extLst>
          </p:cNvPr>
          <p:cNvSpPr/>
          <p:nvPr/>
        </p:nvSpPr>
        <p:spPr>
          <a:xfrm>
            <a:off x="4598111" y="1105319"/>
            <a:ext cx="6043093" cy="1939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000" b="1" dirty="0">
                <a:solidFill>
                  <a:schemeClr val="tx1"/>
                </a:solidFill>
                <a:effectLst/>
                <a:ea typeface="Times New Roman" panose="02020603050405020304" pitchFamily="18" charset="0"/>
                <a:cs typeface="+mj-cs"/>
              </a:rPr>
              <a:t>هو أحد أكثر أساليب التسويق الرقمي تأثيرًا، حيث يعتمد على إنشاء محتوى قيّم، متسق، وذي صلة لجذب جمهور محدد وتحفيزه على اتخاذ إجراءات مربحة. هذه الاستراتيجية تعتمد على تقديم الفائدة للجمهور بدلًا من الترويج المباشر للمنتجات والخدمات</a:t>
            </a:r>
            <a:r>
              <a:rPr lang="en-US" sz="2000" b="1" dirty="0">
                <a:solidFill>
                  <a:schemeClr val="tx1"/>
                </a:solidFill>
                <a:effectLst/>
                <a:latin typeface="Segoe UI Historic" panose="020B0502040204020203" pitchFamily="34" charset="0"/>
                <a:ea typeface="Calibri" panose="020F0502020204030204" pitchFamily="34" charset="0"/>
                <a:cs typeface="+mj-cs"/>
              </a:rPr>
              <a:t>.</a:t>
            </a:r>
            <a:endParaRPr lang="ar-SA" sz="2000" b="1" i="0" dirty="0">
              <a:solidFill>
                <a:schemeClr val="tx1"/>
              </a:solidFill>
              <a:effectLst/>
              <a:latin typeface="Times New Roman" panose="02020603050405020304" pitchFamily="18" charset="0"/>
              <a:cs typeface="+mj-cs"/>
            </a:endParaRPr>
          </a:p>
        </p:txBody>
      </p:sp>
      <p:sp>
        <p:nvSpPr>
          <p:cNvPr id="8" name="Rectangle : coins arrondis 7">
            <a:extLst>
              <a:ext uri="{FF2B5EF4-FFF2-40B4-BE49-F238E27FC236}">
                <a16:creationId xmlns:a16="http://schemas.microsoft.com/office/drawing/2014/main" id="{AD38174E-26B4-451E-B43D-1296E94793F6}"/>
              </a:ext>
            </a:extLst>
          </p:cNvPr>
          <p:cNvSpPr/>
          <p:nvPr/>
        </p:nvSpPr>
        <p:spPr>
          <a:xfrm>
            <a:off x="4598112" y="3295860"/>
            <a:ext cx="6465124" cy="3066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07000"/>
              </a:lnSpc>
              <a:spcAft>
                <a:spcPts val="800"/>
              </a:spcAft>
            </a:pPr>
            <a:r>
              <a:rPr lang="ar-SA" sz="2400" b="1" dirty="0">
                <a:solidFill>
                  <a:schemeClr val="tx1"/>
                </a:solidFill>
                <a:effectLst/>
                <a:ea typeface="Times New Roman" panose="02020603050405020304" pitchFamily="18" charset="0"/>
                <a:cs typeface="+mj-cs"/>
              </a:rPr>
              <a:t>يُعرف التسويق بالمحتوى</a:t>
            </a:r>
            <a:r>
              <a:rPr lang="fr-DZ" sz="2400" b="1" dirty="0">
                <a:solidFill>
                  <a:schemeClr val="tx1"/>
                </a:solidFill>
                <a:effectLst/>
                <a:latin typeface="Times New Roman" panose="02020603050405020304" pitchFamily="18" charset="0"/>
                <a:ea typeface="Times New Roman" panose="02020603050405020304" pitchFamily="18" charset="0"/>
                <a:cs typeface="+mj-cs"/>
              </a:rPr>
              <a:t> (Content Marketing) </a:t>
            </a:r>
            <a:r>
              <a:rPr lang="ar-SA" sz="2400" b="1" dirty="0">
                <a:solidFill>
                  <a:schemeClr val="tx1"/>
                </a:solidFill>
                <a:effectLst/>
                <a:latin typeface="Times New Roman" panose="02020603050405020304" pitchFamily="18" charset="0"/>
                <a:ea typeface="Times New Roman" panose="02020603050405020304" pitchFamily="18" charset="0"/>
                <a:cs typeface="+mj-cs"/>
              </a:rPr>
              <a:t>بأنه نهج استراتيجي يركز على إنشاء محتوى ذي قيمة، متسق وملائم، بهدف جذب جمهور محدد والحفاظ عليه، وتحفيزه على اتخاذ إجراءات مربحة. يختلف التسويق بالمحتوى عن الإعلانات التقليدية في أنه لا يعتمد على الترويج المباشر للمنتجات أو الخدمات، بل يسعى إلى تقديم المعرفة والفائدة للجمهور، مما يؤدي إلى بناء الثقة وتعزيز الولاء للعلامة التجارية.</a:t>
            </a:r>
            <a:endParaRPr lang="fr-DZ" sz="2800" b="1" dirty="0">
              <a:solidFill>
                <a:schemeClr val="tx1"/>
              </a:solidFill>
              <a:effectLst/>
              <a:latin typeface="Calibri" panose="020F0502020204030204" pitchFamily="34" charset="0"/>
              <a:ea typeface="Calibri" panose="020F0502020204030204" pitchFamily="34" charset="0"/>
              <a:cs typeface="+mj-cs"/>
            </a:endParaRPr>
          </a:p>
        </p:txBody>
      </p:sp>
      <p:sp>
        <p:nvSpPr>
          <p:cNvPr id="4" name="AutoShape 4" descr="التسويق الإلكتروني عبر محركات البحث SEM.. دليل المبتدئين">
            <a:extLst>
              <a:ext uri="{FF2B5EF4-FFF2-40B4-BE49-F238E27FC236}">
                <a16:creationId xmlns:a16="http://schemas.microsoft.com/office/drawing/2014/main" id="{B5ECAD26-E68F-4BF6-8395-72533D88F0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sp>
        <p:nvSpPr>
          <p:cNvPr id="5" name="AutoShape 6" descr="التسويق الإلكتروني عبر محركات البحث SEM.. دليل المبتدئين">
            <a:extLst>
              <a:ext uri="{FF2B5EF4-FFF2-40B4-BE49-F238E27FC236}">
                <a16:creationId xmlns:a16="http://schemas.microsoft.com/office/drawing/2014/main" id="{B20B623D-BE7B-46FA-A734-44C9355F1780}"/>
              </a:ext>
            </a:extLst>
          </p:cNvPr>
          <p:cNvSpPr>
            <a:spLocks noChangeAspect="1" noChangeArrowheads="1"/>
          </p:cNvSpPr>
          <p:nvPr/>
        </p:nvSpPr>
        <p:spPr bwMode="auto">
          <a:xfrm>
            <a:off x="2257425" y="1738311"/>
            <a:ext cx="304800" cy="6228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pic>
        <p:nvPicPr>
          <p:cNvPr id="3" name="Picture 2" descr="How Content Marketing Helps to Make Money!">
            <a:extLst>
              <a:ext uri="{FF2B5EF4-FFF2-40B4-BE49-F238E27FC236}">
                <a16:creationId xmlns:a16="http://schemas.microsoft.com/office/drawing/2014/main" id="{424ED7AF-C7FD-465F-B9A2-868701B0C86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8156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26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324AA5-5267-4D61-8EDD-D21456A1E133}"/>
              </a:ext>
            </a:extLst>
          </p:cNvPr>
          <p:cNvSpPr>
            <a:spLocks noGrp="1"/>
          </p:cNvSpPr>
          <p:nvPr>
            <p:ph type="title"/>
          </p:nvPr>
        </p:nvSpPr>
        <p:spPr>
          <a:xfrm>
            <a:off x="834013" y="0"/>
            <a:ext cx="9344968" cy="1356527"/>
          </a:xfrm>
        </p:spPr>
        <p:txBody>
          <a:bodyPr/>
          <a:lstStyle/>
          <a:p>
            <a:pPr algn="r" rtl="1"/>
            <a:r>
              <a:rPr lang="ar-SA" b="1" dirty="0"/>
              <a:t>أهمية التسويق بالمحتوى</a:t>
            </a:r>
            <a:endParaRPr lang="fr-DZ" b="1" dirty="0"/>
          </a:p>
        </p:txBody>
      </p:sp>
      <p:sp>
        <p:nvSpPr>
          <p:cNvPr id="8" name="Bulle narrative : rectangle à coins arrondis 7">
            <a:extLst>
              <a:ext uri="{FF2B5EF4-FFF2-40B4-BE49-F238E27FC236}">
                <a16:creationId xmlns:a16="http://schemas.microsoft.com/office/drawing/2014/main" id="{82BADC98-CF1D-4684-AFC5-F029E9B33DF6}"/>
              </a:ext>
            </a:extLst>
          </p:cNvPr>
          <p:cNvSpPr/>
          <p:nvPr/>
        </p:nvSpPr>
        <p:spPr>
          <a:xfrm>
            <a:off x="3898761" y="944546"/>
            <a:ext cx="6571621" cy="5503332"/>
          </a:xfrm>
          <a:prstGeom prst="wedgeRoundRectCallout">
            <a:avLst>
              <a:gd name="adj1" fmla="val -36504"/>
              <a:gd name="adj2" fmla="val 15489"/>
              <a:gd name="adj3" fmla="val 16667"/>
            </a:avLst>
          </a:prstGeom>
          <a:solidFill>
            <a:srgbClr val="C00000"/>
          </a:solidFill>
          <a:ln>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285750" indent="-285750" algn="just" rtl="1">
              <a:buFont typeface="Wingdings" panose="05000000000000000000" pitchFamily="2" charset="2"/>
              <a:buChar char="q"/>
            </a:pPr>
            <a:r>
              <a:rPr lang="ar-SA" sz="2400" b="1" dirty="0">
                <a:solidFill>
                  <a:schemeClr val="tx1"/>
                </a:solidFill>
                <a:effectLst/>
                <a:latin typeface="Times New Roman" panose="02020603050405020304" pitchFamily="18" charset="0"/>
                <a:ea typeface="Times New Roman" panose="02020603050405020304" pitchFamily="18" charset="0"/>
                <a:cs typeface="+mj-cs"/>
              </a:rPr>
              <a:t>تحسين محركات البحث</a:t>
            </a:r>
            <a:r>
              <a:rPr lang="fr-DZ" sz="2400" b="1" dirty="0">
                <a:solidFill>
                  <a:schemeClr val="tx1"/>
                </a:solidFill>
                <a:effectLst/>
                <a:latin typeface="Times New Roman" panose="02020603050405020304" pitchFamily="18" charset="0"/>
                <a:ea typeface="Times New Roman" panose="02020603050405020304" pitchFamily="18" charset="0"/>
                <a:cs typeface="+mj-cs"/>
              </a:rPr>
              <a:t> (SEO): </a:t>
            </a:r>
            <a:r>
              <a:rPr lang="ar-SA" sz="2400" b="1" dirty="0">
                <a:solidFill>
                  <a:schemeClr val="tx1"/>
                </a:solidFill>
                <a:effectLst/>
                <a:latin typeface="Times New Roman" panose="02020603050405020304" pitchFamily="18" charset="0"/>
                <a:ea typeface="Times New Roman" panose="02020603050405020304" pitchFamily="18" charset="0"/>
                <a:cs typeface="+mj-cs"/>
              </a:rPr>
              <a:t>يساعد المحتوى القيم في تحسين ترتيب المواقع في نتائج البحث العضوية</a:t>
            </a:r>
          </a:p>
          <a:p>
            <a:pPr marL="285750" indent="-285750" algn="just" rtl="1">
              <a:buFont typeface="Wingdings" panose="05000000000000000000" pitchFamily="2" charset="2"/>
              <a:buChar char="q"/>
            </a:pPr>
            <a:r>
              <a:rPr lang="ar-SA" sz="2400" b="1" dirty="0">
                <a:solidFill>
                  <a:schemeClr val="tx1"/>
                </a:solidFill>
                <a:effectLst/>
                <a:latin typeface="Times New Roman" panose="02020603050405020304" pitchFamily="18" charset="0"/>
                <a:ea typeface="Times New Roman" panose="02020603050405020304" pitchFamily="18" charset="0"/>
                <a:cs typeface="+mj-cs"/>
              </a:rPr>
              <a:t>بناء الوعي بالعلامة التجارية: من خلال تقديم محتوى ثري ومفيد، يمكن للعلامات التجارية ترسيخ هويتها في أذهان الجمهور</a:t>
            </a:r>
          </a:p>
          <a:p>
            <a:pPr marL="285750" indent="-285750" algn="just" rtl="1">
              <a:buFont typeface="Wingdings" panose="05000000000000000000" pitchFamily="2" charset="2"/>
              <a:buChar char="q"/>
            </a:pPr>
            <a:r>
              <a:rPr lang="ar-SA" sz="2400" b="1" dirty="0">
                <a:solidFill>
                  <a:schemeClr val="tx1"/>
                </a:solidFill>
                <a:effectLst/>
                <a:latin typeface="Times New Roman" panose="02020603050405020304" pitchFamily="18" charset="0"/>
                <a:ea typeface="Times New Roman" panose="02020603050405020304" pitchFamily="18" charset="0"/>
                <a:cs typeface="+mj-cs"/>
              </a:rPr>
              <a:t>تحسين معدلات التحويل: يؤدي تقديم محتوى تعليمي وإرشادي إلى زيادة ثقة العملاء في العلامة التجارية، مما يعزز احتمالية الشراء</a:t>
            </a:r>
          </a:p>
          <a:p>
            <a:pPr marL="285750" indent="-285750" algn="just" rtl="1">
              <a:buFont typeface="Wingdings" panose="05000000000000000000" pitchFamily="2" charset="2"/>
              <a:buChar char="q"/>
            </a:pPr>
            <a:r>
              <a:rPr lang="fr-DZ" sz="2400" b="1" dirty="0">
                <a:solidFill>
                  <a:schemeClr val="tx1"/>
                </a:solidFill>
                <a:effectLst/>
                <a:latin typeface="Times New Roman" panose="02020603050405020304" pitchFamily="18" charset="0"/>
                <a:ea typeface="Times New Roman" panose="02020603050405020304" pitchFamily="18" charset="0"/>
                <a:cs typeface="+mj-cs"/>
              </a:rPr>
              <a:t> </a:t>
            </a:r>
            <a:r>
              <a:rPr lang="ar-SA" sz="2400" b="1" dirty="0">
                <a:solidFill>
                  <a:schemeClr val="tx1"/>
                </a:solidFill>
                <a:effectLst/>
                <a:latin typeface="Times New Roman" panose="02020603050405020304" pitchFamily="18" charset="0"/>
                <a:ea typeface="Times New Roman" panose="02020603050405020304" pitchFamily="18" charset="0"/>
                <a:cs typeface="+mj-cs"/>
              </a:rPr>
              <a:t>توفير تجربة مستخدم محسّنة: يُسهم المحتوى الجيد في تقديم تجربة إيجابية للمستخدمين، مما يحفّزهم على العودة والتفاعل</a:t>
            </a:r>
            <a:r>
              <a:rPr lang="fr-DZ" sz="2400" b="1" dirty="0">
                <a:solidFill>
                  <a:schemeClr val="tx1"/>
                </a:solidFill>
                <a:effectLst/>
                <a:latin typeface="Times New Roman" panose="02020603050405020304" pitchFamily="18" charset="0"/>
                <a:ea typeface="Times New Roman" panose="02020603050405020304" pitchFamily="18" charset="0"/>
                <a:cs typeface="+mj-cs"/>
              </a:rPr>
              <a:t> </a:t>
            </a:r>
            <a:endParaRPr lang="ar-SA" sz="2400" b="1" dirty="0">
              <a:solidFill>
                <a:schemeClr val="tx1"/>
              </a:solidFill>
              <a:effectLst/>
              <a:latin typeface="Times New Roman" panose="02020603050405020304" pitchFamily="18" charset="0"/>
              <a:ea typeface="Times New Roman" panose="02020603050405020304" pitchFamily="18" charset="0"/>
              <a:cs typeface="+mj-cs"/>
            </a:endParaRPr>
          </a:p>
          <a:p>
            <a:pPr marL="285750" indent="-285750" algn="just" rtl="1">
              <a:buFont typeface="Wingdings" panose="05000000000000000000" pitchFamily="2" charset="2"/>
              <a:buChar char="q"/>
            </a:pPr>
            <a:r>
              <a:rPr lang="ar-SA" sz="2400" b="1" dirty="0">
                <a:solidFill>
                  <a:schemeClr val="tx1"/>
                </a:solidFill>
                <a:effectLst/>
                <a:latin typeface="Times New Roman" panose="02020603050405020304" pitchFamily="18" charset="0"/>
                <a:ea typeface="Times New Roman" panose="02020603050405020304" pitchFamily="18" charset="0"/>
                <a:cs typeface="+mj-cs"/>
              </a:rPr>
              <a:t>بناء علاقات طويلة الأمد: من خلال تقديم محتوى مفيد، يمكنك بناء علاقات قوية مع العملاء وزيادة ولائهم</a:t>
            </a:r>
          </a:p>
        </p:txBody>
      </p:sp>
      <p:pic>
        <p:nvPicPr>
          <p:cNvPr id="3076" name="Picture 4" descr="The Power of GIF Marketing: Engage, Entertain, and Convert — Helping ...">
            <a:extLst>
              <a:ext uri="{FF2B5EF4-FFF2-40B4-BE49-F238E27FC236}">
                <a16:creationId xmlns:a16="http://schemas.microsoft.com/office/drawing/2014/main" id="{A6DD86F5-5F8C-4D47-99B0-523576DA9EC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6813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0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401933" y="190919"/>
            <a:ext cx="9897627" cy="1320071"/>
          </a:xfrm>
        </p:spPr>
        <p:txBody>
          <a:bodyPr/>
          <a:lstStyle/>
          <a:p>
            <a:pPr algn="r" rtl="1"/>
            <a:r>
              <a:rPr lang="ar-SA" b="1" dirty="0">
                <a:latin typeface="Times New Roman" panose="02020603050405020304" pitchFamily="18" charset="0"/>
                <a:cs typeface="Times New Roman" panose="02020603050405020304" pitchFamily="18" charset="0"/>
              </a:rPr>
              <a:t>أنواع المحتوى المستخدم التسويق بالمحتوى</a:t>
            </a:r>
            <a:br>
              <a:rPr lang="fr-FR" b="1" dirty="0">
                <a:latin typeface="Times New Roman" panose="02020603050405020304" pitchFamily="18" charset="0"/>
                <a:cs typeface="Times New Roman" panose="02020603050405020304" pitchFamily="18" charset="0"/>
              </a:rPr>
            </a:br>
            <a:r>
              <a:rPr lang="ar-SA" sz="5400" b="1" dirty="0">
                <a:solidFill>
                  <a:schemeClr val="tx1"/>
                </a:solidFill>
                <a:latin typeface="Times New Roman" panose="02020603050405020304" pitchFamily="18" charset="0"/>
                <a:cs typeface="Times New Roman" panose="02020603050405020304" pitchFamily="18" charset="0"/>
              </a:rPr>
              <a:t>             </a:t>
            </a:r>
            <a:endParaRPr lang="fr-DZ" b="1" dirty="0">
              <a:solidFill>
                <a:schemeClr val="tx1"/>
              </a:solidFill>
            </a:endParaRPr>
          </a:p>
        </p:txBody>
      </p:sp>
      <p:graphicFrame>
        <p:nvGraphicFramePr>
          <p:cNvPr id="3" name="Diagramme 2">
            <a:extLst>
              <a:ext uri="{FF2B5EF4-FFF2-40B4-BE49-F238E27FC236}">
                <a16:creationId xmlns:a16="http://schemas.microsoft.com/office/drawing/2014/main" id="{C1291F3D-C042-4DB2-A1C4-2E7A33E42A8C}"/>
              </a:ext>
            </a:extLst>
          </p:cNvPr>
          <p:cNvGraphicFramePr/>
          <p:nvPr>
            <p:extLst>
              <p:ext uri="{D42A27DB-BD31-4B8C-83A1-F6EECF244321}">
                <p14:modId xmlns:p14="http://schemas.microsoft.com/office/powerpoint/2010/main" val="221248008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390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401933" y="190919"/>
            <a:ext cx="9897627" cy="1320071"/>
          </a:xfrm>
        </p:spPr>
        <p:txBody>
          <a:bodyPr/>
          <a:lstStyle/>
          <a:p>
            <a:pPr algn="r" rtl="1"/>
            <a:r>
              <a:rPr lang="ar-SA" b="1" dirty="0"/>
              <a:t>تقنيات التسويق بالمحتوى</a:t>
            </a:r>
            <a:br>
              <a:rPr lang="fr-FR" b="1" dirty="0">
                <a:latin typeface="Times New Roman" panose="02020603050405020304" pitchFamily="18" charset="0"/>
                <a:cs typeface="Times New Roman" panose="02020603050405020304" pitchFamily="18" charset="0"/>
              </a:rPr>
            </a:br>
            <a:r>
              <a:rPr lang="ar-SA" sz="5400" b="1" dirty="0">
                <a:solidFill>
                  <a:schemeClr val="tx1"/>
                </a:solidFill>
                <a:latin typeface="Times New Roman" panose="02020603050405020304" pitchFamily="18" charset="0"/>
                <a:cs typeface="Times New Roman" panose="02020603050405020304" pitchFamily="18" charset="0"/>
              </a:rPr>
              <a:t>    </a:t>
            </a:r>
            <a:r>
              <a:rPr lang="ar-SA" sz="3600" b="1" dirty="0">
                <a:solidFill>
                  <a:schemeClr val="tx1"/>
                </a:solidFill>
                <a:effectLst/>
                <a:ea typeface="Times New Roman" panose="02020603050405020304" pitchFamily="18" charset="0"/>
                <a:cs typeface="Times New Roman" panose="02020603050405020304" pitchFamily="18" charset="0"/>
              </a:rPr>
              <a:t>تسويق المحتوى عبر المدونات</a:t>
            </a:r>
            <a:r>
              <a:rPr lang="fr-DZ" sz="3600" b="1" dirty="0">
                <a:solidFill>
                  <a:schemeClr val="tx1"/>
                </a:solidFill>
                <a:effectLst/>
                <a:latin typeface="Times New Roman" panose="02020603050405020304" pitchFamily="18" charset="0"/>
                <a:ea typeface="Times New Roman" panose="02020603050405020304" pitchFamily="18" charset="0"/>
              </a:rPr>
              <a:t> (Blogging)</a:t>
            </a:r>
            <a:endParaRPr lang="fr-DZ" b="1" dirty="0">
              <a:solidFill>
                <a:schemeClr val="tx1"/>
              </a:solidFill>
            </a:endParaRPr>
          </a:p>
        </p:txBody>
      </p:sp>
      <p:sp>
        <p:nvSpPr>
          <p:cNvPr id="5" name="ZoneTexte 4">
            <a:extLst>
              <a:ext uri="{FF2B5EF4-FFF2-40B4-BE49-F238E27FC236}">
                <a16:creationId xmlns:a16="http://schemas.microsoft.com/office/drawing/2014/main" id="{67AFCC20-DBF2-493E-8E26-B7F77ABCDE33}"/>
              </a:ext>
            </a:extLst>
          </p:cNvPr>
          <p:cNvSpPr txBox="1"/>
          <p:nvPr/>
        </p:nvSpPr>
        <p:spPr>
          <a:xfrm>
            <a:off x="4494961" y="1748413"/>
            <a:ext cx="7633399" cy="3785652"/>
          </a:xfrm>
          <a:prstGeom prst="rect">
            <a:avLst/>
          </a:prstGeom>
          <a:noFill/>
        </p:spPr>
        <p:txBody>
          <a:bodyPr wrap="square" rtlCol="0">
            <a:spAutoFit/>
          </a:bodyPr>
          <a:lstStyle/>
          <a:p>
            <a:pPr algn="just" rtl="1"/>
            <a:r>
              <a:rPr lang="ar-SA" sz="2400" b="1" dirty="0">
                <a:effectLst/>
                <a:ea typeface="Times New Roman" panose="02020603050405020304" pitchFamily="18" charset="0"/>
                <a:cs typeface="+mj-cs"/>
              </a:rPr>
              <a:t>المدونات هي من أكثر أنواع المحتوى شيوعًا، حيث تتيح لك مشاركة مقالات تعليمية، إرشادات، وأفكار متعلقة بمجال عملك</a:t>
            </a:r>
            <a:r>
              <a:rPr lang="ar-SA" sz="2400" b="1" dirty="0">
                <a:effectLst/>
                <a:latin typeface="Times New Roman" panose="02020603050405020304" pitchFamily="18" charset="0"/>
                <a:ea typeface="Times New Roman" panose="02020603050405020304" pitchFamily="18" charset="0"/>
                <a:cs typeface="+mj-cs"/>
              </a:rPr>
              <a:t>. مثال: علامة</a:t>
            </a:r>
            <a:r>
              <a:rPr lang="fr-DZ" sz="2400" b="1" dirty="0">
                <a:effectLst/>
                <a:latin typeface="Times New Roman" panose="02020603050405020304" pitchFamily="18" charset="0"/>
                <a:ea typeface="Times New Roman" panose="02020603050405020304" pitchFamily="18" charset="0"/>
                <a:cs typeface="+mj-cs"/>
              </a:rPr>
              <a:t> HubSpot </a:t>
            </a:r>
            <a:r>
              <a:rPr lang="ar-SA" sz="2400" b="1" dirty="0">
                <a:effectLst/>
                <a:latin typeface="Times New Roman" panose="02020603050405020304" pitchFamily="18" charset="0"/>
                <a:ea typeface="Times New Roman" panose="02020603050405020304" pitchFamily="18" charset="0"/>
                <a:cs typeface="+mj-cs"/>
              </a:rPr>
              <a:t>تعتمد على المدونات لنشر محتوى غني عن التسويق والمبيعات، مما يجعلها مصدرًا موثوقًا للمعلومات في هذا المجال، علامة</a:t>
            </a:r>
            <a:r>
              <a:rPr lang="fr-DZ" sz="2400" b="1" dirty="0" err="1">
                <a:effectLst/>
                <a:latin typeface="Times New Roman" panose="02020603050405020304" pitchFamily="18" charset="0"/>
                <a:ea typeface="Times New Roman" panose="02020603050405020304" pitchFamily="18" charset="0"/>
                <a:cs typeface="+mj-cs"/>
              </a:rPr>
              <a:t>Moz</a:t>
            </a:r>
            <a:r>
              <a:rPr lang="fr-DZ" sz="2400" b="1" dirty="0">
                <a:effectLst/>
                <a:latin typeface="Times New Roman" panose="02020603050405020304" pitchFamily="18" charset="0"/>
                <a:ea typeface="Times New Roman" panose="02020603050405020304" pitchFamily="18" charset="0"/>
                <a:cs typeface="+mj-cs"/>
              </a:rPr>
              <a:t> </a:t>
            </a:r>
            <a:r>
              <a:rPr lang="ar-SA" sz="2400" b="1" dirty="0">
                <a:effectLst/>
                <a:latin typeface="Times New Roman" panose="02020603050405020304" pitchFamily="18" charset="0"/>
                <a:ea typeface="Times New Roman" panose="02020603050405020304" pitchFamily="18" charset="0"/>
                <a:cs typeface="+mj-cs"/>
              </a:rPr>
              <a:t> تنشر مقالات متخصصة في تحسين محركات البحث</a:t>
            </a:r>
            <a:r>
              <a:rPr lang="fr-DZ" sz="2400" b="1" dirty="0">
                <a:effectLst/>
                <a:latin typeface="Times New Roman" panose="02020603050405020304" pitchFamily="18" charset="0"/>
                <a:ea typeface="Times New Roman" panose="02020603050405020304" pitchFamily="18" charset="0"/>
                <a:cs typeface="+mj-cs"/>
              </a:rPr>
              <a:t> (SEO) </a:t>
            </a:r>
            <a:r>
              <a:rPr lang="ar-SA" sz="2400" b="1" dirty="0">
                <a:effectLst/>
                <a:latin typeface="Times New Roman" panose="02020603050405020304" pitchFamily="18" charset="0"/>
                <a:ea typeface="Times New Roman" panose="02020603050405020304" pitchFamily="18" charset="0"/>
                <a:cs typeface="+mj-cs"/>
              </a:rPr>
              <a:t>مما يعزز مكانتها كمرجع رئيسي في هذا المجال.</a:t>
            </a:r>
          </a:p>
          <a:p>
            <a:pPr marL="342900" indent="-342900" algn="just" rtl="1">
              <a:buFont typeface="Wingdings" panose="05000000000000000000" pitchFamily="2" charset="2"/>
              <a:buChar char="q"/>
            </a:pPr>
            <a:r>
              <a:rPr lang="ar-SA" sz="24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rPr>
              <a:t>الكتابة بأسلوب واضح وسهل الفهم</a:t>
            </a:r>
          </a:p>
          <a:p>
            <a:pPr marL="342900" indent="-342900" algn="just" rtl="1">
              <a:buFont typeface="Wingdings" panose="05000000000000000000" pitchFamily="2" charset="2"/>
              <a:buChar char="q"/>
            </a:pPr>
            <a:r>
              <a:rPr lang="ar-SA" sz="24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rPr>
              <a:t>التركيز على الكلمات المفتاحية لزيادة فرص الظهور في نتائج البحث</a:t>
            </a:r>
          </a:p>
          <a:p>
            <a:pPr marL="342900" indent="-342900" algn="just" rtl="1">
              <a:buFont typeface="Wingdings" panose="05000000000000000000" pitchFamily="2" charset="2"/>
              <a:buChar char="q"/>
            </a:pPr>
            <a:r>
              <a:rPr lang="fr-DZ" sz="24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rPr>
              <a:t> </a:t>
            </a:r>
            <a:r>
              <a:rPr lang="ar-SA" sz="24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rPr>
              <a:t>إدراج صور ومقاطع فيديو لدعم المحتوى</a:t>
            </a:r>
          </a:p>
          <a:p>
            <a:pPr marL="342900" indent="-342900" algn="just" rtl="1">
              <a:buFont typeface="Wingdings" panose="05000000000000000000" pitchFamily="2" charset="2"/>
              <a:buChar char="q"/>
            </a:pPr>
            <a:r>
              <a:rPr lang="ar-SA" sz="24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rPr>
              <a:t>إضافة أزرار المشاركة على وسائل التواصل الاجتماعي لزيادة الانتشار</a:t>
            </a:r>
            <a:r>
              <a:rPr lang="fr-DZ" sz="24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rPr>
              <a:t>.</a:t>
            </a:r>
            <a:endParaRPr lang="fr-DZ" sz="3200" b="1" dirty="0">
              <a:solidFill>
                <a:schemeClr val="bg1"/>
              </a:solidFill>
              <a:highlight>
                <a:srgbClr val="FFFF00"/>
              </a:highlight>
              <a:cs typeface="+mj-cs"/>
            </a:endParaRPr>
          </a:p>
        </p:txBody>
      </p:sp>
      <p:pic>
        <p:nvPicPr>
          <p:cNvPr id="4098" name="Picture 2" descr="Content Marketing Blog GIF - Content Marketing Blog Blogging - Discover ...">
            <a:extLst>
              <a:ext uri="{FF2B5EF4-FFF2-40B4-BE49-F238E27FC236}">
                <a16:creationId xmlns:a16="http://schemas.microsoft.com/office/drawing/2014/main" id="{F76DB7C4-0918-4E74-AAEE-7E306BBFCCA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720780"/>
            <a:ext cx="4494961" cy="5137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588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401933" y="190919"/>
            <a:ext cx="9897627" cy="1320071"/>
          </a:xfrm>
        </p:spPr>
        <p:txBody>
          <a:bodyPr/>
          <a:lstStyle/>
          <a:p>
            <a:pPr algn="r" rtl="1"/>
            <a:r>
              <a:rPr lang="ar-SA" b="1" dirty="0"/>
              <a:t>تقنيات التسويق بالمحتوى</a:t>
            </a:r>
            <a:br>
              <a:rPr lang="fr-FR" b="1" dirty="0">
                <a:latin typeface="Times New Roman" panose="02020603050405020304" pitchFamily="18" charset="0"/>
                <a:cs typeface="Times New Roman" panose="02020603050405020304" pitchFamily="18" charset="0"/>
              </a:rPr>
            </a:br>
            <a:r>
              <a:rPr lang="ar-SA" sz="5400" b="1" dirty="0">
                <a:solidFill>
                  <a:schemeClr val="tx1"/>
                </a:solidFill>
                <a:latin typeface="Times New Roman" panose="02020603050405020304" pitchFamily="18" charset="0"/>
                <a:cs typeface="Times New Roman" panose="02020603050405020304" pitchFamily="18" charset="0"/>
              </a:rPr>
              <a:t>    </a:t>
            </a:r>
            <a:r>
              <a:rPr lang="ar-SA" sz="3600" b="1" dirty="0">
                <a:solidFill>
                  <a:schemeClr val="tx1"/>
                </a:solidFill>
                <a:effectLst/>
                <a:ea typeface="Times New Roman" panose="02020603050405020304" pitchFamily="18" charset="0"/>
                <a:cs typeface="Times New Roman" panose="02020603050405020304" pitchFamily="18" charset="0"/>
              </a:rPr>
              <a:t>تسويق المحتوى عبر الفيديو </a:t>
            </a:r>
            <a:r>
              <a:rPr lang="fr-DZ" sz="3600" b="1" dirty="0">
                <a:solidFill>
                  <a:schemeClr val="tx1"/>
                </a:solidFill>
                <a:effectLst/>
                <a:latin typeface="Times New Roman" panose="02020603050405020304" pitchFamily="18" charset="0"/>
                <a:ea typeface="Times New Roman" panose="02020603050405020304" pitchFamily="18" charset="0"/>
              </a:rPr>
              <a:t>(</a:t>
            </a:r>
            <a:r>
              <a:rPr lang="fr-FR" sz="3600" b="1" dirty="0" err="1">
                <a:solidFill>
                  <a:schemeClr val="tx1"/>
                </a:solidFill>
                <a:effectLst/>
                <a:latin typeface="Times New Roman" panose="02020603050405020304" pitchFamily="18" charset="0"/>
                <a:ea typeface="Times New Roman" panose="02020603050405020304" pitchFamily="18" charset="0"/>
              </a:rPr>
              <a:t>Video</a:t>
            </a:r>
            <a:r>
              <a:rPr lang="fr-FR" sz="3600" b="1" dirty="0">
                <a:solidFill>
                  <a:schemeClr val="tx1"/>
                </a:solidFill>
                <a:effectLst/>
                <a:latin typeface="Times New Roman" panose="02020603050405020304" pitchFamily="18" charset="0"/>
                <a:ea typeface="Times New Roman" panose="02020603050405020304" pitchFamily="18" charset="0"/>
              </a:rPr>
              <a:t> Marketing</a:t>
            </a:r>
            <a:r>
              <a:rPr lang="fr-DZ" sz="3600" b="1" dirty="0">
                <a:solidFill>
                  <a:schemeClr val="tx1"/>
                </a:solidFill>
                <a:effectLst/>
                <a:latin typeface="Times New Roman" panose="02020603050405020304" pitchFamily="18" charset="0"/>
                <a:ea typeface="Times New Roman" panose="02020603050405020304" pitchFamily="18" charset="0"/>
              </a:rPr>
              <a:t>)</a:t>
            </a:r>
            <a:endParaRPr lang="fr-DZ" b="1" dirty="0">
              <a:solidFill>
                <a:schemeClr val="tx1"/>
              </a:solidFill>
            </a:endParaRPr>
          </a:p>
        </p:txBody>
      </p:sp>
      <p:sp>
        <p:nvSpPr>
          <p:cNvPr id="5" name="ZoneTexte 4">
            <a:extLst>
              <a:ext uri="{FF2B5EF4-FFF2-40B4-BE49-F238E27FC236}">
                <a16:creationId xmlns:a16="http://schemas.microsoft.com/office/drawing/2014/main" id="{67AFCC20-DBF2-493E-8E26-B7F77ABCDE33}"/>
              </a:ext>
            </a:extLst>
          </p:cNvPr>
          <p:cNvSpPr txBox="1"/>
          <p:nvPr/>
        </p:nvSpPr>
        <p:spPr>
          <a:xfrm>
            <a:off x="4494961" y="1758461"/>
            <a:ext cx="7623351" cy="4524315"/>
          </a:xfrm>
          <a:prstGeom prst="rect">
            <a:avLst/>
          </a:prstGeom>
          <a:noFill/>
        </p:spPr>
        <p:txBody>
          <a:bodyPr wrap="square" rtlCol="0">
            <a:spAutoFit/>
          </a:bodyPr>
          <a:lstStyle/>
          <a:p>
            <a:pPr algn="just" rtl="1"/>
            <a:r>
              <a:rPr lang="ar-SA" sz="2400" b="1" dirty="0">
                <a:effectLst/>
                <a:latin typeface="Times New Roman" panose="02020603050405020304" pitchFamily="18" charset="0"/>
                <a:ea typeface="Times New Roman" panose="02020603050405020304" pitchFamily="18" charset="0"/>
                <a:cs typeface="Times New Roman" panose="02020603050405020304" pitchFamily="18" charset="0"/>
              </a:rPr>
              <a:t>يعد الفيديو أحد أقوى وسائل التسويق، إذ يوفر تجربة بصرية وسمعية جذابة للمستخدمين، مما يساعد في إيصال الرسالة بشكل أكثر تأثيرًا، فمثلا علامة</a:t>
            </a:r>
            <a:r>
              <a:rPr lang="fr-DZ" sz="2400" b="1" dirty="0">
                <a:effectLst/>
                <a:latin typeface="Times New Roman" panose="02020603050405020304" pitchFamily="18" charset="0"/>
                <a:ea typeface="Times New Roman" panose="02020603050405020304" pitchFamily="18" charset="0"/>
                <a:cs typeface="Times New Roman" panose="02020603050405020304" pitchFamily="18" charset="0"/>
              </a:rPr>
              <a:t>Dollar Shave Club: </a:t>
            </a:r>
            <a:r>
              <a:rPr lang="ar-SA" sz="2400" b="1" dirty="0">
                <a:effectLst/>
                <a:latin typeface="Times New Roman" panose="02020603050405020304" pitchFamily="18" charset="0"/>
                <a:ea typeface="Times New Roman" panose="02020603050405020304" pitchFamily="18" charset="0"/>
                <a:cs typeface="Times New Roman" panose="02020603050405020304" pitchFamily="18" charset="0"/>
              </a:rPr>
              <a:t>استخدمت فيديو ترويجي إبداعي ساهم في انتشارها بسرعة كبيرة وزيادة مبيعاتها، فيديوهات الترويجية في رمضان لعلام الاتصالات المصرية</a:t>
            </a:r>
            <a:r>
              <a:rPr lang="fr-FR" sz="2400" b="1" dirty="0">
                <a:effectLst/>
                <a:latin typeface="Times New Roman" panose="02020603050405020304" pitchFamily="18" charset="0"/>
                <a:ea typeface="Times New Roman" panose="02020603050405020304" pitchFamily="18" charset="0"/>
                <a:cs typeface="Times New Roman" panose="02020603050405020304" pitchFamily="18" charset="0"/>
              </a:rPr>
              <a:t>Vodafone </a:t>
            </a:r>
            <a:endParaRPr lang="ar-SA"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rtl="1">
              <a:buFont typeface="Wingdings" panose="05000000000000000000" pitchFamily="2" charset="2"/>
              <a:buChar char="q"/>
            </a:pPr>
            <a:r>
              <a:rPr lang="ar-SA" sz="2800" b="1" dirty="0">
                <a:solidFill>
                  <a:schemeClr val="bg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التركيز على سرد القصص</a:t>
            </a:r>
            <a:r>
              <a:rPr lang="fr-DZ" sz="2800" b="1" dirty="0">
                <a:solidFill>
                  <a:schemeClr val="bg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(Storytelling) </a:t>
            </a:r>
            <a:r>
              <a:rPr lang="ar-SA" sz="2800" b="1" dirty="0">
                <a:solidFill>
                  <a:schemeClr val="bg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بدلاً من الترويج المباشر</a:t>
            </a:r>
          </a:p>
          <a:p>
            <a:pPr marL="342900" indent="-342900" algn="just" rtl="1">
              <a:buFont typeface="Wingdings" panose="05000000000000000000" pitchFamily="2" charset="2"/>
              <a:buChar char="q"/>
            </a:pPr>
            <a:r>
              <a:rPr lang="ar-SA" sz="2800" b="1" dirty="0">
                <a:solidFill>
                  <a:schemeClr val="bg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جعل الفيديو قصيرًا وجذابًا، خاصة على وسائل التواصل الاجتماعي</a:t>
            </a:r>
            <a:r>
              <a:rPr lang="fr-DZ" sz="2800" b="1" dirty="0">
                <a:solidFill>
                  <a:schemeClr val="bg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
            </a:r>
            <a:endParaRPr lang="ar-SA" sz="2800" b="1" dirty="0">
              <a:solidFill>
                <a:schemeClr val="bg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rtl="1">
              <a:buFont typeface="Wingdings" panose="05000000000000000000" pitchFamily="2" charset="2"/>
              <a:buChar char="q"/>
            </a:pPr>
            <a:r>
              <a:rPr lang="ar-SA" sz="2800" b="1" dirty="0">
                <a:solidFill>
                  <a:schemeClr val="bg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استخدام الترجمة لضمان وصول الرسالة لجميع الفئات</a:t>
            </a:r>
          </a:p>
          <a:p>
            <a:pPr marL="342900" indent="-342900" algn="just" rtl="1">
              <a:buFont typeface="Wingdings" panose="05000000000000000000" pitchFamily="2" charset="2"/>
              <a:buChar char="q"/>
            </a:pPr>
            <a:r>
              <a:rPr lang="ar-SA" sz="2800" b="1" dirty="0">
                <a:solidFill>
                  <a:schemeClr val="bg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استخدام الترجمة لضمان وصول الرسالة لجميع الفئات</a:t>
            </a:r>
            <a:r>
              <a:rPr lang="fr-DZ" sz="28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rPr>
              <a:t>.</a:t>
            </a:r>
            <a:endParaRPr lang="fr-DZ" sz="3600" b="1" dirty="0">
              <a:solidFill>
                <a:schemeClr val="bg1"/>
              </a:solidFill>
              <a:highlight>
                <a:srgbClr val="FFFF00"/>
              </a:highlight>
              <a:cs typeface="+mj-cs"/>
            </a:endParaRPr>
          </a:p>
        </p:txBody>
      </p:sp>
      <p:pic>
        <p:nvPicPr>
          <p:cNvPr id="5122" name="Picture 2" descr="ศึกวิดีโอแนวตั้ง 9:16 VS 1:1 แบบไหนดีกว่ากัน?">
            <a:extLst>
              <a:ext uri="{FF2B5EF4-FFF2-40B4-BE49-F238E27FC236}">
                <a16:creationId xmlns:a16="http://schemas.microsoft.com/office/drawing/2014/main" id="{994840DD-3F81-4BD1-8E91-24AD3A5C5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57978"/>
            <a:ext cx="4501276" cy="520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035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401933" y="190919"/>
            <a:ext cx="9897627" cy="1320071"/>
          </a:xfrm>
        </p:spPr>
        <p:txBody>
          <a:bodyPr/>
          <a:lstStyle/>
          <a:p>
            <a:pPr algn="r" rtl="1"/>
            <a:r>
              <a:rPr lang="ar-SA" b="1" dirty="0"/>
              <a:t>تقنيات التسويق بالمحتوى</a:t>
            </a:r>
            <a:br>
              <a:rPr lang="fr-FR" b="1" dirty="0">
                <a:latin typeface="Times New Roman" panose="02020603050405020304" pitchFamily="18" charset="0"/>
                <a:cs typeface="Times New Roman" panose="02020603050405020304" pitchFamily="18" charset="0"/>
              </a:rPr>
            </a:br>
            <a:r>
              <a:rPr lang="ar-SA" sz="5400" b="1" dirty="0">
                <a:solidFill>
                  <a:schemeClr val="tx1"/>
                </a:solidFill>
                <a:latin typeface="Times New Roman" panose="02020603050405020304" pitchFamily="18" charset="0"/>
                <a:cs typeface="Times New Roman" panose="02020603050405020304" pitchFamily="18" charset="0"/>
              </a:rPr>
              <a:t>    </a:t>
            </a:r>
            <a:r>
              <a:rPr lang="ar-SA" sz="3600" b="1" dirty="0">
                <a:solidFill>
                  <a:schemeClr val="tx1"/>
                </a:solidFill>
                <a:effectLst/>
                <a:ea typeface="Times New Roman" panose="02020603050405020304" pitchFamily="18" charset="0"/>
                <a:cs typeface="Times New Roman" panose="02020603050405020304" pitchFamily="18" charset="0"/>
              </a:rPr>
              <a:t>تسويق المحتوى عبر </a:t>
            </a:r>
            <a:r>
              <a:rPr lang="ar-SA" sz="3600" b="1" dirty="0" err="1">
                <a:solidFill>
                  <a:schemeClr val="tx1"/>
                </a:solidFill>
                <a:effectLst/>
                <a:ea typeface="Times New Roman" panose="02020603050405020304" pitchFamily="18" charset="0"/>
                <a:cs typeface="Times New Roman" panose="02020603050405020304" pitchFamily="18" charset="0"/>
              </a:rPr>
              <a:t>الإنفوغرافيك</a:t>
            </a:r>
            <a:r>
              <a:rPr lang="ar-SA" sz="3600" b="1" dirty="0">
                <a:solidFill>
                  <a:schemeClr val="tx1"/>
                </a:solidFill>
                <a:effectLst/>
                <a:ea typeface="Times New Roman" panose="02020603050405020304" pitchFamily="18" charset="0"/>
                <a:cs typeface="Times New Roman" panose="02020603050405020304" pitchFamily="18" charset="0"/>
              </a:rPr>
              <a:t> </a:t>
            </a:r>
            <a:r>
              <a:rPr lang="fr-DZ" sz="3600" b="1" dirty="0">
                <a:solidFill>
                  <a:schemeClr val="tx1"/>
                </a:solidFill>
                <a:effectLst/>
                <a:latin typeface="Times New Roman" panose="02020603050405020304" pitchFamily="18" charset="0"/>
                <a:ea typeface="Times New Roman" panose="02020603050405020304" pitchFamily="18" charset="0"/>
              </a:rPr>
              <a:t>(</a:t>
            </a:r>
            <a:r>
              <a:rPr lang="fr-DZ" sz="3600" b="1" dirty="0" err="1">
                <a:solidFill>
                  <a:schemeClr val="tx1"/>
                </a:solidFill>
                <a:effectLst/>
                <a:latin typeface="Times New Roman" panose="02020603050405020304" pitchFamily="18" charset="0"/>
                <a:ea typeface="Times New Roman" panose="02020603050405020304" pitchFamily="18" charset="0"/>
              </a:rPr>
              <a:t>Infographics</a:t>
            </a:r>
            <a:r>
              <a:rPr lang="fr-DZ" sz="3600" b="1" dirty="0">
                <a:solidFill>
                  <a:schemeClr val="tx1"/>
                </a:solidFill>
                <a:effectLst/>
                <a:latin typeface="Times New Roman" panose="02020603050405020304" pitchFamily="18" charset="0"/>
                <a:ea typeface="Times New Roman" panose="02020603050405020304" pitchFamily="18" charset="0"/>
              </a:rPr>
              <a:t> Marketing)</a:t>
            </a:r>
            <a:endParaRPr lang="fr-DZ" b="1" dirty="0">
              <a:solidFill>
                <a:schemeClr val="tx1"/>
              </a:solidFill>
            </a:endParaRPr>
          </a:p>
        </p:txBody>
      </p:sp>
      <p:sp>
        <p:nvSpPr>
          <p:cNvPr id="5" name="ZoneTexte 4">
            <a:extLst>
              <a:ext uri="{FF2B5EF4-FFF2-40B4-BE49-F238E27FC236}">
                <a16:creationId xmlns:a16="http://schemas.microsoft.com/office/drawing/2014/main" id="{67AFCC20-DBF2-493E-8E26-B7F77ABCDE33}"/>
              </a:ext>
            </a:extLst>
          </p:cNvPr>
          <p:cNvSpPr txBox="1"/>
          <p:nvPr/>
        </p:nvSpPr>
        <p:spPr>
          <a:xfrm>
            <a:off x="4494960" y="1748413"/>
            <a:ext cx="7683641" cy="4401205"/>
          </a:xfrm>
          <a:prstGeom prst="rect">
            <a:avLst/>
          </a:prstGeom>
          <a:noFill/>
        </p:spPr>
        <p:txBody>
          <a:bodyPr wrap="square" rtlCol="0">
            <a:spAutoFit/>
          </a:bodyPr>
          <a:lstStyle/>
          <a:p>
            <a:pPr algn="just" rtl="1"/>
            <a:r>
              <a:rPr lang="ar-SA" sz="2800" b="1" dirty="0" err="1">
                <a:effectLst/>
                <a:ea typeface="Times New Roman" panose="02020603050405020304" pitchFamily="18" charset="0"/>
                <a:cs typeface="+mj-cs"/>
              </a:rPr>
              <a:t>الإنفوجرافيك</a:t>
            </a:r>
            <a:r>
              <a:rPr lang="ar-SA" sz="2800" b="1" dirty="0">
                <a:effectLst/>
                <a:ea typeface="Times New Roman" panose="02020603050405020304" pitchFamily="18" charset="0"/>
                <a:cs typeface="+mj-cs"/>
              </a:rPr>
              <a:t> هو طريقة فعالة لتقديم المعلومات المعقدة بشكل بصري مبسط وجذاب، مما يسهل استيعابها بسرعة، مثال علامة</a:t>
            </a:r>
            <a:r>
              <a:rPr lang="fr-DZ" sz="2800" b="1" dirty="0">
                <a:effectLst/>
                <a:latin typeface="Times New Roman" panose="02020603050405020304" pitchFamily="18" charset="0"/>
                <a:ea typeface="Times New Roman" panose="02020603050405020304" pitchFamily="18" charset="0"/>
                <a:cs typeface="+mj-cs"/>
              </a:rPr>
              <a:t> IBM </a:t>
            </a:r>
            <a:r>
              <a:rPr lang="ar-SA" sz="2800" b="1" dirty="0">
                <a:effectLst/>
                <a:latin typeface="Times New Roman" panose="02020603050405020304" pitchFamily="18" charset="0"/>
                <a:ea typeface="Times New Roman" panose="02020603050405020304" pitchFamily="18" charset="0"/>
                <a:cs typeface="+mj-cs"/>
              </a:rPr>
              <a:t> تستخدم </a:t>
            </a:r>
            <a:r>
              <a:rPr lang="ar-SA" sz="2800" b="1" dirty="0" err="1">
                <a:effectLst/>
                <a:latin typeface="Times New Roman" panose="02020603050405020304" pitchFamily="18" charset="0"/>
                <a:ea typeface="Times New Roman" panose="02020603050405020304" pitchFamily="18" charset="0"/>
                <a:cs typeface="+mj-cs"/>
              </a:rPr>
              <a:t>الإنفوجرافيك</a:t>
            </a:r>
            <a:r>
              <a:rPr lang="ar-SA" sz="2800" b="1" dirty="0">
                <a:effectLst/>
                <a:latin typeface="Times New Roman" panose="02020603050405020304" pitchFamily="18" charset="0"/>
                <a:ea typeface="Times New Roman" panose="02020603050405020304" pitchFamily="18" charset="0"/>
                <a:cs typeface="+mj-cs"/>
              </a:rPr>
              <a:t> لشرح تقنياتها وحلولها بشكل مبسط وسهل الفهم، موقع</a:t>
            </a:r>
            <a:r>
              <a:rPr lang="fr-DZ" sz="2800" b="1" dirty="0">
                <a:effectLst/>
                <a:latin typeface="Times New Roman" panose="02020603050405020304" pitchFamily="18" charset="0"/>
                <a:ea typeface="Times New Roman" panose="02020603050405020304" pitchFamily="18" charset="0"/>
                <a:cs typeface="+mj-cs"/>
              </a:rPr>
              <a:t> </a:t>
            </a:r>
            <a:r>
              <a:rPr lang="fr-DZ" sz="2800" b="1" dirty="0" err="1">
                <a:effectLst/>
                <a:latin typeface="Times New Roman" panose="02020603050405020304" pitchFamily="18" charset="0"/>
                <a:ea typeface="Times New Roman" panose="02020603050405020304" pitchFamily="18" charset="0"/>
                <a:cs typeface="+mj-cs"/>
              </a:rPr>
              <a:t>Statista</a:t>
            </a:r>
            <a:r>
              <a:rPr lang="fr-DZ" sz="2800" b="1" dirty="0">
                <a:effectLst/>
                <a:latin typeface="Times New Roman" panose="02020603050405020304" pitchFamily="18" charset="0"/>
                <a:ea typeface="Times New Roman" panose="02020603050405020304" pitchFamily="18" charset="0"/>
                <a:cs typeface="+mj-cs"/>
              </a:rPr>
              <a:t> </a:t>
            </a:r>
            <a:r>
              <a:rPr lang="ar-SA" sz="2800" b="1" dirty="0">
                <a:effectLst/>
                <a:latin typeface="Times New Roman" panose="02020603050405020304" pitchFamily="18" charset="0"/>
                <a:ea typeface="Times New Roman" panose="02020603050405020304" pitchFamily="18" charset="0"/>
                <a:cs typeface="+mj-cs"/>
              </a:rPr>
              <a:t>يعتمد على الرسوم البيانية لعرض البيانات والإحصائيات بطرق جذابة</a:t>
            </a:r>
          </a:p>
          <a:p>
            <a:pPr marL="457200" indent="-457200" algn="just" rtl="1">
              <a:buFont typeface="Wingdings" panose="05000000000000000000" pitchFamily="2" charset="2"/>
              <a:buChar char="q"/>
            </a:pPr>
            <a:r>
              <a:rPr lang="ar-SA" sz="28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rPr>
              <a:t>استخدام ألوان متناسقة وتصميم جذاب</a:t>
            </a:r>
          </a:p>
          <a:p>
            <a:pPr marL="457200" indent="-457200" algn="just" rtl="1">
              <a:buFont typeface="Wingdings" panose="05000000000000000000" pitchFamily="2" charset="2"/>
              <a:buChar char="q"/>
            </a:pPr>
            <a:r>
              <a:rPr lang="ar-SA" sz="28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rPr>
              <a:t>تقديم المعلومات بطريقة واضحة وسهلة القراءة</a:t>
            </a:r>
          </a:p>
          <a:p>
            <a:pPr marL="457200" indent="-457200" algn="just" rtl="1">
              <a:buFont typeface="Wingdings" panose="05000000000000000000" pitchFamily="2" charset="2"/>
              <a:buChar char="q"/>
            </a:pPr>
            <a:r>
              <a:rPr lang="ar-SA" sz="28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rPr>
              <a:t>تضمين مصادر البيانات لزيادة المصداقية</a:t>
            </a:r>
          </a:p>
          <a:p>
            <a:pPr marL="457200" indent="-457200" algn="just" rtl="1">
              <a:buFont typeface="Wingdings" panose="05000000000000000000" pitchFamily="2" charset="2"/>
              <a:buChar char="q"/>
            </a:pPr>
            <a:r>
              <a:rPr lang="ar-SA" sz="28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rPr>
              <a:t>مشاركة </a:t>
            </a:r>
            <a:r>
              <a:rPr lang="ar-SA" sz="2800" b="1" dirty="0" err="1">
                <a:solidFill>
                  <a:schemeClr val="bg1"/>
                </a:solidFill>
                <a:effectLst/>
                <a:highlight>
                  <a:srgbClr val="FFFF00"/>
                </a:highlight>
                <a:latin typeface="Times New Roman" panose="02020603050405020304" pitchFamily="18" charset="0"/>
                <a:ea typeface="Times New Roman" panose="02020603050405020304" pitchFamily="18" charset="0"/>
                <a:cs typeface="+mj-cs"/>
              </a:rPr>
              <a:t>الإنفوجرافيك</a:t>
            </a:r>
            <a:r>
              <a:rPr lang="ar-SA" sz="28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rPr>
              <a:t> على وسائل التواصل الاجتماعي ومواقع المحتوى المرئي مثل </a:t>
            </a:r>
            <a:r>
              <a:rPr lang="fr-DZ" sz="28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rPr>
              <a:t> Pinterest</a:t>
            </a:r>
            <a:endParaRPr lang="ar-SA" sz="28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endParaRPr>
          </a:p>
        </p:txBody>
      </p:sp>
      <p:pic>
        <p:nvPicPr>
          <p:cNvPr id="6148" name="Picture 4" descr="Marketing Infographics Template">
            <a:extLst>
              <a:ext uri="{FF2B5EF4-FFF2-40B4-BE49-F238E27FC236}">
                <a16:creationId xmlns:a16="http://schemas.microsoft.com/office/drawing/2014/main" id="{9150E9B8-A061-462E-B6D6-7465C1E78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8075"/>
            <a:ext cx="4494960" cy="517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516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401933" y="190919"/>
            <a:ext cx="10158885" cy="1320071"/>
          </a:xfrm>
        </p:spPr>
        <p:txBody>
          <a:bodyPr/>
          <a:lstStyle/>
          <a:p>
            <a:pPr algn="r" rtl="1"/>
            <a:r>
              <a:rPr lang="ar-SA" b="1" dirty="0"/>
              <a:t>تقنيات التسويق بالمحتوى</a:t>
            </a:r>
            <a:br>
              <a:rPr lang="fr-FR" b="1" dirty="0">
                <a:latin typeface="Times New Roman" panose="02020603050405020304" pitchFamily="18" charset="0"/>
                <a:cs typeface="Times New Roman" panose="02020603050405020304" pitchFamily="18" charset="0"/>
              </a:rPr>
            </a:br>
            <a:r>
              <a:rPr lang="ar-SA" sz="5400" b="1" dirty="0">
                <a:solidFill>
                  <a:schemeClr val="tx1"/>
                </a:solidFill>
                <a:latin typeface="Times New Roman" panose="02020603050405020304" pitchFamily="18" charset="0"/>
                <a:cs typeface="Times New Roman" panose="02020603050405020304" pitchFamily="18" charset="0"/>
              </a:rPr>
              <a:t>   </a:t>
            </a:r>
            <a:r>
              <a:rPr lang="ar-SA" sz="2800" b="1" dirty="0">
                <a:solidFill>
                  <a:schemeClr val="tx1"/>
                </a:solidFill>
                <a:effectLst/>
                <a:ea typeface="Times New Roman" panose="02020603050405020304" pitchFamily="18" charset="0"/>
                <a:cs typeface="Times New Roman" panose="02020603050405020304" pitchFamily="18" charset="0"/>
              </a:rPr>
              <a:t>تسويق المحتوى عبر مواقع التواصل الاجتماعي </a:t>
            </a:r>
            <a:r>
              <a:rPr lang="fr-DZ" sz="2800" b="1" dirty="0">
                <a:solidFill>
                  <a:schemeClr val="tx1"/>
                </a:solidFill>
                <a:effectLst/>
                <a:latin typeface="Times New Roman" panose="02020603050405020304" pitchFamily="18" charset="0"/>
                <a:ea typeface="Times New Roman" panose="02020603050405020304" pitchFamily="18" charset="0"/>
              </a:rPr>
              <a:t>(Social Media Marketing)</a:t>
            </a:r>
            <a:endParaRPr lang="fr-DZ" b="1" dirty="0">
              <a:solidFill>
                <a:schemeClr val="tx1"/>
              </a:solidFill>
            </a:endParaRPr>
          </a:p>
        </p:txBody>
      </p:sp>
      <p:sp>
        <p:nvSpPr>
          <p:cNvPr id="5" name="ZoneTexte 4">
            <a:extLst>
              <a:ext uri="{FF2B5EF4-FFF2-40B4-BE49-F238E27FC236}">
                <a16:creationId xmlns:a16="http://schemas.microsoft.com/office/drawing/2014/main" id="{67AFCC20-DBF2-493E-8E26-B7F77ABCDE33}"/>
              </a:ext>
            </a:extLst>
          </p:cNvPr>
          <p:cNvSpPr txBox="1"/>
          <p:nvPr/>
        </p:nvSpPr>
        <p:spPr>
          <a:xfrm>
            <a:off x="4494960" y="1678075"/>
            <a:ext cx="7683641" cy="3785652"/>
          </a:xfrm>
          <a:prstGeom prst="rect">
            <a:avLst/>
          </a:prstGeom>
          <a:noFill/>
        </p:spPr>
        <p:txBody>
          <a:bodyPr wrap="square" rtlCol="0">
            <a:spAutoFit/>
          </a:bodyPr>
          <a:lstStyle/>
          <a:p>
            <a:pPr algn="just" rtl="1"/>
            <a:r>
              <a:rPr lang="ar-SA" sz="2400" b="1" dirty="0">
                <a:effectLst/>
                <a:ea typeface="Times New Roman" panose="02020603050405020304" pitchFamily="18" charset="0"/>
                <a:cs typeface="+mj-cs"/>
              </a:rPr>
              <a:t>يمكنك استخدام منصات مثل فيسبوك، </a:t>
            </a:r>
            <a:r>
              <a:rPr lang="fr-FR" sz="2400" b="1" dirty="0">
                <a:effectLst/>
                <a:ea typeface="Times New Roman" panose="02020603050405020304" pitchFamily="18" charset="0"/>
                <a:cs typeface="+mj-cs"/>
              </a:rPr>
              <a:t>X</a:t>
            </a:r>
            <a:r>
              <a:rPr lang="ar-SA" sz="2400" b="1" dirty="0">
                <a:effectLst/>
                <a:ea typeface="Times New Roman" panose="02020603050405020304" pitchFamily="18" charset="0"/>
                <a:cs typeface="+mj-cs"/>
              </a:rPr>
              <a:t>، </a:t>
            </a:r>
            <a:r>
              <a:rPr lang="ar-SA" sz="2400" b="1" dirty="0" err="1">
                <a:effectLst/>
                <a:ea typeface="Times New Roman" panose="02020603050405020304" pitchFamily="18" charset="0"/>
                <a:cs typeface="+mj-cs"/>
              </a:rPr>
              <a:t>إنستجرام</a:t>
            </a:r>
            <a:r>
              <a:rPr lang="ar-SA" sz="2400" b="1" dirty="0">
                <a:effectLst/>
                <a:ea typeface="Times New Roman" panose="02020603050405020304" pitchFamily="18" charset="0"/>
                <a:cs typeface="+mj-cs"/>
              </a:rPr>
              <a:t>، و</a:t>
            </a:r>
            <a:r>
              <a:rPr lang="fr-FR" sz="2400" b="1" dirty="0" err="1">
                <a:effectLst/>
                <a:ea typeface="Times New Roman" panose="02020603050405020304" pitchFamily="18" charset="0"/>
                <a:cs typeface="+mj-cs"/>
              </a:rPr>
              <a:t>Linkedin</a:t>
            </a:r>
            <a:r>
              <a:rPr lang="ar-SA" sz="2400" b="1" dirty="0">
                <a:effectLst/>
                <a:ea typeface="Times New Roman" panose="02020603050405020304" pitchFamily="18" charset="0"/>
                <a:cs typeface="+mj-cs"/>
              </a:rPr>
              <a:t> لتوزيع المحتوى الخاص بالعلامة التجارية أو الشخص الذي يريد صنع محتوى والوصول إلى جمهور أوسع، </a:t>
            </a:r>
            <a:r>
              <a:rPr lang="ar-SA" sz="2400" b="1" dirty="0">
                <a:effectLst/>
                <a:latin typeface="Times New Roman" panose="02020603050405020304" pitchFamily="18" charset="0"/>
                <a:ea typeface="Times New Roman" panose="02020603050405020304" pitchFamily="18" charset="0"/>
                <a:cs typeface="+mj-cs"/>
              </a:rPr>
              <a:t>مثال علامة</a:t>
            </a:r>
            <a:r>
              <a:rPr lang="fr-DZ" sz="2400" b="1" dirty="0">
                <a:effectLst/>
                <a:latin typeface="Times New Roman" panose="02020603050405020304" pitchFamily="18" charset="0"/>
                <a:ea typeface="Times New Roman" panose="02020603050405020304" pitchFamily="18" charset="0"/>
                <a:cs typeface="+mj-cs"/>
              </a:rPr>
              <a:t> Nike </a:t>
            </a:r>
            <a:r>
              <a:rPr lang="ar-SA" sz="2400" b="1" dirty="0">
                <a:effectLst/>
                <a:latin typeface="Times New Roman" panose="02020603050405020304" pitchFamily="18" charset="0"/>
                <a:ea typeface="Times New Roman" panose="02020603050405020304" pitchFamily="18" charset="0"/>
                <a:cs typeface="+mj-cs"/>
              </a:rPr>
              <a:t>تستخدم المحتوى البصري المميز على </a:t>
            </a:r>
            <a:r>
              <a:rPr lang="ar-SA" sz="2400" b="1" dirty="0" err="1">
                <a:effectLst/>
                <a:latin typeface="Times New Roman" panose="02020603050405020304" pitchFamily="18" charset="0"/>
                <a:ea typeface="Times New Roman" panose="02020603050405020304" pitchFamily="18" charset="0"/>
                <a:cs typeface="+mj-cs"/>
              </a:rPr>
              <a:t>إنستجرام</a:t>
            </a:r>
            <a:r>
              <a:rPr lang="ar-SA" sz="2400" b="1" dirty="0">
                <a:effectLst/>
                <a:latin typeface="Times New Roman" panose="02020603050405020304" pitchFamily="18" charset="0"/>
                <a:ea typeface="Times New Roman" panose="02020603050405020304" pitchFamily="18" charset="0"/>
                <a:cs typeface="+mj-cs"/>
              </a:rPr>
              <a:t> لعرض منتجاتها بطريقة إبداعية، علامة </a:t>
            </a:r>
            <a:r>
              <a:rPr lang="fr-DZ" sz="2400" b="1" dirty="0" err="1">
                <a:effectLst/>
                <a:latin typeface="Times New Roman" panose="02020603050405020304" pitchFamily="18" charset="0"/>
                <a:ea typeface="Times New Roman" panose="02020603050405020304" pitchFamily="18" charset="0"/>
                <a:cs typeface="+mj-cs"/>
              </a:rPr>
              <a:t>Wendy’s</a:t>
            </a:r>
            <a:r>
              <a:rPr lang="fr-DZ" sz="2400" b="1" dirty="0">
                <a:effectLst/>
                <a:latin typeface="Times New Roman" panose="02020603050405020304" pitchFamily="18" charset="0"/>
                <a:ea typeface="Times New Roman" panose="02020603050405020304" pitchFamily="18" charset="0"/>
                <a:cs typeface="+mj-cs"/>
              </a:rPr>
              <a:t> </a:t>
            </a:r>
            <a:r>
              <a:rPr lang="ar-SA" sz="2400" b="1" dirty="0">
                <a:effectLst/>
                <a:latin typeface="Times New Roman" panose="02020603050405020304" pitchFamily="18" charset="0"/>
                <a:ea typeface="Times New Roman" panose="02020603050405020304" pitchFamily="18" charset="0"/>
                <a:cs typeface="+mj-cs"/>
              </a:rPr>
              <a:t>تعتمد على التغريدات الطريفة والردود الذكية على تويتر لجذب انتباه الجمهور</a:t>
            </a:r>
            <a:r>
              <a:rPr lang="fr-DZ" sz="2400" b="1" dirty="0">
                <a:effectLst/>
                <a:latin typeface="Times New Roman" panose="02020603050405020304" pitchFamily="18" charset="0"/>
                <a:ea typeface="Times New Roman" panose="02020603050405020304" pitchFamily="18" charset="0"/>
                <a:cs typeface="+mj-cs"/>
              </a:rPr>
              <a:t>. </a:t>
            </a:r>
            <a:endParaRPr lang="ar-SA" sz="2400" b="1" dirty="0">
              <a:effectLst/>
              <a:latin typeface="Times New Roman" panose="02020603050405020304" pitchFamily="18" charset="0"/>
              <a:ea typeface="Times New Roman" panose="02020603050405020304" pitchFamily="18" charset="0"/>
              <a:cs typeface="+mj-cs"/>
            </a:endParaRPr>
          </a:p>
          <a:p>
            <a:pPr marL="342900" indent="-342900" algn="just" rtl="1">
              <a:buFont typeface="Wingdings" panose="05000000000000000000" pitchFamily="2" charset="2"/>
              <a:buChar char="q"/>
            </a:pPr>
            <a:r>
              <a:rPr lang="ar-SA" sz="24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rPr>
              <a:t>تحديد المنصة المناسبة لجمهورك المستهدف</a:t>
            </a:r>
          </a:p>
          <a:p>
            <a:pPr marL="342900" indent="-342900" algn="just" rtl="1">
              <a:buFont typeface="Wingdings" panose="05000000000000000000" pitchFamily="2" charset="2"/>
              <a:buChar char="q"/>
            </a:pPr>
            <a:r>
              <a:rPr lang="ar-SA" sz="24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rPr>
              <a:t>نشر محتوى متنوع مثل الصور، الفيديوهات، والاستطلاعات</a:t>
            </a:r>
          </a:p>
          <a:p>
            <a:pPr marL="342900" indent="-342900" algn="just" rtl="1">
              <a:buFont typeface="Wingdings" panose="05000000000000000000" pitchFamily="2" charset="2"/>
              <a:buChar char="q"/>
            </a:pPr>
            <a:r>
              <a:rPr lang="ar-SA" sz="24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rPr>
              <a:t>التفاعل مع المتابعين عبر التعليقات والرسائل</a:t>
            </a:r>
          </a:p>
          <a:p>
            <a:pPr marL="342900" indent="-342900" algn="just" rtl="1">
              <a:buFont typeface="Wingdings" panose="05000000000000000000" pitchFamily="2" charset="2"/>
              <a:buChar char="q"/>
            </a:pPr>
            <a:r>
              <a:rPr lang="ar-SA" sz="2400" b="1" dirty="0">
                <a:solidFill>
                  <a:schemeClr val="bg1"/>
                </a:solidFill>
                <a:effectLst/>
                <a:highlight>
                  <a:srgbClr val="FFFF00"/>
                </a:highlight>
                <a:latin typeface="Times New Roman" panose="02020603050405020304" pitchFamily="18" charset="0"/>
                <a:ea typeface="Times New Roman" panose="02020603050405020304" pitchFamily="18" charset="0"/>
                <a:cs typeface="+mj-cs"/>
              </a:rPr>
              <a:t>استخدام الإعلانات المدفوعة لتعزيز وصول المحتوى</a:t>
            </a:r>
          </a:p>
        </p:txBody>
      </p:sp>
      <p:pic>
        <p:nvPicPr>
          <p:cNvPr id="7170" name="Picture 2" descr="[Infographic] 12 Video Marketing Statistics | Raw Short">
            <a:extLst>
              <a:ext uri="{FF2B5EF4-FFF2-40B4-BE49-F238E27FC236}">
                <a16:creationId xmlns:a16="http://schemas.microsoft.com/office/drawing/2014/main" id="{B5B47EE8-3A14-4C4B-A661-61DBB53B50F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678075"/>
            <a:ext cx="4572000" cy="517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887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9942</TotalTime>
  <Words>819</Words>
  <Application>Microsoft Office PowerPoint</Application>
  <PresentationFormat>Grand écran</PresentationFormat>
  <Paragraphs>62</Paragraphs>
  <Slides>12</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12</vt:i4>
      </vt:variant>
    </vt:vector>
  </HeadingPairs>
  <TitlesOfParts>
    <vt:vector size="21" baseType="lpstr">
      <vt:lpstr>Arial</vt:lpstr>
      <vt:lpstr>Bradley Hand ITC</vt:lpstr>
      <vt:lpstr>Calibri</vt:lpstr>
      <vt:lpstr>Century Gothic</vt:lpstr>
      <vt:lpstr>Segoe UI Historic</vt:lpstr>
      <vt:lpstr>Times New Roman</vt:lpstr>
      <vt:lpstr>Wingdings</vt:lpstr>
      <vt:lpstr>Wingdings 3</vt:lpstr>
      <vt:lpstr>Ion</vt:lpstr>
      <vt:lpstr>Présentation PowerPoint</vt:lpstr>
      <vt:lpstr>المحاضرة الخامسة: تقنيات التسويق بالمحتوى   </vt:lpstr>
      <vt:lpstr>تعريف التسويق بالمحتوى</vt:lpstr>
      <vt:lpstr>أهمية التسويق بالمحتوى</vt:lpstr>
      <vt:lpstr>أنواع المحتوى المستخدم التسويق بالمحتوى              </vt:lpstr>
      <vt:lpstr>تقنيات التسويق بالمحتوى     تسويق المحتوى عبر المدونات (Blogging)</vt:lpstr>
      <vt:lpstr>تقنيات التسويق بالمحتوى     تسويق المحتوى عبر الفيديو (Video Marketing)</vt:lpstr>
      <vt:lpstr>تقنيات التسويق بالمحتوى     تسويق المحتوى عبر الإنفوغرافيك (Infographics Marketing)</vt:lpstr>
      <vt:lpstr>تقنيات التسويق بالمحتوى    تسويق المحتوى عبر مواقع التواصل الاجتماعي (Social Media Marketing)</vt:lpstr>
      <vt:lpstr>تقنيات التسويق بالمحتوى    تسويق المحتوى عبر البريد الإلكتروني (Email Marketing)</vt:lpstr>
      <vt:lpstr>تقنيات التسويق بالمحتوى    تسويق المحتوى عبر البودكاست (Podcast Marketing)</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الأولى:</dc:title>
  <dc:creator>mehdi mendjel</dc:creator>
  <cp:lastModifiedBy>mehdi mendjel</cp:lastModifiedBy>
  <cp:revision>183</cp:revision>
  <dcterms:created xsi:type="dcterms:W3CDTF">2024-09-27T14:01:48Z</dcterms:created>
  <dcterms:modified xsi:type="dcterms:W3CDTF">2025-03-18T23:34:18Z</dcterms:modified>
</cp:coreProperties>
</file>