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6" r:id="rId3"/>
    <p:sldId id="257" r:id="rId4"/>
    <p:sldId id="258" r:id="rId5"/>
    <p:sldId id="259" r:id="rId6"/>
    <p:sldId id="260"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7836"/>
    <a:srgbClr val="A365D1"/>
    <a:srgbClr val="259B9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50" d="100"/>
          <a:sy n="50" d="100"/>
        </p:scale>
        <p:origin x="900" y="4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 /><Relationship Id="rId3" Type="http://schemas.openxmlformats.org/officeDocument/2006/relationships/slide" Target="slides/slide2.xml" /><Relationship Id="rId7" Type="http://schemas.openxmlformats.org/officeDocument/2006/relationships/slide" Target="slides/slide6.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ableStyles" Target="tableStyles.xml" /><Relationship Id="rId5" Type="http://schemas.openxmlformats.org/officeDocument/2006/relationships/slide" Target="slides/slide4.xml" /><Relationship Id="rId10"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72F36AA6-5A1E-476B-BC53-CF339437AF8F}" type="datetimeFigureOut">
              <a:rPr lang="fr-FR" smtClean="0"/>
              <a:t>16/03/2025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CB3AD73-2C83-4C9C-AADE-468346D3B7C7}" type="slidenum">
              <a:rPr lang="fr-FR" smtClean="0"/>
              <a:t>‹N°›</a:t>
            </a:fld>
            <a:endParaRPr lang="fr-FR"/>
          </a:p>
        </p:txBody>
      </p:sp>
    </p:spTree>
    <p:extLst>
      <p:ext uri="{BB962C8B-B14F-4D97-AF65-F5344CB8AC3E}">
        <p14:creationId xmlns:p14="http://schemas.microsoft.com/office/powerpoint/2010/main" val="2826423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2F36AA6-5A1E-476B-BC53-CF339437AF8F}" type="datetimeFigureOut">
              <a:rPr lang="fr-FR" smtClean="0"/>
              <a:t>16/03/2025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CB3AD73-2C83-4C9C-AADE-468346D3B7C7}" type="slidenum">
              <a:rPr lang="fr-FR" smtClean="0"/>
              <a:t>‹N°›</a:t>
            </a:fld>
            <a:endParaRPr lang="fr-FR"/>
          </a:p>
        </p:txBody>
      </p:sp>
    </p:spTree>
    <p:extLst>
      <p:ext uri="{BB962C8B-B14F-4D97-AF65-F5344CB8AC3E}">
        <p14:creationId xmlns:p14="http://schemas.microsoft.com/office/powerpoint/2010/main" val="3827529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2F36AA6-5A1E-476B-BC53-CF339437AF8F}" type="datetimeFigureOut">
              <a:rPr lang="fr-FR" smtClean="0"/>
              <a:t>16/03/2025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CB3AD73-2C83-4C9C-AADE-468346D3B7C7}" type="slidenum">
              <a:rPr lang="fr-FR" smtClean="0"/>
              <a:t>‹N°›</a:t>
            </a:fld>
            <a:endParaRPr lang="fr-FR"/>
          </a:p>
        </p:txBody>
      </p:sp>
    </p:spTree>
    <p:extLst>
      <p:ext uri="{BB962C8B-B14F-4D97-AF65-F5344CB8AC3E}">
        <p14:creationId xmlns:p14="http://schemas.microsoft.com/office/powerpoint/2010/main" val="2588129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2F36AA6-5A1E-476B-BC53-CF339437AF8F}" type="datetimeFigureOut">
              <a:rPr lang="fr-FR" smtClean="0"/>
              <a:t>16/03/2025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CB3AD73-2C83-4C9C-AADE-468346D3B7C7}" type="slidenum">
              <a:rPr lang="fr-FR" smtClean="0"/>
              <a:t>‹N°›</a:t>
            </a:fld>
            <a:endParaRPr lang="fr-FR"/>
          </a:p>
        </p:txBody>
      </p:sp>
    </p:spTree>
    <p:extLst>
      <p:ext uri="{BB962C8B-B14F-4D97-AF65-F5344CB8AC3E}">
        <p14:creationId xmlns:p14="http://schemas.microsoft.com/office/powerpoint/2010/main" val="2534363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72F36AA6-5A1E-476B-BC53-CF339437AF8F}" type="datetimeFigureOut">
              <a:rPr lang="fr-FR" smtClean="0"/>
              <a:t>16/03/2025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CB3AD73-2C83-4C9C-AADE-468346D3B7C7}" type="slidenum">
              <a:rPr lang="fr-FR" smtClean="0"/>
              <a:t>‹N°›</a:t>
            </a:fld>
            <a:endParaRPr lang="fr-FR"/>
          </a:p>
        </p:txBody>
      </p:sp>
    </p:spTree>
    <p:extLst>
      <p:ext uri="{BB962C8B-B14F-4D97-AF65-F5344CB8AC3E}">
        <p14:creationId xmlns:p14="http://schemas.microsoft.com/office/powerpoint/2010/main" val="1677877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72F36AA6-5A1E-476B-BC53-CF339437AF8F}" type="datetimeFigureOut">
              <a:rPr lang="fr-FR" smtClean="0"/>
              <a:t>16/03/2025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CB3AD73-2C83-4C9C-AADE-468346D3B7C7}" type="slidenum">
              <a:rPr lang="fr-FR" smtClean="0"/>
              <a:t>‹N°›</a:t>
            </a:fld>
            <a:endParaRPr lang="fr-FR"/>
          </a:p>
        </p:txBody>
      </p:sp>
    </p:spTree>
    <p:extLst>
      <p:ext uri="{BB962C8B-B14F-4D97-AF65-F5344CB8AC3E}">
        <p14:creationId xmlns:p14="http://schemas.microsoft.com/office/powerpoint/2010/main" val="2472674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72F36AA6-5A1E-476B-BC53-CF339437AF8F}" type="datetimeFigureOut">
              <a:rPr lang="fr-FR" smtClean="0"/>
              <a:t>16/03/2025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CB3AD73-2C83-4C9C-AADE-468346D3B7C7}" type="slidenum">
              <a:rPr lang="fr-FR" smtClean="0"/>
              <a:t>‹N°›</a:t>
            </a:fld>
            <a:endParaRPr lang="fr-FR"/>
          </a:p>
        </p:txBody>
      </p:sp>
    </p:spTree>
    <p:extLst>
      <p:ext uri="{BB962C8B-B14F-4D97-AF65-F5344CB8AC3E}">
        <p14:creationId xmlns:p14="http://schemas.microsoft.com/office/powerpoint/2010/main" val="4169600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72F36AA6-5A1E-476B-BC53-CF339437AF8F}" type="datetimeFigureOut">
              <a:rPr lang="fr-FR" smtClean="0"/>
              <a:t>16/03/2025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CB3AD73-2C83-4C9C-AADE-468346D3B7C7}" type="slidenum">
              <a:rPr lang="fr-FR" smtClean="0"/>
              <a:t>‹N°›</a:t>
            </a:fld>
            <a:endParaRPr lang="fr-FR"/>
          </a:p>
        </p:txBody>
      </p:sp>
    </p:spTree>
    <p:extLst>
      <p:ext uri="{BB962C8B-B14F-4D97-AF65-F5344CB8AC3E}">
        <p14:creationId xmlns:p14="http://schemas.microsoft.com/office/powerpoint/2010/main" val="2770355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2F36AA6-5A1E-476B-BC53-CF339437AF8F}" type="datetimeFigureOut">
              <a:rPr lang="fr-FR" smtClean="0"/>
              <a:t>16/03/2025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CB3AD73-2C83-4C9C-AADE-468346D3B7C7}" type="slidenum">
              <a:rPr lang="fr-FR" smtClean="0"/>
              <a:t>‹N°›</a:t>
            </a:fld>
            <a:endParaRPr lang="fr-FR"/>
          </a:p>
        </p:txBody>
      </p:sp>
    </p:spTree>
    <p:extLst>
      <p:ext uri="{BB962C8B-B14F-4D97-AF65-F5344CB8AC3E}">
        <p14:creationId xmlns:p14="http://schemas.microsoft.com/office/powerpoint/2010/main" val="274624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72F36AA6-5A1E-476B-BC53-CF339437AF8F}" type="datetimeFigureOut">
              <a:rPr lang="fr-FR" smtClean="0"/>
              <a:t>16/03/2025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CB3AD73-2C83-4C9C-AADE-468346D3B7C7}" type="slidenum">
              <a:rPr lang="fr-FR" smtClean="0"/>
              <a:t>‹N°›</a:t>
            </a:fld>
            <a:endParaRPr lang="fr-FR"/>
          </a:p>
        </p:txBody>
      </p:sp>
    </p:spTree>
    <p:extLst>
      <p:ext uri="{BB962C8B-B14F-4D97-AF65-F5344CB8AC3E}">
        <p14:creationId xmlns:p14="http://schemas.microsoft.com/office/powerpoint/2010/main" val="1020023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72F36AA6-5A1E-476B-BC53-CF339437AF8F}" type="datetimeFigureOut">
              <a:rPr lang="fr-FR" smtClean="0"/>
              <a:t>16/03/2025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CB3AD73-2C83-4C9C-AADE-468346D3B7C7}" type="slidenum">
              <a:rPr lang="fr-FR" smtClean="0"/>
              <a:t>‹N°›</a:t>
            </a:fld>
            <a:endParaRPr lang="fr-FR"/>
          </a:p>
        </p:txBody>
      </p:sp>
    </p:spTree>
    <p:extLst>
      <p:ext uri="{BB962C8B-B14F-4D97-AF65-F5344CB8AC3E}">
        <p14:creationId xmlns:p14="http://schemas.microsoft.com/office/powerpoint/2010/main" val="2050210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F36AA6-5A1E-476B-BC53-CF339437AF8F}" type="datetimeFigureOut">
              <a:rPr lang="fr-FR" smtClean="0"/>
              <a:t>16/03/2025</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B3AD73-2C83-4C9C-AADE-468346D3B7C7}" type="slidenum">
              <a:rPr lang="fr-FR" smtClean="0"/>
              <a:t>‹N°›</a:t>
            </a:fld>
            <a:endParaRPr lang="fr-FR"/>
          </a:p>
        </p:txBody>
      </p:sp>
    </p:spTree>
    <p:extLst>
      <p:ext uri="{BB962C8B-B14F-4D97-AF65-F5344CB8AC3E}">
        <p14:creationId xmlns:p14="http://schemas.microsoft.com/office/powerpoint/2010/main" val="4023017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Relationship Id="rId3" Type="http://schemas.openxmlformats.org/officeDocument/2006/relationships/hyperlink" Target="https://www.kanakkupillai.com/private-limited-company-registration" TargetMode="External" /><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400050" y="1281531"/>
            <a:ext cx="9797788" cy="1876800"/>
          </a:xfrm>
          <a:prstGeom prst="rect">
            <a:avLst/>
          </a:prstGeom>
          <a:noFill/>
          <a:ln w="762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284822" y="1524792"/>
            <a:ext cx="8856395" cy="1325563"/>
          </a:xfrm>
        </p:spPr>
        <p:txBody>
          <a:bodyPr>
            <a:normAutofit/>
          </a:bodyPr>
          <a:lstStyle/>
          <a:p>
            <a:pPr algn="ctr"/>
            <a:r>
              <a:rPr lang="en-US" sz="4000" b="1" dirty="0">
                <a:solidFill>
                  <a:srgbClr val="002060"/>
                </a:solidFill>
                <a:latin typeface="Times New Roman" panose="02020603050405020304" pitchFamily="18" charset="0"/>
                <a:cs typeface="Times New Roman" panose="02020603050405020304" pitchFamily="18" charset="0"/>
              </a:rPr>
              <a:t>The features of a private limited company</a:t>
            </a:r>
            <a:endParaRPr lang="fr-FR" sz="4000" b="1" dirty="0">
              <a:solidFill>
                <a:srgbClr val="002060"/>
              </a:solidFill>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7582364" y="3834603"/>
            <a:ext cx="1978418" cy="711201"/>
          </a:xfrm>
        </p:spPr>
        <p:txBody>
          <a:bodyPr>
            <a:normAutofit/>
          </a:bodyPr>
          <a:lstStyle/>
          <a:p>
            <a:pPr marL="0" indent="0">
              <a:buNone/>
            </a:pPr>
            <a:r>
              <a:rPr lang="fr-FR" sz="3200" b="1" dirty="0">
                <a:solidFill>
                  <a:srgbClr val="002060"/>
                </a:solidFill>
                <a:latin typeface="Times New Roman" panose="02020603050405020304" pitchFamily="18" charset="0"/>
                <a:cs typeface="Times New Roman" panose="02020603050405020304" pitchFamily="18" charset="0"/>
              </a:rPr>
              <a:t>Group: 04</a:t>
            </a:r>
          </a:p>
        </p:txBody>
      </p:sp>
      <p:sp>
        <p:nvSpPr>
          <p:cNvPr id="7" name="Rectangle 6"/>
          <p:cNvSpPr/>
          <p:nvPr/>
        </p:nvSpPr>
        <p:spPr>
          <a:xfrm>
            <a:off x="9848850" y="0"/>
            <a:ext cx="2319867" cy="68580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4" name="Image 3"/>
          <p:cNvPicPr>
            <a:picLocks noChangeAspect="1"/>
          </p:cNvPicPr>
          <p:nvPr/>
        </p:nvPicPr>
        <p:blipFill>
          <a:blip r:embed="rId2"/>
          <a:stretch>
            <a:fillRect/>
          </a:stretch>
        </p:blipFill>
        <p:spPr>
          <a:xfrm>
            <a:off x="7980095" y="1136400"/>
            <a:ext cx="3737510" cy="2102349"/>
          </a:xfrm>
          <a:prstGeom prst="ellipse">
            <a:avLst/>
          </a:prstGeom>
          <a:ln w="38100" cap="rnd">
            <a:solidFill>
              <a:srgbClr val="002060"/>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9" name="Espace réservé du contenu 2"/>
          <p:cNvSpPr txBox="1">
            <a:spLocks/>
          </p:cNvSpPr>
          <p:nvPr/>
        </p:nvSpPr>
        <p:spPr>
          <a:xfrm>
            <a:off x="430479" y="3809998"/>
            <a:ext cx="4693043" cy="2362202"/>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fr-FR" sz="4000" b="1" dirty="0" err="1">
                <a:solidFill>
                  <a:srgbClr val="002060"/>
                </a:solidFill>
                <a:latin typeface="Times New Roman" panose="02020603050405020304" pitchFamily="18" charset="0"/>
                <a:cs typeface="Times New Roman" panose="02020603050405020304" pitchFamily="18" charset="0"/>
              </a:rPr>
              <a:t>Arouel</a:t>
            </a:r>
            <a:r>
              <a:rPr lang="fr-FR" sz="4000" b="1" dirty="0">
                <a:solidFill>
                  <a:srgbClr val="002060"/>
                </a:solidFill>
                <a:latin typeface="Times New Roman" panose="02020603050405020304" pitchFamily="18" charset="0"/>
                <a:cs typeface="Times New Roman" panose="02020603050405020304" pitchFamily="18" charset="0"/>
              </a:rPr>
              <a:t> Meriem Zahra</a:t>
            </a:r>
          </a:p>
          <a:p>
            <a:pPr marL="0" indent="0">
              <a:buFont typeface="Arial" panose="020B0604020202020204" pitchFamily="34" charset="0"/>
              <a:buNone/>
            </a:pPr>
            <a:r>
              <a:rPr lang="en-GB" sz="4000" b="1">
                <a:solidFill>
                  <a:srgbClr val="002060"/>
                </a:solidFill>
                <a:latin typeface="Times New Roman" panose="02020603050405020304" pitchFamily="18" charset="0"/>
                <a:cs typeface="Times New Roman" panose="02020603050405020304" pitchFamily="18" charset="0"/>
              </a:rPr>
              <a:t>Benla</a:t>
            </a:r>
            <a:r>
              <a:rPr lang="fr-FR" sz="4000" b="1">
                <a:solidFill>
                  <a:srgbClr val="002060"/>
                </a:solidFill>
                <a:latin typeface="Times New Roman" panose="02020603050405020304" pitchFamily="18" charset="0"/>
                <a:cs typeface="Times New Roman" panose="02020603050405020304" pitchFamily="18" charset="0"/>
              </a:rPr>
              <a:t>roussi </a:t>
            </a:r>
            <a:r>
              <a:rPr lang="fr-FR" sz="4000" b="1" dirty="0">
                <a:solidFill>
                  <a:srgbClr val="002060"/>
                </a:solidFill>
                <a:latin typeface="Times New Roman" panose="02020603050405020304" pitchFamily="18" charset="0"/>
                <a:cs typeface="Times New Roman" panose="02020603050405020304" pitchFamily="18" charset="0"/>
              </a:rPr>
              <a:t>Aya</a:t>
            </a:r>
          </a:p>
          <a:p>
            <a:pPr marL="0" indent="0">
              <a:buFont typeface="Arial" panose="020B0604020202020204" pitchFamily="34" charset="0"/>
              <a:buNone/>
            </a:pPr>
            <a:r>
              <a:rPr lang="fr-FR" sz="4000" b="1" dirty="0" err="1">
                <a:solidFill>
                  <a:srgbClr val="002060"/>
                </a:solidFill>
                <a:latin typeface="Times New Roman" panose="02020603050405020304" pitchFamily="18" charset="0"/>
                <a:cs typeface="Times New Roman" panose="02020603050405020304" pitchFamily="18" charset="0"/>
              </a:rPr>
              <a:t>Teghri</a:t>
            </a:r>
            <a:r>
              <a:rPr lang="fr-FR" sz="4000" b="1" dirty="0">
                <a:solidFill>
                  <a:srgbClr val="002060"/>
                </a:solidFill>
                <a:latin typeface="Times New Roman" panose="02020603050405020304" pitchFamily="18" charset="0"/>
                <a:cs typeface="Times New Roman" panose="02020603050405020304" pitchFamily="18" charset="0"/>
              </a:rPr>
              <a:t> </a:t>
            </a:r>
            <a:r>
              <a:rPr lang="fr-FR" sz="4000" b="1" dirty="0" err="1">
                <a:solidFill>
                  <a:srgbClr val="002060"/>
                </a:solidFill>
                <a:latin typeface="Times New Roman" panose="02020603050405020304" pitchFamily="18" charset="0"/>
                <a:cs typeface="Times New Roman" panose="02020603050405020304" pitchFamily="18" charset="0"/>
              </a:rPr>
              <a:t>Rahmet</a:t>
            </a:r>
            <a:r>
              <a:rPr lang="fr-FR" sz="4000" b="1" dirty="0">
                <a:solidFill>
                  <a:srgbClr val="002060"/>
                </a:solidFill>
                <a:latin typeface="Times New Roman" panose="02020603050405020304" pitchFamily="18" charset="0"/>
                <a:cs typeface="Times New Roman" panose="02020603050405020304" pitchFamily="18" charset="0"/>
              </a:rPr>
              <a:t> Allah</a:t>
            </a:r>
          </a:p>
          <a:p>
            <a:pPr marL="0" indent="0">
              <a:buFont typeface="Arial" panose="020B0604020202020204" pitchFamily="34" charset="0"/>
              <a:buNone/>
            </a:pPr>
            <a:r>
              <a:rPr lang="en-GB" sz="4000" b="1" dirty="0" err="1">
                <a:solidFill>
                  <a:srgbClr val="002060"/>
                </a:solidFill>
                <a:latin typeface="Times New Roman" panose="02020603050405020304" pitchFamily="18" charset="0"/>
                <a:cs typeface="Times New Roman" panose="02020603050405020304" pitchFamily="18" charset="0"/>
              </a:rPr>
              <a:t>Saiah</a:t>
            </a:r>
            <a:r>
              <a:rPr lang="en-GB" sz="4000" b="1" dirty="0">
                <a:solidFill>
                  <a:srgbClr val="002060"/>
                </a:solidFill>
                <a:latin typeface="Times New Roman" panose="02020603050405020304" pitchFamily="18" charset="0"/>
                <a:cs typeface="Times New Roman" panose="02020603050405020304" pitchFamily="18" charset="0"/>
              </a:rPr>
              <a:t> </a:t>
            </a:r>
            <a:r>
              <a:rPr lang="fr-FR" sz="4000" b="1" dirty="0" err="1">
                <a:solidFill>
                  <a:srgbClr val="002060"/>
                </a:solidFill>
                <a:latin typeface="Times New Roman" panose="02020603050405020304" pitchFamily="18" charset="0"/>
                <a:cs typeface="Times New Roman" panose="02020603050405020304" pitchFamily="18" charset="0"/>
              </a:rPr>
              <a:t>Sirine</a:t>
            </a:r>
            <a:endParaRPr lang="fr-FR" sz="4000" b="1" dirty="0">
              <a:solidFill>
                <a:srgbClr val="002060"/>
              </a:solidFill>
              <a:latin typeface="Times New Roman" panose="02020603050405020304" pitchFamily="18" charset="0"/>
              <a:cs typeface="Times New Roman" panose="02020603050405020304" pitchFamily="18" charset="0"/>
            </a:endParaRPr>
          </a:p>
          <a:p>
            <a:pPr marL="0" indent="0">
              <a:buFont typeface="Arial" panose="020B0604020202020204" pitchFamily="34" charset="0"/>
              <a:buNone/>
            </a:pPr>
            <a:r>
              <a:rPr lang="en-GB" sz="4000" b="1" dirty="0" err="1">
                <a:solidFill>
                  <a:srgbClr val="002060"/>
                </a:solidFill>
                <a:latin typeface="Times New Roman" panose="02020603050405020304" pitchFamily="18" charset="0"/>
                <a:cs typeface="Times New Roman" panose="02020603050405020304" pitchFamily="18" charset="0"/>
              </a:rPr>
              <a:t>Beldi</a:t>
            </a:r>
            <a:r>
              <a:rPr lang="en-GB" sz="4000" b="1" dirty="0">
                <a:solidFill>
                  <a:srgbClr val="002060"/>
                </a:solidFill>
                <a:latin typeface="Times New Roman" panose="02020603050405020304" pitchFamily="18" charset="0"/>
                <a:cs typeface="Times New Roman" panose="02020603050405020304" pitchFamily="18" charset="0"/>
              </a:rPr>
              <a:t> </a:t>
            </a:r>
            <a:r>
              <a:rPr lang="fr-FR" sz="4000" b="1" dirty="0">
                <a:solidFill>
                  <a:srgbClr val="002060"/>
                </a:solidFill>
                <a:latin typeface="Times New Roman" panose="02020603050405020304" pitchFamily="18" charset="0"/>
                <a:cs typeface="Times New Roman" panose="02020603050405020304" pitchFamily="18" charset="0"/>
              </a:rPr>
              <a:t>Malek</a:t>
            </a:r>
          </a:p>
          <a:p>
            <a:pPr marL="0" indent="0">
              <a:buFont typeface="Arial" panose="020B0604020202020204" pitchFamily="34" charset="0"/>
              <a:buNone/>
            </a:pPr>
            <a:endParaRPr lang="fr-FR" sz="32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3965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41612" y="177420"/>
            <a:ext cx="10508776" cy="930536"/>
          </a:xfrm>
        </p:spPr>
        <p:txBody>
          <a:bodyPr>
            <a:normAutofit/>
          </a:bodyPr>
          <a:lstStyle/>
          <a:p>
            <a:r>
              <a:rPr lang="fr-FR" sz="4800" b="1" dirty="0">
                <a:latin typeface="Times New Roman" panose="02020603050405020304" pitchFamily="18" charset="0"/>
                <a:cs typeface="Times New Roman" panose="02020603050405020304" pitchFamily="18" charset="0"/>
              </a:rPr>
              <a:t>Introduction:</a:t>
            </a:r>
          </a:p>
        </p:txBody>
      </p:sp>
      <p:sp>
        <p:nvSpPr>
          <p:cNvPr id="3" name="Sous-titre 2"/>
          <p:cNvSpPr>
            <a:spLocks noGrp="1"/>
          </p:cNvSpPr>
          <p:nvPr>
            <p:ph type="subTitle" idx="1"/>
          </p:nvPr>
        </p:nvSpPr>
        <p:spPr>
          <a:xfrm>
            <a:off x="706556" y="1695450"/>
            <a:ext cx="10778888" cy="4476750"/>
          </a:xfrm>
        </p:spPr>
        <p:txBody>
          <a:bodyPr>
            <a:normAutofit lnSpcReduction="10000"/>
          </a:bodyPr>
          <a:lstStyle/>
          <a:p>
            <a:pPr>
              <a:lnSpc>
                <a:spcPct val="150000"/>
              </a:lnSpc>
            </a:pPr>
            <a:r>
              <a:rPr lang="en-US" sz="3200" dirty="0">
                <a:latin typeface="Times New Roman" panose="02020603050405020304" pitchFamily="18" charset="0"/>
                <a:cs typeface="Times New Roman" panose="02020603050405020304" pitchFamily="18" charset="0"/>
              </a:rPr>
              <a:t>A Private Limited Company is one of the most common business structures, offering a balance between the benefits of sole proprietorships and public companies. It provides a separate legal identity, limited liability for shareholders, and operational flexibility, making it an attractive choice for entrepreneurs and small to medium-sized businesses</a:t>
            </a:r>
            <a:endParaRPr lang="fr-F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2928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up)">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rot="1093830">
            <a:off x="10401721" y="4548892"/>
            <a:ext cx="1726335" cy="2300998"/>
          </a:xfrm>
          <a:prstGeom prst="rect">
            <a:avLst/>
          </a:prstGeom>
        </p:spPr>
      </p:pic>
      <p:sp>
        <p:nvSpPr>
          <p:cNvPr id="2" name="Titre 1"/>
          <p:cNvSpPr>
            <a:spLocks noGrp="1"/>
          </p:cNvSpPr>
          <p:nvPr>
            <p:ph type="title"/>
          </p:nvPr>
        </p:nvSpPr>
        <p:spPr>
          <a:xfrm>
            <a:off x="838200" y="0"/>
            <a:ext cx="10515600" cy="1325563"/>
          </a:xfrm>
        </p:spPr>
        <p:txBody>
          <a:bodyPr/>
          <a:lstStyle/>
          <a:p>
            <a:pPr algn="ctr"/>
            <a:r>
              <a:rPr lang="en-US" b="1" dirty="0">
                <a:latin typeface="Times New Roman" panose="02020603050405020304" pitchFamily="18" charset="0"/>
                <a:cs typeface="Times New Roman" panose="02020603050405020304" pitchFamily="18" charset="0"/>
              </a:rPr>
              <a:t>What is a Private Limited Company?</a:t>
            </a:r>
            <a:endParaRPr lang="fr-FR"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p:txBody>
          <a:bodyPr/>
          <a:lstStyle/>
          <a:p>
            <a:pPr marL="0" indent="0" algn="ctr">
              <a:lnSpc>
                <a:spcPct val="150000"/>
              </a:lnSpc>
              <a:buNone/>
            </a:pPr>
            <a:r>
              <a:rPr lang="en-US" dirty="0">
                <a:latin typeface="Times New Roman" panose="02020603050405020304" pitchFamily="18" charset="0"/>
                <a:cs typeface="Times New Roman" panose="02020603050405020304" pitchFamily="18" charset="0"/>
              </a:rPr>
              <a:t>A </a:t>
            </a:r>
            <a:r>
              <a:rPr lang="en-US" b="1" dirty="0">
                <a:latin typeface="Times New Roman" panose="02020603050405020304" pitchFamily="18" charset="0"/>
                <a:cs typeface="Times New Roman" panose="02020603050405020304" pitchFamily="18" charset="0"/>
                <a:hlinkClick r:id="rId3"/>
              </a:rPr>
              <a:t>private limited company</a:t>
            </a:r>
            <a:r>
              <a:rPr lang="en-US" dirty="0">
                <a:latin typeface="Times New Roman" panose="02020603050405020304" pitchFamily="18" charset="0"/>
                <a:cs typeface="Times New Roman" panose="02020603050405020304" pitchFamily="18" charset="0"/>
              </a:rPr>
              <a:t> is a business entity that offers limited liability protection to its shareholders and has a separate legal identity. This means that the company’s finances are distinct from its shareholders, safeguarding their assets in the event of financial setbacks. Such companies are incorporated under the relevant Companies Act and must comply with the regulations and statutes of their jurisdiction.</a:t>
            </a: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1717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up)">
                                      <p:cBhvr>
                                        <p:cTn id="11"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c 4"/>
          <p:cNvSpPr/>
          <p:nvPr/>
        </p:nvSpPr>
        <p:spPr>
          <a:xfrm>
            <a:off x="1968938" y="2141541"/>
            <a:ext cx="3048000" cy="3016156"/>
          </a:xfrm>
          <a:prstGeom prst="arc">
            <a:avLst>
              <a:gd name="adj1" fmla="val 16200000"/>
              <a:gd name="adj2" fmla="val 5219231"/>
            </a:avLst>
          </a:prstGeom>
          <a:ln w="3810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 name="Rectangle à coins arrondis 3"/>
          <p:cNvSpPr/>
          <p:nvPr/>
        </p:nvSpPr>
        <p:spPr>
          <a:xfrm>
            <a:off x="361112" y="2355999"/>
            <a:ext cx="4103070" cy="2557256"/>
          </a:xfrm>
          <a:prstGeom prst="roundRect">
            <a:avLst>
              <a:gd name="adj" fmla="val 50000"/>
            </a:avLst>
          </a:prstGeom>
          <a:solidFill>
            <a:schemeClr val="accent1">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prstClr val="black"/>
                </a:solidFill>
                <a:latin typeface="Times New Roman" panose="02020603050405020304" pitchFamily="18" charset="0"/>
                <a:cs typeface="Times New Roman" panose="02020603050405020304" pitchFamily="18" charset="0"/>
              </a:rPr>
              <a:t>Key Characteristics of a Private Limited Company</a:t>
            </a:r>
            <a:endParaRPr lang="fr-FR" dirty="0"/>
          </a:p>
        </p:txBody>
      </p:sp>
      <p:sp>
        <p:nvSpPr>
          <p:cNvPr id="6" name="Ellipse 5"/>
          <p:cNvSpPr/>
          <p:nvPr/>
        </p:nvSpPr>
        <p:spPr>
          <a:xfrm>
            <a:off x="3422424" y="2033553"/>
            <a:ext cx="141028" cy="159977"/>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llipse 6"/>
          <p:cNvSpPr/>
          <p:nvPr/>
        </p:nvSpPr>
        <p:spPr>
          <a:xfrm>
            <a:off x="3996368" y="2189620"/>
            <a:ext cx="141028" cy="159977"/>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llipse 7"/>
          <p:cNvSpPr/>
          <p:nvPr/>
        </p:nvSpPr>
        <p:spPr>
          <a:xfrm>
            <a:off x="4442787" y="2419032"/>
            <a:ext cx="141028" cy="159977"/>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Ellipse 8"/>
          <p:cNvSpPr/>
          <p:nvPr/>
        </p:nvSpPr>
        <p:spPr>
          <a:xfrm>
            <a:off x="4815742" y="2918320"/>
            <a:ext cx="141028" cy="159977"/>
          </a:xfrm>
          <a:prstGeom prst="ellipse">
            <a:avLst/>
          </a:prstGeom>
          <a:solidFill>
            <a:srgbClr val="E27836"/>
          </a:solidFill>
          <a:ln>
            <a:solidFill>
              <a:srgbClr val="E2783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Ellipse 9"/>
          <p:cNvSpPr/>
          <p:nvPr/>
        </p:nvSpPr>
        <p:spPr>
          <a:xfrm>
            <a:off x="4946424" y="3440581"/>
            <a:ext cx="141028" cy="159977"/>
          </a:xfrm>
          <a:prstGeom prst="ellipse">
            <a:avLst/>
          </a:prstGeom>
          <a:solidFill>
            <a:srgbClr val="A365D1"/>
          </a:solidFill>
          <a:ln>
            <a:solidFill>
              <a:srgbClr val="A365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Ellipse 10"/>
          <p:cNvSpPr/>
          <p:nvPr/>
        </p:nvSpPr>
        <p:spPr>
          <a:xfrm>
            <a:off x="4032466" y="4949501"/>
            <a:ext cx="141028" cy="159977"/>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llipse 11"/>
          <p:cNvSpPr/>
          <p:nvPr/>
        </p:nvSpPr>
        <p:spPr>
          <a:xfrm>
            <a:off x="4523601" y="4617547"/>
            <a:ext cx="141028" cy="159977"/>
          </a:xfrm>
          <a:prstGeom prst="ellipse">
            <a:avLst/>
          </a:prstGeom>
          <a:solidFill>
            <a:srgbClr val="259B90"/>
          </a:solidFill>
          <a:ln>
            <a:solidFill>
              <a:srgbClr val="259B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Ellipse 12"/>
          <p:cNvSpPr/>
          <p:nvPr/>
        </p:nvSpPr>
        <p:spPr>
          <a:xfrm>
            <a:off x="4875910" y="4051514"/>
            <a:ext cx="141028" cy="159977"/>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Ellipse 13"/>
          <p:cNvSpPr/>
          <p:nvPr/>
        </p:nvSpPr>
        <p:spPr>
          <a:xfrm>
            <a:off x="3535944" y="5048562"/>
            <a:ext cx="141028" cy="159977"/>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21" name="Groupe 20"/>
          <p:cNvGrpSpPr/>
          <p:nvPr/>
        </p:nvGrpSpPr>
        <p:grpSpPr>
          <a:xfrm>
            <a:off x="4179130" y="807556"/>
            <a:ext cx="1488943" cy="1280584"/>
            <a:chOff x="1194340" y="1875861"/>
            <a:chExt cx="1270477" cy="514766"/>
          </a:xfrm>
        </p:grpSpPr>
        <p:cxnSp>
          <p:nvCxnSpPr>
            <p:cNvPr id="16" name="Connecteur droit 15"/>
            <p:cNvCxnSpPr/>
            <p:nvPr/>
          </p:nvCxnSpPr>
          <p:spPr>
            <a:xfrm flipH="1">
              <a:off x="1194340" y="1875861"/>
              <a:ext cx="452496" cy="514766"/>
            </a:xfrm>
            <a:prstGeom prst="line">
              <a:avLst/>
            </a:prstGeom>
            <a:ln w="38100">
              <a:solidFill>
                <a:srgbClr val="0070C0"/>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18" name="Connecteur droit 17"/>
            <p:cNvCxnSpPr/>
            <p:nvPr/>
          </p:nvCxnSpPr>
          <p:spPr>
            <a:xfrm>
              <a:off x="1636507" y="1875861"/>
              <a:ext cx="828310" cy="0"/>
            </a:xfrm>
            <a:prstGeom prst="line">
              <a:avLst/>
            </a:prstGeom>
            <a:ln w="38100">
              <a:solidFill>
                <a:srgbClr val="0070C0"/>
              </a:solidFill>
              <a:headEnd type="none"/>
              <a:tailEnd type="oval"/>
            </a:ln>
          </p:spPr>
          <p:style>
            <a:lnRef idx="1">
              <a:schemeClr val="accent1"/>
            </a:lnRef>
            <a:fillRef idx="0">
              <a:schemeClr val="accent1"/>
            </a:fillRef>
            <a:effectRef idx="0">
              <a:schemeClr val="accent1"/>
            </a:effectRef>
            <a:fontRef idx="minor">
              <a:schemeClr val="tx1"/>
            </a:fontRef>
          </p:style>
        </p:cxnSp>
      </p:grpSp>
      <p:grpSp>
        <p:nvGrpSpPr>
          <p:cNvPr id="23" name="Groupe 22"/>
          <p:cNvGrpSpPr/>
          <p:nvPr/>
        </p:nvGrpSpPr>
        <p:grpSpPr>
          <a:xfrm rot="21116742">
            <a:off x="4594478" y="1779259"/>
            <a:ext cx="1286088" cy="510533"/>
            <a:chOff x="1194341" y="2053428"/>
            <a:chExt cx="1057581" cy="337199"/>
          </a:xfrm>
        </p:grpSpPr>
        <p:cxnSp>
          <p:nvCxnSpPr>
            <p:cNvPr id="24" name="Connecteur droit 23"/>
            <p:cNvCxnSpPr/>
            <p:nvPr/>
          </p:nvCxnSpPr>
          <p:spPr>
            <a:xfrm flipH="1">
              <a:off x="1194341" y="2053428"/>
              <a:ext cx="426518" cy="337199"/>
            </a:xfrm>
            <a:prstGeom prst="line">
              <a:avLst/>
            </a:prstGeom>
            <a:ln w="38100">
              <a:solidFill>
                <a:srgbClr val="0070C0"/>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25" name="Connecteur droit 24"/>
            <p:cNvCxnSpPr/>
            <p:nvPr/>
          </p:nvCxnSpPr>
          <p:spPr>
            <a:xfrm rot="395594" flipV="1">
              <a:off x="1593711" y="2090877"/>
              <a:ext cx="658211" cy="9735"/>
            </a:xfrm>
            <a:prstGeom prst="line">
              <a:avLst/>
            </a:prstGeom>
            <a:ln w="38100">
              <a:solidFill>
                <a:srgbClr val="0070C0"/>
              </a:solidFill>
              <a:headEnd type="none"/>
              <a:tailEnd type="oval"/>
            </a:ln>
          </p:spPr>
          <p:style>
            <a:lnRef idx="1">
              <a:schemeClr val="accent1"/>
            </a:lnRef>
            <a:fillRef idx="0">
              <a:schemeClr val="accent1"/>
            </a:fillRef>
            <a:effectRef idx="0">
              <a:schemeClr val="accent1"/>
            </a:effectRef>
            <a:fontRef idx="minor">
              <a:schemeClr val="tx1"/>
            </a:fontRef>
          </p:style>
        </p:cxnSp>
      </p:grpSp>
      <p:grpSp>
        <p:nvGrpSpPr>
          <p:cNvPr id="31" name="Groupe 30"/>
          <p:cNvGrpSpPr/>
          <p:nvPr/>
        </p:nvGrpSpPr>
        <p:grpSpPr>
          <a:xfrm rot="21204406">
            <a:off x="5026348" y="2650439"/>
            <a:ext cx="1210890" cy="233650"/>
            <a:chOff x="1214732" y="2015087"/>
            <a:chExt cx="1015484" cy="396595"/>
          </a:xfrm>
        </p:grpSpPr>
        <p:cxnSp>
          <p:nvCxnSpPr>
            <p:cNvPr id="32" name="Connecteur droit 31"/>
            <p:cNvCxnSpPr/>
            <p:nvPr/>
          </p:nvCxnSpPr>
          <p:spPr>
            <a:xfrm rot="395594" flipH="1">
              <a:off x="1214732" y="2015087"/>
              <a:ext cx="349791" cy="396595"/>
            </a:xfrm>
            <a:prstGeom prst="line">
              <a:avLst/>
            </a:prstGeom>
            <a:ln w="38100">
              <a:solidFill>
                <a:srgbClr val="0070C0"/>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33" name="Connecteur droit 32"/>
            <p:cNvCxnSpPr/>
            <p:nvPr/>
          </p:nvCxnSpPr>
          <p:spPr>
            <a:xfrm rot="395594" flipV="1">
              <a:off x="1572005" y="2131510"/>
              <a:ext cx="658211" cy="9735"/>
            </a:xfrm>
            <a:prstGeom prst="line">
              <a:avLst/>
            </a:prstGeom>
            <a:ln w="38100">
              <a:solidFill>
                <a:srgbClr val="0070C0"/>
              </a:solidFill>
              <a:headEnd type="none"/>
              <a:tailEnd type="oval"/>
            </a:ln>
          </p:spPr>
          <p:style>
            <a:lnRef idx="1">
              <a:schemeClr val="accent1"/>
            </a:lnRef>
            <a:fillRef idx="0">
              <a:schemeClr val="accent1"/>
            </a:fillRef>
            <a:effectRef idx="0">
              <a:schemeClr val="accent1"/>
            </a:effectRef>
            <a:fontRef idx="minor">
              <a:schemeClr val="tx1"/>
            </a:fontRef>
          </p:style>
        </p:cxnSp>
      </p:grpSp>
      <p:cxnSp>
        <p:nvCxnSpPr>
          <p:cNvPr id="35" name="Connecteur droit 34"/>
          <p:cNvCxnSpPr/>
          <p:nvPr/>
        </p:nvCxnSpPr>
        <p:spPr>
          <a:xfrm flipV="1">
            <a:off x="5205035" y="3477317"/>
            <a:ext cx="1288064" cy="35958"/>
          </a:xfrm>
          <a:prstGeom prst="line">
            <a:avLst/>
          </a:prstGeom>
          <a:ln w="38100">
            <a:solidFill>
              <a:srgbClr val="0070C0"/>
            </a:solidFill>
            <a:headEnd type="oval"/>
            <a:tailEnd type="oval"/>
          </a:ln>
        </p:spPr>
        <p:style>
          <a:lnRef idx="1">
            <a:schemeClr val="accent1"/>
          </a:lnRef>
          <a:fillRef idx="0">
            <a:schemeClr val="accent1"/>
          </a:fillRef>
          <a:effectRef idx="0">
            <a:schemeClr val="accent1"/>
          </a:effectRef>
          <a:fontRef idx="minor">
            <a:schemeClr val="tx1"/>
          </a:fontRef>
        </p:style>
      </p:cxnSp>
      <p:grpSp>
        <p:nvGrpSpPr>
          <p:cNvPr id="62" name="Groupe 61"/>
          <p:cNvGrpSpPr/>
          <p:nvPr/>
        </p:nvGrpSpPr>
        <p:grpSpPr>
          <a:xfrm flipV="1">
            <a:off x="4149207" y="5145724"/>
            <a:ext cx="1518866" cy="1009921"/>
            <a:chOff x="1194340" y="1875861"/>
            <a:chExt cx="1270477" cy="514766"/>
          </a:xfrm>
        </p:grpSpPr>
        <p:cxnSp>
          <p:nvCxnSpPr>
            <p:cNvPr id="63" name="Connecteur droit 62"/>
            <p:cNvCxnSpPr/>
            <p:nvPr/>
          </p:nvCxnSpPr>
          <p:spPr>
            <a:xfrm flipH="1">
              <a:off x="1194340" y="1875861"/>
              <a:ext cx="452496" cy="514766"/>
            </a:xfrm>
            <a:prstGeom prst="line">
              <a:avLst/>
            </a:prstGeom>
            <a:ln w="38100">
              <a:solidFill>
                <a:srgbClr val="0070C0"/>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64" name="Connecteur droit 63"/>
            <p:cNvCxnSpPr/>
            <p:nvPr/>
          </p:nvCxnSpPr>
          <p:spPr>
            <a:xfrm>
              <a:off x="1636507" y="1875861"/>
              <a:ext cx="828310" cy="0"/>
            </a:xfrm>
            <a:prstGeom prst="line">
              <a:avLst/>
            </a:prstGeom>
            <a:ln w="38100">
              <a:solidFill>
                <a:srgbClr val="0070C0"/>
              </a:solidFill>
              <a:headEnd type="none"/>
              <a:tailEnd type="oval"/>
            </a:ln>
          </p:spPr>
          <p:style>
            <a:lnRef idx="1">
              <a:schemeClr val="accent1"/>
            </a:lnRef>
            <a:fillRef idx="0">
              <a:schemeClr val="accent1"/>
            </a:fillRef>
            <a:effectRef idx="0">
              <a:schemeClr val="accent1"/>
            </a:effectRef>
            <a:fontRef idx="minor">
              <a:schemeClr val="tx1"/>
            </a:fontRef>
          </p:style>
        </p:cxnSp>
      </p:grpSp>
      <p:grpSp>
        <p:nvGrpSpPr>
          <p:cNvPr id="65" name="Groupe 64"/>
          <p:cNvGrpSpPr/>
          <p:nvPr/>
        </p:nvGrpSpPr>
        <p:grpSpPr>
          <a:xfrm rot="483258" flipV="1">
            <a:off x="4616051" y="4937265"/>
            <a:ext cx="1324798" cy="412160"/>
            <a:chOff x="1194341" y="2053428"/>
            <a:chExt cx="1073325" cy="337199"/>
          </a:xfrm>
        </p:grpSpPr>
        <p:cxnSp>
          <p:nvCxnSpPr>
            <p:cNvPr id="66" name="Connecteur droit 65"/>
            <p:cNvCxnSpPr/>
            <p:nvPr/>
          </p:nvCxnSpPr>
          <p:spPr>
            <a:xfrm flipH="1">
              <a:off x="1194341" y="2053428"/>
              <a:ext cx="426518" cy="337199"/>
            </a:xfrm>
            <a:prstGeom prst="line">
              <a:avLst/>
            </a:prstGeom>
            <a:ln w="38100">
              <a:solidFill>
                <a:srgbClr val="0070C0"/>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67" name="Connecteur droit 66"/>
            <p:cNvCxnSpPr/>
            <p:nvPr/>
          </p:nvCxnSpPr>
          <p:spPr>
            <a:xfrm rot="483258" flipV="1">
              <a:off x="1592707" y="2100580"/>
              <a:ext cx="674959" cy="10270"/>
            </a:xfrm>
            <a:prstGeom prst="line">
              <a:avLst/>
            </a:prstGeom>
            <a:ln w="38100">
              <a:solidFill>
                <a:srgbClr val="0070C0"/>
              </a:solidFill>
              <a:headEnd type="none"/>
              <a:tailEnd type="oval"/>
            </a:ln>
          </p:spPr>
          <p:style>
            <a:lnRef idx="1">
              <a:schemeClr val="accent1"/>
            </a:lnRef>
            <a:fillRef idx="0">
              <a:schemeClr val="accent1"/>
            </a:fillRef>
            <a:effectRef idx="0">
              <a:schemeClr val="accent1"/>
            </a:effectRef>
            <a:fontRef idx="minor">
              <a:schemeClr val="tx1"/>
            </a:fontRef>
          </p:style>
        </p:cxnSp>
      </p:grpSp>
      <p:grpSp>
        <p:nvGrpSpPr>
          <p:cNvPr id="68" name="Groupe 67"/>
          <p:cNvGrpSpPr/>
          <p:nvPr/>
        </p:nvGrpSpPr>
        <p:grpSpPr>
          <a:xfrm rot="395594" flipV="1">
            <a:off x="5029455" y="4267014"/>
            <a:ext cx="1194660" cy="286842"/>
            <a:chOff x="1214189" y="2046776"/>
            <a:chExt cx="1001873" cy="364392"/>
          </a:xfrm>
        </p:grpSpPr>
        <p:cxnSp>
          <p:nvCxnSpPr>
            <p:cNvPr id="69" name="Connecteur droit 68"/>
            <p:cNvCxnSpPr/>
            <p:nvPr/>
          </p:nvCxnSpPr>
          <p:spPr>
            <a:xfrm rot="395594" flipH="1">
              <a:off x="1214189" y="2046776"/>
              <a:ext cx="347838" cy="364392"/>
            </a:xfrm>
            <a:prstGeom prst="line">
              <a:avLst/>
            </a:prstGeom>
            <a:ln w="38100">
              <a:solidFill>
                <a:srgbClr val="0070C0"/>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70" name="Connecteur droit 69"/>
            <p:cNvCxnSpPr/>
            <p:nvPr/>
          </p:nvCxnSpPr>
          <p:spPr>
            <a:xfrm rot="395594" flipV="1">
              <a:off x="1571705" y="2139928"/>
              <a:ext cx="644357" cy="1"/>
            </a:xfrm>
            <a:prstGeom prst="line">
              <a:avLst/>
            </a:prstGeom>
            <a:ln w="38100">
              <a:solidFill>
                <a:srgbClr val="0070C0"/>
              </a:solidFill>
              <a:headEnd type="none"/>
              <a:tailEnd type="oval"/>
            </a:ln>
          </p:spPr>
          <p:style>
            <a:lnRef idx="1">
              <a:schemeClr val="accent1"/>
            </a:lnRef>
            <a:fillRef idx="0">
              <a:schemeClr val="accent1"/>
            </a:fillRef>
            <a:effectRef idx="0">
              <a:schemeClr val="accent1"/>
            </a:effectRef>
            <a:fontRef idx="minor">
              <a:schemeClr val="tx1"/>
            </a:fontRef>
          </p:style>
        </p:cxnSp>
      </p:grpSp>
      <p:grpSp>
        <p:nvGrpSpPr>
          <p:cNvPr id="73" name="Groupe 72"/>
          <p:cNvGrpSpPr/>
          <p:nvPr/>
        </p:nvGrpSpPr>
        <p:grpSpPr>
          <a:xfrm>
            <a:off x="5787249" y="350515"/>
            <a:ext cx="5148776" cy="769924"/>
            <a:chOff x="2810645" y="994514"/>
            <a:chExt cx="5148776" cy="722517"/>
          </a:xfrm>
        </p:grpSpPr>
        <p:sp>
          <p:nvSpPr>
            <p:cNvPr id="71" name="Rectangle à coins arrondis 70"/>
            <p:cNvSpPr/>
            <p:nvPr/>
          </p:nvSpPr>
          <p:spPr>
            <a:xfrm>
              <a:off x="2810645" y="994514"/>
              <a:ext cx="5148776" cy="722517"/>
            </a:xfrm>
            <a:prstGeom prst="roundRect">
              <a:avLst>
                <a:gd name="adj" fmla="val 50000"/>
              </a:avLst>
            </a:prstGeom>
            <a:solidFill>
              <a:srgbClr val="FFC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solidFill>
                    <a:schemeClr val="tx1"/>
                  </a:solidFill>
                  <a:latin typeface="Times New Roman" panose="02020603050405020304" pitchFamily="18" charset="0"/>
                  <a:cs typeface="Times New Roman" panose="02020603050405020304" pitchFamily="18" charset="0"/>
                </a:rPr>
                <a:t>Limited </a:t>
              </a:r>
              <a:r>
                <a:rPr lang="fr-FR" sz="2400" b="1" dirty="0" err="1">
                  <a:solidFill>
                    <a:schemeClr val="tx1"/>
                  </a:solidFill>
                  <a:latin typeface="Times New Roman" panose="02020603050405020304" pitchFamily="18" charset="0"/>
                  <a:cs typeface="Times New Roman" panose="02020603050405020304" pitchFamily="18" charset="0"/>
                </a:rPr>
                <a:t>Liability</a:t>
              </a:r>
              <a:endParaRPr lang="fr-FR" sz="2400" b="1" dirty="0">
                <a:solidFill>
                  <a:schemeClr val="tx1"/>
                </a:solidFill>
                <a:latin typeface="Times New Roman" panose="02020603050405020304" pitchFamily="18" charset="0"/>
                <a:cs typeface="Times New Roman" panose="02020603050405020304" pitchFamily="18" charset="0"/>
              </a:endParaRPr>
            </a:p>
          </p:txBody>
        </p:sp>
        <p:sp>
          <p:nvSpPr>
            <p:cNvPr id="72" name="Ellipse 71"/>
            <p:cNvSpPr/>
            <p:nvPr/>
          </p:nvSpPr>
          <p:spPr>
            <a:xfrm>
              <a:off x="2914543" y="1085026"/>
              <a:ext cx="647114" cy="561164"/>
            </a:xfrm>
            <a:prstGeom prst="ellipse">
              <a:avLst/>
            </a:prstGeom>
            <a:solidFill>
              <a:schemeClr val="bg1"/>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a:solidFill>
                    <a:schemeClr val="tx1"/>
                  </a:solidFill>
                  <a:latin typeface="Times New Roman" panose="02020603050405020304" pitchFamily="18" charset="0"/>
                  <a:cs typeface="Times New Roman" panose="02020603050405020304" pitchFamily="18" charset="0"/>
                </a:rPr>
                <a:t>1</a:t>
              </a:r>
              <a:endParaRPr lang="fr-FR" b="1" dirty="0">
                <a:solidFill>
                  <a:schemeClr val="tx1"/>
                </a:solidFill>
                <a:latin typeface="Times New Roman" panose="02020603050405020304" pitchFamily="18" charset="0"/>
                <a:cs typeface="Times New Roman" panose="02020603050405020304" pitchFamily="18" charset="0"/>
              </a:endParaRPr>
            </a:p>
          </p:txBody>
        </p:sp>
      </p:grpSp>
      <p:grpSp>
        <p:nvGrpSpPr>
          <p:cNvPr id="74" name="Groupe 73"/>
          <p:cNvGrpSpPr/>
          <p:nvPr/>
        </p:nvGrpSpPr>
        <p:grpSpPr>
          <a:xfrm>
            <a:off x="6009096" y="1274939"/>
            <a:ext cx="5148776" cy="769924"/>
            <a:chOff x="2810645" y="994514"/>
            <a:chExt cx="5148776" cy="722517"/>
          </a:xfrm>
        </p:grpSpPr>
        <p:sp>
          <p:nvSpPr>
            <p:cNvPr id="75" name="Rectangle à coins arrondis 74"/>
            <p:cNvSpPr/>
            <p:nvPr/>
          </p:nvSpPr>
          <p:spPr>
            <a:xfrm>
              <a:off x="2810645" y="994514"/>
              <a:ext cx="5148776" cy="722517"/>
            </a:xfrm>
            <a:prstGeom prst="roundRect">
              <a:avLst>
                <a:gd name="adj" fmla="val 50000"/>
              </a:avLst>
            </a:prstGeom>
            <a:solidFill>
              <a:srgbClr val="FF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err="1">
                  <a:solidFill>
                    <a:schemeClr val="tx1"/>
                  </a:solidFill>
                  <a:latin typeface="Times New Roman" panose="02020603050405020304" pitchFamily="18" charset="0"/>
                  <a:cs typeface="Times New Roman" panose="02020603050405020304" pitchFamily="18" charset="0"/>
                </a:rPr>
                <a:t>Separate</a:t>
              </a:r>
              <a:r>
                <a:rPr lang="fr-FR" sz="2400" b="1" dirty="0">
                  <a:solidFill>
                    <a:schemeClr val="tx1"/>
                  </a:solidFill>
                  <a:latin typeface="Times New Roman" panose="02020603050405020304" pitchFamily="18" charset="0"/>
                  <a:cs typeface="Times New Roman" panose="02020603050405020304" pitchFamily="18" charset="0"/>
                </a:rPr>
                <a:t> </a:t>
              </a:r>
              <a:r>
                <a:rPr lang="fr-FR" sz="2400" b="1" dirty="0" err="1">
                  <a:solidFill>
                    <a:schemeClr val="tx1"/>
                  </a:solidFill>
                  <a:latin typeface="Times New Roman" panose="02020603050405020304" pitchFamily="18" charset="0"/>
                  <a:cs typeface="Times New Roman" panose="02020603050405020304" pitchFamily="18" charset="0"/>
                </a:rPr>
                <a:t>Legal</a:t>
              </a:r>
              <a:r>
                <a:rPr lang="fr-FR" sz="2400" b="1" dirty="0">
                  <a:solidFill>
                    <a:schemeClr val="tx1"/>
                  </a:solidFill>
                  <a:latin typeface="Times New Roman" panose="02020603050405020304" pitchFamily="18" charset="0"/>
                  <a:cs typeface="Times New Roman" panose="02020603050405020304" pitchFamily="18" charset="0"/>
                </a:rPr>
                <a:t> </a:t>
              </a:r>
              <a:r>
                <a:rPr lang="fr-FR" sz="2400" b="1" dirty="0" err="1">
                  <a:solidFill>
                    <a:schemeClr val="tx1"/>
                  </a:solidFill>
                  <a:latin typeface="Times New Roman" panose="02020603050405020304" pitchFamily="18" charset="0"/>
                  <a:cs typeface="Times New Roman" panose="02020603050405020304" pitchFamily="18" charset="0"/>
                </a:rPr>
                <a:t>Entity</a:t>
              </a:r>
              <a:endParaRPr lang="fr-FR" b="1" dirty="0">
                <a:solidFill>
                  <a:schemeClr val="tx1"/>
                </a:solidFill>
                <a:latin typeface="Times New Roman" panose="02020603050405020304" pitchFamily="18" charset="0"/>
                <a:cs typeface="Times New Roman" panose="02020603050405020304" pitchFamily="18" charset="0"/>
              </a:endParaRPr>
            </a:p>
          </p:txBody>
        </p:sp>
        <p:sp>
          <p:nvSpPr>
            <p:cNvPr id="76" name="Ellipse 75"/>
            <p:cNvSpPr/>
            <p:nvPr/>
          </p:nvSpPr>
          <p:spPr>
            <a:xfrm>
              <a:off x="2914543" y="1085026"/>
              <a:ext cx="647114" cy="56116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a:solidFill>
                    <a:schemeClr val="tx1"/>
                  </a:solidFill>
                  <a:latin typeface="Times New Roman" panose="02020603050405020304" pitchFamily="18" charset="0"/>
                  <a:cs typeface="Times New Roman" panose="02020603050405020304" pitchFamily="18" charset="0"/>
                </a:rPr>
                <a:t>2</a:t>
              </a:r>
              <a:endParaRPr lang="fr-FR" b="1" dirty="0">
                <a:solidFill>
                  <a:schemeClr val="tx1"/>
                </a:solidFill>
                <a:latin typeface="Times New Roman" panose="02020603050405020304" pitchFamily="18" charset="0"/>
                <a:cs typeface="Times New Roman" panose="02020603050405020304" pitchFamily="18" charset="0"/>
              </a:endParaRPr>
            </a:p>
          </p:txBody>
        </p:sp>
      </p:grpSp>
      <p:grpSp>
        <p:nvGrpSpPr>
          <p:cNvPr id="77" name="Groupe 76"/>
          <p:cNvGrpSpPr/>
          <p:nvPr/>
        </p:nvGrpSpPr>
        <p:grpSpPr>
          <a:xfrm>
            <a:off x="6311413" y="2157434"/>
            <a:ext cx="5266298" cy="769924"/>
            <a:chOff x="2810645" y="994514"/>
            <a:chExt cx="5148776" cy="722517"/>
          </a:xfrm>
        </p:grpSpPr>
        <p:sp>
          <p:nvSpPr>
            <p:cNvPr id="78" name="Rectangle à coins arrondis 77"/>
            <p:cNvSpPr/>
            <p:nvPr/>
          </p:nvSpPr>
          <p:spPr>
            <a:xfrm>
              <a:off x="2810645" y="994514"/>
              <a:ext cx="5148776" cy="722517"/>
            </a:xfrm>
            <a:prstGeom prst="roundRect">
              <a:avLst>
                <a:gd name="adj" fmla="val 50000"/>
              </a:avLst>
            </a:prstGeom>
            <a:solidFill>
              <a:srgbClr val="E27836"/>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solidFill>
                    <a:schemeClr val="tx1"/>
                  </a:solidFill>
                  <a:latin typeface="Times New Roman" panose="02020603050405020304" pitchFamily="18" charset="0"/>
                  <a:cs typeface="Times New Roman" panose="02020603050405020304" pitchFamily="18" charset="0"/>
                </a:rPr>
                <a:t>    </a:t>
              </a:r>
              <a:r>
                <a:rPr lang="fr-FR" sz="2400" b="1" dirty="0" err="1">
                  <a:solidFill>
                    <a:schemeClr val="tx1"/>
                  </a:solidFill>
                  <a:latin typeface="Times New Roman" panose="02020603050405020304" pitchFamily="18" charset="0"/>
                  <a:cs typeface="Times New Roman" panose="02020603050405020304" pitchFamily="18" charset="0"/>
                </a:rPr>
                <a:t>Ownership</a:t>
              </a:r>
              <a:r>
                <a:rPr lang="fr-FR" sz="2400" b="1" dirty="0">
                  <a:solidFill>
                    <a:schemeClr val="tx1"/>
                  </a:solidFill>
                  <a:latin typeface="Times New Roman" panose="02020603050405020304" pitchFamily="18" charset="0"/>
                  <a:cs typeface="Times New Roman" panose="02020603050405020304" pitchFamily="18" charset="0"/>
                </a:rPr>
                <a:t> and </a:t>
              </a:r>
              <a:r>
                <a:rPr lang="fr-FR" sz="2400" b="1" dirty="0" err="1">
                  <a:solidFill>
                    <a:schemeClr val="tx1"/>
                  </a:solidFill>
                  <a:latin typeface="Times New Roman" panose="02020603050405020304" pitchFamily="18" charset="0"/>
                  <a:cs typeface="Times New Roman" panose="02020603050405020304" pitchFamily="18" charset="0"/>
                </a:rPr>
                <a:t>Shareholders</a:t>
              </a:r>
              <a:endParaRPr lang="fr-FR" sz="2400" b="1" dirty="0">
                <a:solidFill>
                  <a:schemeClr val="tx1"/>
                </a:solidFill>
                <a:latin typeface="Times New Roman" panose="02020603050405020304" pitchFamily="18" charset="0"/>
                <a:cs typeface="Times New Roman" panose="02020603050405020304" pitchFamily="18" charset="0"/>
              </a:endParaRPr>
            </a:p>
          </p:txBody>
        </p:sp>
        <p:sp>
          <p:nvSpPr>
            <p:cNvPr id="79" name="Ellipse 78"/>
            <p:cNvSpPr/>
            <p:nvPr/>
          </p:nvSpPr>
          <p:spPr>
            <a:xfrm>
              <a:off x="2914543" y="1085026"/>
              <a:ext cx="647114" cy="56116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a:solidFill>
                    <a:schemeClr val="tx1"/>
                  </a:solidFill>
                  <a:latin typeface="Times New Roman" panose="02020603050405020304" pitchFamily="18" charset="0"/>
                  <a:cs typeface="Times New Roman" panose="02020603050405020304" pitchFamily="18" charset="0"/>
                </a:rPr>
                <a:t>3</a:t>
              </a:r>
              <a:endParaRPr lang="fr-FR" b="1" dirty="0">
                <a:solidFill>
                  <a:schemeClr val="tx1"/>
                </a:solidFill>
                <a:latin typeface="Times New Roman" panose="02020603050405020304" pitchFamily="18" charset="0"/>
                <a:cs typeface="Times New Roman" panose="02020603050405020304" pitchFamily="18" charset="0"/>
              </a:endParaRPr>
            </a:p>
          </p:txBody>
        </p:sp>
      </p:grpSp>
      <p:grpSp>
        <p:nvGrpSpPr>
          <p:cNvPr id="80" name="Groupe 79"/>
          <p:cNvGrpSpPr/>
          <p:nvPr/>
        </p:nvGrpSpPr>
        <p:grpSpPr>
          <a:xfrm>
            <a:off x="6624764" y="3078297"/>
            <a:ext cx="5148776" cy="769924"/>
            <a:chOff x="2810645" y="994514"/>
            <a:chExt cx="5148776" cy="722517"/>
          </a:xfrm>
        </p:grpSpPr>
        <p:sp>
          <p:nvSpPr>
            <p:cNvPr id="81" name="Rectangle à coins arrondis 80"/>
            <p:cNvSpPr/>
            <p:nvPr/>
          </p:nvSpPr>
          <p:spPr>
            <a:xfrm>
              <a:off x="2810645" y="994514"/>
              <a:ext cx="5148776" cy="722517"/>
            </a:xfrm>
            <a:prstGeom prst="roundRect">
              <a:avLst>
                <a:gd name="adj" fmla="val 50000"/>
              </a:avLst>
            </a:prstGeom>
            <a:solidFill>
              <a:srgbClr val="A365D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solidFill>
                    <a:schemeClr val="tx1"/>
                  </a:solidFill>
                  <a:latin typeface="Times New Roman" panose="02020603050405020304" pitchFamily="18" charset="0"/>
                  <a:cs typeface="Times New Roman" panose="02020603050405020304" pitchFamily="18" charset="0"/>
                </a:rPr>
                <a:t> </a:t>
              </a:r>
              <a:r>
                <a:rPr lang="fr-FR" sz="2400" b="1" dirty="0" err="1">
                  <a:solidFill>
                    <a:schemeClr val="tx1"/>
                  </a:solidFill>
                  <a:latin typeface="Times New Roman" panose="02020603050405020304" pitchFamily="18" charset="0"/>
                  <a:cs typeface="Times New Roman" panose="02020603050405020304" pitchFamily="18" charset="0"/>
                </a:rPr>
                <a:t>Board</a:t>
              </a:r>
              <a:r>
                <a:rPr lang="fr-FR" sz="2400" b="1" dirty="0">
                  <a:solidFill>
                    <a:schemeClr val="tx1"/>
                  </a:solidFill>
                  <a:latin typeface="Times New Roman" panose="02020603050405020304" pitchFamily="18" charset="0"/>
                  <a:cs typeface="Times New Roman" panose="02020603050405020304" pitchFamily="18" charset="0"/>
                </a:rPr>
                <a:t> of </a:t>
              </a:r>
              <a:r>
                <a:rPr lang="fr-FR" sz="2400" b="1" dirty="0" err="1">
                  <a:solidFill>
                    <a:schemeClr val="tx1"/>
                  </a:solidFill>
                  <a:latin typeface="Times New Roman" panose="02020603050405020304" pitchFamily="18" charset="0"/>
                  <a:cs typeface="Times New Roman" panose="02020603050405020304" pitchFamily="18" charset="0"/>
                </a:rPr>
                <a:t>Directors</a:t>
              </a:r>
              <a:endParaRPr lang="fr-FR" sz="2400" b="1" dirty="0">
                <a:solidFill>
                  <a:schemeClr val="tx1"/>
                </a:solidFill>
                <a:latin typeface="Times New Roman" panose="02020603050405020304" pitchFamily="18" charset="0"/>
                <a:cs typeface="Times New Roman" panose="02020603050405020304" pitchFamily="18" charset="0"/>
              </a:endParaRPr>
            </a:p>
          </p:txBody>
        </p:sp>
        <p:sp>
          <p:nvSpPr>
            <p:cNvPr id="82" name="Ellipse 81"/>
            <p:cNvSpPr/>
            <p:nvPr/>
          </p:nvSpPr>
          <p:spPr>
            <a:xfrm>
              <a:off x="2914543" y="1085026"/>
              <a:ext cx="647114" cy="561164"/>
            </a:xfrm>
            <a:prstGeom prst="ellipse">
              <a:avLst/>
            </a:prstGeom>
            <a:solidFill>
              <a:schemeClr val="bg1"/>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a:solidFill>
                    <a:schemeClr val="tx1"/>
                  </a:solidFill>
                  <a:latin typeface="Times New Roman" panose="02020603050405020304" pitchFamily="18" charset="0"/>
                  <a:cs typeface="Times New Roman" panose="02020603050405020304" pitchFamily="18" charset="0"/>
                </a:rPr>
                <a:t>4</a:t>
              </a:r>
              <a:endParaRPr lang="fr-FR" b="1" dirty="0">
                <a:solidFill>
                  <a:schemeClr val="tx1"/>
                </a:solidFill>
                <a:latin typeface="Times New Roman" panose="02020603050405020304" pitchFamily="18" charset="0"/>
                <a:cs typeface="Times New Roman" panose="02020603050405020304" pitchFamily="18" charset="0"/>
              </a:endParaRPr>
            </a:p>
          </p:txBody>
        </p:sp>
      </p:grpSp>
      <p:grpSp>
        <p:nvGrpSpPr>
          <p:cNvPr id="83" name="Groupe 82"/>
          <p:cNvGrpSpPr/>
          <p:nvPr/>
        </p:nvGrpSpPr>
        <p:grpSpPr>
          <a:xfrm>
            <a:off x="6311413" y="4043367"/>
            <a:ext cx="5266298" cy="769924"/>
            <a:chOff x="2810645" y="994514"/>
            <a:chExt cx="5266298" cy="722517"/>
          </a:xfrm>
        </p:grpSpPr>
        <p:sp>
          <p:nvSpPr>
            <p:cNvPr id="84" name="Rectangle à coins arrondis 83"/>
            <p:cNvSpPr/>
            <p:nvPr/>
          </p:nvSpPr>
          <p:spPr>
            <a:xfrm>
              <a:off x="2810645" y="994514"/>
              <a:ext cx="5266298" cy="722517"/>
            </a:xfrm>
            <a:prstGeom prst="roundRect">
              <a:avLst>
                <a:gd name="adj" fmla="val 50000"/>
              </a:avLst>
            </a:prstGeom>
            <a:solidFill>
              <a:schemeClr val="accent1">
                <a:lumMod val="60000"/>
                <a:lumOff val="4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solidFill>
                    <a:schemeClr val="tx1"/>
                  </a:solidFill>
                  <a:latin typeface="Times New Roman" panose="02020603050405020304" pitchFamily="18" charset="0"/>
                  <a:cs typeface="Times New Roman" panose="02020603050405020304" pitchFamily="18" charset="0"/>
                </a:rPr>
                <a:t>      Minimum Capital </a:t>
              </a:r>
              <a:r>
                <a:rPr lang="fr-FR" sz="2400" b="1" dirty="0" err="1">
                  <a:solidFill>
                    <a:schemeClr val="tx1"/>
                  </a:solidFill>
                  <a:latin typeface="Times New Roman" panose="02020603050405020304" pitchFamily="18" charset="0"/>
                  <a:cs typeface="Times New Roman" panose="02020603050405020304" pitchFamily="18" charset="0"/>
                </a:rPr>
                <a:t>Requirements</a:t>
              </a:r>
              <a:endParaRPr lang="fr-FR" sz="2400" b="1" dirty="0">
                <a:solidFill>
                  <a:schemeClr val="tx1"/>
                </a:solidFill>
                <a:latin typeface="Times New Roman" panose="02020603050405020304" pitchFamily="18" charset="0"/>
                <a:cs typeface="Times New Roman" panose="02020603050405020304" pitchFamily="18" charset="0"/>
              </a:endParaRPr>
            </a:p>
          </p:txBody>
        </p:sp>
        <p:sp>
          <p:nvSpPr>
            <p:cNvPr id="85" name="Ellipse 84"/>
            <p:cNvSpPr/>
            <p:nvPr/>
          </p:nvSpPr>
          <p:spPr>
            <a:xfrm>
              <a:off x="2914543" y="1085026"/>
              <a:ext cx="647114" cy="561164"/>
            </a:xfrm>
            <a:prstGeom prst="ellipse">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a:solidFill>
                    <a:schemeClr val="tx1"/>
                  </a:solidFill>
                  <a:latin typeface="Times New Roman" panose="02020603050405020304" pitchFamily="18" charset="0"/>
                  <a:cs typeface="Times New Roman" panose="02020603050405020304" pitchFamily="18" charset="0"/>
                </a:rPr>
                <a:t>5</a:t>
              </a:r>
              <a:endParaRPr lang="fr-FR" b="1" dirty="0">
                <a:solidFill>
                  <a:schemeClr val="tx1"/>
                </a:solidFill>
                <a:latin typeface="Times New Roman" panose="02020603050405020304" pitchFamily="18" charset="0"/>
                <a:cs typeface="Times New Roman" panose="02020603050405020304" pitchFamily="18" charset="0"/>
              </a:endParaRPr>
            </a:p>
          </p:txBody>
        </p:sp>
      </p:grpSp>
      <p:grpSp>
        <p:nvGrpSpPr>
          <p:cNvPr id="86" name="Groupe 85"/>
          <p:cNvGrpSpPr/>
          <p:nvPr/>
        </p:nvGrpSpPr>
        <p:grpSpPr>
          <a:xfrm>
            <a:off x="6009096" y="4986702"/>
            <a:ext cx="5148776" cy="769924"/>
            <a:chOff x="2810645" y="994514"/>
            <a:chExt cx="5148776" cy="722517"/>
          </a:xfrm>
        </p:grpSpPr>
        <p:sp>
          <p:nvSpPr>
            <p:cNvPr id="87" name="Rectangle à coins arrondis 86"/>
            <p:cNvSpPr/>
            <p:nvPr/>
          </p:nvSpPr>
          <p:spPr>
            <a:xfrm>
              <a:off x="2810645" y="994514"/>
              <a:ext cx="5148776" cy="722517"/>
            </a:xfrm>
            <a:prstGeom prst="roundRect">
              <a:avLst>
                <a:gd name="adj" fmla="val 50000"/>
              </a:avLst>
            </a:prstGeom>
            <a:solidFill>
              <a:srgbClr val="259B9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err="1">
                  <a:solidFill>
                    <a:schemeClr val="tx1"/>
                  </a:solidFill>
                  <a:latin typeface="Times New Roman" panose="02020603050405020304" pitchFamily="18" charset="0"/>
                  <a:cs typeface="Times New Roman" panose="02020603050405020304" pitchFamily="18" charset="0"/>
                </a:rPr>
                <a:t>Perpetual</a:t>
              </a:r>
              <a:r>
                <a:rPr lang="fr-FR" sz="2400" b="1" dirty="0">
                  <a:solidFill>
                    <a:schemeClr val="tx1"/>
                  </a:solidFill>
                  <a:latin typeface="Times New Roman" panose="02020603050405020304" pitchFamily="18" charset="0"/>
                  <a:cs typeface="Times New Roman" panose="02020603050405020304" pitchFamily="18" charset="0"/>
                </a:rPr>
                <a:t> Existence</a:t>
              </a:r>
            </a:p>
          </p:txBody>
        </p:sp>
        <p:sp>
          <p:nvSpPr>
            <p:cNvPr id="88" name="Ellipse 87"/>
            <p:cNvSpPr/>
            <p:nvPr/>
          </p:nvSpPr>
          <p:spPr>
            <a:xfrm>
              <a:off x="2914543" y="1085026"/>
              <a:ext cx="647114" cy="56116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a:solidFill>
                    <a:schemeClr val="tx1"/>
                  </a:solidFill>
                  <a:latin typeface="Times New Roman" panose="02020603050405020304" pitchFamily="18" charset="0"/>
                  <a:cs typeface="Times New Roman" panose="02020603050405020304" pitchFamily="18" charset="0"/>
                </a:rPr>
                <a:t>6</a:t>
              </a:r>
              <a:endParaRPr lang="fr-FR" b="1" dirty="0">
                <a:solidFill>
                  <a:schemeClr val="tx1"/>
                </a:solidFill>
                <a:latin typeface="Times New Roman" panose="02020603050405020304" pitchFamily="18" charset="0"/>
                <a:cs typeface="Times New Roman" panose="02020603050405020304" pitchFamily="18" charset="0"/>
              </a:endParaRPr>
            </a:p>
          </p:txBody>
        </p:sp>
      </p:grpSp>
      <p:grpSp>
        <p:nvGrpSpPr>
          <p:cNvPr id="89" name="Groupe 88"/>
          <p:cNvGrpSpPr/>
          <p:nvPr/>
        </p:nvGrpSpPr>
        <p:grpSpPr>
          <a:xfrm>
            <a:off x="5787249" y="5838525"/>
            <a:ext cx="5148776" cy="769924"/>
            <a:chOff x="2810645" y="994514"/>
            <a:chExt cx="5148776" cy="722517"/>
          </a:xfrm>
        </p:grpSpPr>
        <p:sp>
          <p:nvSpPr>
            <p:cNvPr id="90" name="Rectangle à coins arrondis 89"/>
            <p:cNvSpPr/>
            <p:nvPr/>
          </p:nvSpPr>
          <p:spPr>
            <a:xfrm>
              <a:off x="2810645" y="994514"/>
              <a:ext cx="5148776" cy="722517"/>
            </a:xfrm>
            <a:prstGeom prst="roundRect">
              <a:avLst>
                <a:gd name="adj" fmla="val 50000"/>
              </a:avLst>
            </a:prstGeom>
            <a:solidFill>
              <a:srgbClr val="92D05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solidFill>
                    <a:schemeClr val="tx1"/>
                  </a:solidFill>
                  <a:latin typeface="Times New Roman" panose="02020603050405020304" pitchFamily="18" charset="0"/>
                  <a:cs typeface="Times New Roman" panose="02020603050405020304" pitchFamily="18" charset="0"/>
                </a:rPr>
                <a:t>  </a:t>
              </a:r>
              <a:r>
                <a:rPr lang="fr-FR" sz="2400" b="1" dirty="0" err="1">
                  <a:solidFill>
                    <a:schemeClr val="tx1"/>
                  </a:solidFill>
                  <a:latin typeface="Times New Roman" panose="02020603050405020304" pitchFamily="18" charset="0"/>
                  <a:cs typeface="Times New Roman" panose="02020603050405020304" pitchFamily="18" charset="0"/>
                </a:rPr>
                <a:t>Privacy</a:t>
              </a:r>
              <a:r>
                <a:rPr lang="fr-FR" sz="2400" b="1" dirty="0">
                  <a:solidFill>
                    <a:schemeClr val="tx1"/>
                  </a:solidFill>
                  <a:latin typeface="Times New Roman" panose="02020603050405020304" pitchFamily="18" charset="0"/>
                  <a:cs typeface="Times New Roman" panose="02020603050405020304" pitchFamily="18" charset="0"/>
                </a:rPr>
                <a:t> and </a:t>
              </a:r>
              <a:r>
                <a:rPr lang="fr-FR" sz="2400" b="1" dirty="0" err="1">
                  <a:solidFill>
                    <a:schemeClr val="tx1"/>
                  </a:solidFill>
                  <a:latin typeface="Times New Roman" panose="02020603050405020304" pitchFamily="18" charset="0"/>
                  <a:cs typeface="Times New Roman" panose="02020603050405020304" pitchFamily="18" charset="0"/>
                </a:rPr>
                <a:t>Confidentiality</a:t>
              </a:r>
              <a:endParaRPr lang="fr-FR" sz="2400" b="1" dirty="0">
                <a:solidFill>
                  <a:schemeClr val="tx1"/>
                </a:solidFill>
                <a:latin typeface="Times New Roman" panose="02020603050405020304" pitchFamily="18" charset="0"/>
                <a:cs typeface="Times New Roman" panose="02020603050405020304" pitchFamily="18" charset="0"/>
              </a:endParaRPr>
            </a:p>
          </p:txBody>
        </p:sp>
        <p:sp>
          <p:nvSpPr>
            <p:cNvPr id="91" name="Ellipse 90"/>
            <p:cNvSpPr/>
            <p:nvPr/>
          </p:nvSpPr>
          <p:spPr>
            <a:xfrm>
              <a:off x="2914543" y="1085026"/>
              <a:ext cx="647114" cy="56116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a:solidFill>
                    <a:schemeClr val="tx1"/>
                  </a:solidFill>
                  <a:latin typeface="Times New Roman" panose="02020603050405020304" pitchFamily="18" charset="0"/>
                  <a:cs typeface="Times New Roman" panose="02020603050405020304" pitchFamily="18" charset="0"/>
                </a:rPr>
                <a:t>7</a:t>
              </a:r>
              <a:endParaRPr lang="fr-FR" b="1" dirty="0">
                <a:solidFill>
                  <a:schemeClr val="tx1"/>
                </a:solidFill>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827776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up)">
                                      <p:cBhvr>
                                        <p:cTn id="10" dur="500"/>
                                        <p:tgtEl>
                                          <p:spTgt spid="5"/>
                                        </p:tgtEl>
                                      </p:cBhvr>
                                    </p:animEffec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par>
                          <p:cTn id="15" fill="hold">
                            <p:stCondLst>
                              <p:cond delay="500"/>
                            </p:stCondLst>
                            <p:childTnLst>
                              <p:par>
                                <p:cTn id="16" presetID="1" presetClass="entr" presetSubtype="0" fill="hold" grpId="0" nodeType="afterEffect">
                                  <p:stCondLst>
                                    <p:cond delay="100"/>
                                  </p:stCondLst>
                                  <p:childTnLst>
                                    <p:set>
                                      <p:cBhvr>
                                        <p:cTn id="17" dur="1" fill="hold">
                                          <p:stCondLst>
                                            <p:cond delay="0"/>
                                          </p:stCondLst>
                                        </p:cTn>
                                        <p:tgtEl>
                                          <p:spTgt spid="7"/>
                                        </p:tgtEl>
                                        <p:attrNameLst>
                                          <p:attrName>style.visibility</p:attrName>
                                        </p:attrNameLst>
                                      </p:cBhvr>
                                      <p:to>
                                        <p:strVal val="visible"/>
                                      </p:to>
                                    </p:set>
                                  </p:childTnLst>
                                </p:cTn>
                              </p:par>
                            </p:childTnLst>
                          </p:cTn>
                        </p:par>
                        <p:par>
                          <p:cTn id="18" fill="hold">
                            <p:stCondLst>
                              <p:cond delay="600"/>
                            </p:stCondLst>
                            <p:childTnLst>
                              <p:par>
                                <p:cTn id="19" presetID="1" presetClass="entr" presetSubtype="0" fill="hold" grpId="0" nodeType="afterEffect">
                                  <p:stCondLst>
                                    <p:cond delay="200"/>
                                  </p:stCondLst>
                                  <p:childTnLst>
                                    <p:set>
                                      <p:cBhvr>
                                        <p:cTn id="20" dur="1" fill="hold">
                                          <p:stCondLst>
                                            <p:cond delay="0"/>
                                          </p:stCondLst>
                                        </p:cTn>
                                        <p:tgtEl>
                                          <p:spTgt spid="8"/>
                                        </p:tgtEl>
                                        <p:attrNameLst>
                                          <p:attrName>style.visibility</p:attrName>
                                        </p:attrNameLst>
                                      </p:cBhvr>
                                      <p:to>
                                        <p:strVal val="visible"/>
                                      </p:to>
                                    </p:set>
                                  </p:childTnLst>
                                </p:cTn>
                              </p:par>
                            </p:childTnLst>
                          </p:cTn>
                        </p:par>
                        <p:par>
                          <p:cTn id="21" fill="hold">
                            <p:stCondLst>
                              <p:cond delay="800"/>
                            </p:stCondLst>
                            <p:childTnLst>
                              <p:par>
                                <p:cTn id="22" presetID="1" presetClass="entr" presetSubtype="0" fill="hold" grpId="0" nodeType="afterEffect">
                                  <p:stCondLst>
                                    <p:cond delay="200"/>
                                  </p:stCondLst>
                                  <p:childTnLst>
                                    <p:set>
                                      <p:cBhvr>
                                        <p:cTn id="23" dur="1" fill="hold">
                                          <p:stCondLst>
                                            <p:cond delay="0"/>
                                          </p:stCondLst>
                                        </p:cTn>
                                        <p:tgtEl>
                                          <p:spTgt spid="9"/>
                                        </p:tgtEl>
                                        <p:attrNameLst>
                                          <p:attrName>style.visibility</p:attrName>
                                        </p:attrNameLst>
                                      </p:cBhvr>
                                      <p:to>
                                        <p:strVal val="visible"/>
                                      </p:to>
                                    </p:set>
                                  </p:childTnLst>
                                </p:cTn>
                              </p:par>
                            </p:childTnLst>
                          </p:cTn>
                        </p:par>
                        <p:par>
                          <p:cTn id="24" fill="hold">
                            <p:stCondLst>
                              <p:cond delay="1000"/>
                            </p:stCondLst>
                            <p:childTnLst>
                              <p:par>
                                <p:cTn id="25" presetID="1" presetClass="entr" presetSubtype="0" fill="hold" grpId="0" nodeType="afterEffect">
                                  <p:stCondLst>
                                    <p:cond delay="200"/>
                                  </p:stCondLst>
                                  <p:childTnLst>
                                    <p:set>
                                      <p:cBhvr>
                                        <p:cTn id="26" dur="1" fill="hold">
                                          <p:stCondLst>
                                            <p:cond delay="0"/>
                                          </p:stCondLst>
                                        </p:cTn>
                                        <p:tgtEl>
                                          <p:spTgt spid="10"/>
                                        </p:tgtEl>
                                        <p:attrNameLst>
                                          <p:attrName>style.visibility</p:attrName>
                                        </p:attrNameLst>
                                      </p:cBhvr>
                                      <p:to>
                                        <p:strVal val="visible"/>
                                      </p:to>
                                    </p:set>
                                  </p:childTnLst>
                                </p:cTn>
                              </p:par>
                            </p:childTnLst>
                          </p:cTn>
                        </p:par>
                        <p:par>
                          <p:cTn id="27" fill="hold">
                            <p:stCondLst>
                              <p:cond delay="1200"/>
                            </p:stCondLst>
                            <p:childTnLst>
                              <p:par>
                                <p:cTn id="28" presetID="1" presetClass="entr" presetSubtype="0" fill="hold" grpId="0" nodeType="afterEffect">
                                  <p:stCondLst>
                                    <p:cond delay="200"/>
                                  </p:stCondLst>
                                  <p:childTnLst>
                                    <p:set>
                                      <p:cBhvr>
                                        <p:cTn id="29" dur="1" fill="hold">
                                          <p:stCondLst>
                                            <p:cond delay="0"/>
                                          </p:stCondLst>
                                        </p:cTn>
                                        <p:tgtEl>
                                          <p:spTgt spid="13"/>
                                        </p:tgtEl>
                                        <p:attrNameLst>
                                          <p:attrName>style.visibility</p:attrName>
                                        </p:attrNameLst>
                                      </p:cBhvr>
                                      <p:to>
                                        <p:strVal val="visible"/>
                                      </p:to>
                                    </p:set>
                                  </p:childTnLst>
                                </p:cTn>
                              </p:par>
                            </p:childTnLst>
                          </p:cTn>
                        </p:par>
                        <p:par>
                          <p:cTn id="30" fill="hold">
                            <p:stCondLst>
                              <p:cond delay="1400"/>
                            </p:stCondLst>
                            <p:childTnLst>
                              <p:par>
                                <p:cTn id="31" presetID="1" presetClass="entr" presetSubtype="0" fill="hold" grpId="0" nodeType="afterEffect">
                                  <p:stCondLst>
                                    <p:cond delay="200"/>
                                  </p:stCondLst>
                                  <p:childTnLst>
                                    <p:set>
                                      <p:cBhvr>
                                        <p:cTn id="32" dur="1" fill="hold">
                                          <p:stCondLst>
                                            <p:cond delay="0"/>
                                          </p:stCondLst>
                                        </p:cTn>
                                        <p:tgtEl>
                                          <p:spTgt spid="12"/>
                                        </p:tgtEl>
                                        <p:attrNameLst>
                                          <p:attrName>style.visibility</p:attrName>
                                        </p:attrNameLst>
                                      </p:cBhvr>
                                      <p:to>
                                        <p:strVal val="visible"/>
                                      </p:to>
                                    </p:set>
                                  </p:childTnLst>
                                </p:cTn>
                              </p:par>
                            </p:childTnLst>
                          </p:cTn>
                        </p:par>
                        <p:par>
                          <p:cTn id="33" fill="hold">
                            <p:stCondLst>
                              <p:cond delay="1600"/>
                            </p:stCondLst>
                            <p:childTnLst>
                              <p:par>
                                <p:cTn id="34" presetID="1" presetClass="entr" presetSubtype="0" fill="hold" grpId="0" nodeType="afterEffect">
                                  <p:stCondLst>
                                    <p:cond delay="200"/>
                                  </p:stCondLst>
                                  <p:childTnLst>
                                    <p:set>
                                      <p:cBhvr>
                                        <p:cTn id="35" dur="1" fill="hold">
                                          <p:stCondLst>
                                            <p:cond delay="0"/>
                                          </p:stCondLst>
                                        </p:cTn>
                                        <p:tgtEl>
                                          <p:spTgt spid="11"/>
                                        </p:tgtEl>
                                        <p:attrNameLst>
                                          <p:attrName>style.visibility</p:attrName>
                                        </p:attrNameLst>
                                      </p:cBhvr>
                                      <p:to>
                                        <p:strVal val="visible"/>
                                      </p:to>
                                    </p:set>
                                  </p:childTnLst>
                                </p:cTn>
                              </p:par>
                            </p:childTnLst>
                          </p:cTn>
                        </p:par>
                        <p:par>
                          <p:cTn id="36" fill="hold">
                            <p:stCondLst>
                              <p:cond delay="1800"/>
                            </p:stCondLst>
                            <p:childTnLst>
                              <p:par>
                                <p:cTn id="37" presetID="22" presetClass="entr" presetSubtype="4" fill="hold" nodeType="afterEffect">
                                  <p:stCondLst>
                                    <p:cond delay="0"/>
                                  </p:stCondLst>
                                  <p:childTnLst>
                                    <p:set>
                                      <p:cBhvr>
                                        <p:cTn id="38" dur="1" fill="hold">
                                          <p:stCondLst>
                                            <p:cond delay="0"/>
                                          </p:stCondLst>
                                        </p:cTn>
                                        <p:tgtEl>
                                          <p:spTgt spid="21"/>
                                        </p:tgtEl>
                                        <p:attrNameLst>
                                          <p:attrName>style.visibility</p:attrName>
                                        </p:attrNameLst>
                                      </p:cBhvr>
                                      <p:to>
                                        <p:strVal val="visible"/>
                                      </p:to>
                                    </p:set>
                                    <p:animEffect transition="in" filter="wipe(down)">
                                      <p:cBhvr>
                                        <p:cTn id="39" dur="500"/>
                                        <p:tgtEl>
                                          <p:spTgt spid="21"/>
                                        </p:tgtEl>
                                      </p:cBhvr>
                                    </p:animEffect>
                                  </p:childTnLst>
                                </p:cTn>
                              </p:par>
                            </p:childTnLst>
                          </p:cTn>
                        </p:par>
                        <p:par>
                          <p:cTn id="40" fill="hold">
                            <p:stCondLst>
                              <p:cond delay="2300"/>
                            </p:stCondLst>
                            <p:childTnLst>
                              <p:par>
                                <p:cTn id="41" presetID="22" presetClass="entr" presetSubtype="8" fill="hold" nodeType="afterEffect">
                                  <p:stCondLst>
                                    <p:cond delay="0"/>
                                  </p:stCondLst>
                                  <p:childTnLst>
                                    <p:set>
                                      <p:cBhvr>
                                        <p:cTn id="42" dur="1" fill="hold">
                                          <p:stCondLst>
                                            <p:cond delay="0"/>
                                          </p:stCondLst>
                                        </p:cTn>
                                        <p:tgtEl>
                                          <p:spTgt spid="73"/>
                                        </p:tgtEl>
                                        <p:attrNameLst>
                                          <p:attrName>style.visibility</p:attrName>
                                        </p:attrNameLst>
                                      </p:cBhvr>
                                      <p:to>
                                        <p:strVal val="visible"/>
                                      </p:to>
                                    </p:set>
                                    <p:animEffect transition="in" filter="wipe(left)">
                                      <p:cBhvr>
                                        <p:cTn id="43" dur="500"/>
                                        <p:tgtEl>
                                          <p:spTgt spid="73"/>
                                        </p:tgtEl>
                                      </p:cBhvr>
                                    </p:animEffect>
                                  </p:childTnLst>
                                </p:cTn>
                              </p:par>
                            </p:childTnLst>
                          </p:cTn>
                        </p:par>
                        <p:par>
                          <p:cTn id="44" fill="hold">
                            <p:stCondLst>
                              <p:cond delay="2800"/>
                            </p:stCondLst>
                            <p:childTnLst>
                              <p:par>
                                <p:cTn id="45" presetID="22" presetClass="entr" presetSubtype="4" fill="hold" nodeType="after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wipe(down)">
                                      <p:cBhvr>
                                        <p:cTn id="47" dur="500"/>
                                        <p:tgtEl>
                                          <p:spTgt spid="23"/>
                                        </p:tgtEl>
                                      </p:cBhvr>
                                    </p:animEffect>
                                  </p:childTnLst>
                                </p:cTn>
                              </p:par>
                            </p:childTnLst>
                          </p:cTn>
                        </p:par>
                        <p:par>
                          <p:cTn id="48" fill="hold">
                            <p:stCondLst>
                              <p:cond delay="3300"/>
                            </p:stCondLst>
                            <p:childTnLst>
                              <p:par>
                                <p:cTn id="49" presetID="22" presetClass="entr" presetSubtype="8" fill="hold" nodeType="afterEffect">
                                  <p:stCondLst>
                                    <p:cond delay="0"/>
                                  </p:stCondLst>
                                  <p:childTnLst>
                                    <p:set>
                                      <p:cBhvr>
                                        <p:cTn id="50" dur="1" fill="hold">
                                          <p:stCondLst>
                                            <p:cond delay="0"/>
                                          </p:stCondLst>
                                        </p:cTn>
                                        <p:tgtEl>
                                          <p:spTgt spid="74"/>
                                        </p:tgtEl>
                                        <p:attrNameLst>
                                          <p:attrName>style.visibility</p:attrName>
                                        </p:attrNameLst>
                                      </p:cBhvr>
                                      <p:to>
                                        <p:strVal val="visible"/>
                                      </p:to>
                                    </p:set>
                                    <p:animEffect transition="in" filter="wipe(left)">
                                      <p:cBhvr>
                                        <p:cTn id="51" dur="500"/>
                                        <p:tgtEl>
                                          <p:spTgt spid="74"/>
                                        </p:tgtEl>
                                      </p:cBhvr>
                                    </p:animEffect>
                                  </p:childTnLst>
                                </p:cTn>
                              </p:par>
                            </p:childTnLst>
                          </p:cTn>
                        </p:par>
                        <p:par>
                          <p:cTn id="52" fill="hold">
                            <p:stCondLst>
                              <p:cond delay="3800"/>
                            </p:stCondLst>
                            <p:childTnLst>
                              <p:par>
                                <p:cTn id="53" presetID="22" presetClass="entr" presetSubtype="4" fill="hold" nodeType="afterEffect">
                                  <p:stCondLst>
                                    <p:cond delay="0"/>
                                  </p:stCondLst>
                                  <p:childTnLst>
                                    <p:set>
                                      <p:cBhvr>
                                        <p:cTn id="54" dur="1" fill="hold">
                                          <p:stCondLst>
                                            <p:cond delay="0"/>
                                          </p:stCondLst>
                                        </p:cTn>
                                        <p:tgtEl>
                                          <p:spTgt spid="31"/>
                                        </p:tgtEl>
                                        <p:attrNameLst>
                                          <p:attrName>style.visibility</p:attrName>
                                        </p:attrNameLst>
                                      </p:cBhvr>
                                      <p:to>
                                        <p:strVal val="visible"/>
                                      </p:to>
                                    </p:set>
                                    <p:animEffect transition="in" filter="wipe(down)">
                                      <p:cBhvr>
                                        <p:cTn id="55" dur="500"/>
                                        <p:tgtEl>
                                          <p:spTgt spid="31"/>
                                        </p:tgtEl>
                                      </p:cBhvr>
                                    </p:animEffect>
                                  </p:childTnLst>
                                </p:cTn>
                              </p:par>
                            </p:childTnLst>
                          </p:cTn>
                        </p:par>
                        <p:par>
                          <p:cTn id="56" fill="hold">
                            <p:stCondLst>
                              <p:cond delay="4300"/>
                            </p:stCondLst>
                            <p:childTnLst>
                              <p:par>
                                <p:cTn id="57" presetID="22" presetClass="entr" presetSubtype="8" fill="hold" nodeType="afterEffect">
                                  <p:stCondLst>
                                    <p:cond delay="0"/>
                                  </p:stCondLst>
                                  <p:childTnLst>
                                    <p:set>
                                      <p:cBhvr>
                                        <p:cTn id="58" dur="1" fill="hold">
                                          <p:stCondLst>
                                            <p:cond delay="0"/>
                                          </p:stCondLst>
                                        </p:cTn>
                                        <p:tgtEl>
                                          <p:spTgt spid="77"/>
                                        </p:tgtEl>
                                        <p:attrNameLst>
                                          <p:attrName>style.visibility</p:attrName>
                                        </p:attrNameLst>
                                      </p:cBhvr>
                                      <p:to>
                                        <p:strVal val="visible"/>
                                      </p:to>
                                    </p:set>
                                    <p:animEffect transition="in" filter="wipe(left)">
                                      <p:cBhvr>
                                        <p:cTn id="59" dur="500"/>
                                        <p:tgtEl>
                                          <p:spTgt spid="77"/>
                                        </p:tgtEl>
                                      </p:cBhvr>
                                    </p:animEffect>
                                  </p:childTnLst>
                                </p:cTn>
                              </p:par>
                            </p:childTnLst>
                          </p:cTn>
                        </p:par>
                        <p:par>
                          <p:cTn id="60" fill="hold">
                            <p:stCondLst>
                              <p:cond delay="4800"/>
                            </p:stCondLst>
                            <p:childTnLst>
                              <p:par>
                                <p:cTn id="61" presetID="22" presetClass="entr" presetSubtype="8" fill="hold" nodeType="afterEffect">
                                  <p:stCondLst>
                                    <p:cond delay="0"/>
                                  </p:stCondLst>
                                  <p:childTnLst>
                                    <p:set>
                                      <p:cBhvr>
                                        <p:cTn id="62" dur="1" fill="hold">
                                          <p:stCondLst>
                                            <p:cond delay="0"/>
                                          </p:stCondLst>
                                        </p:cTn>
                                        <p:tgtEl>
                                          <p:spTgt spid="35"/>
                                        </p:tgtEl>
                                        <p:attrNameLst>
                                          <p:attrName>style.visibility</p:attrName>
                                        </p:attrNameLst>
                                      </p:cBhvr>
                                      <p:to>
                                        <p:strVal val="visible"/>
                                      </p:to>
                                    </p:set>
                                    <p:animEffect transition="in" filter="wipe(left)">
                                      <p:cBhvr>
                                        <p:cTn id="63" dur="500"/>
                                        <p:tgtEl>
                                          <p:spTgt spid="35"/>
                                        </p:tgtEl>
                                      </p:cBhvr>
                                    </p:animEffect>
                                  </p:childTnLst>
                                </p:cTn>
                              </p:par>
                            </p:childTnLst>
                          </p:cTn>
                        </p:par>
                        <p:par>
                          <p:cTn id="64" fill="hold">
                            <p:stCondLst>
                              <p:cond delay="5300"/>
                            </p:stCondLst>
                            <p:childTnLst>
                              <p:par>
                                <p:cTn id="65" presetID="22" presetClass="entr" presetSubtype="8" fill="hold" nodeType="afterEffect">
                                  <p:stCondLst>
                                    <p:cond delay="0"/>
                                  </p:stCondLst>
                                  <p:childTnLst>
                                    <p:set>
                                      <p:cBhvr>
                                        <p:cTn id="66" dur="1" fill="hold">
                                          <p:stCondLst>
                                            <p:cond delay="0"/>
                                          </p:stCondLst>
                                        </p:cTn>
                                        <p:tgtEl>
                                          <p:spTgt spid="80"/>
                                        </p:tgtEl>
                                        <p:attrNameLst>
                                          <p:attrName>style.visibility</p:attrName>
                                        </p:attrNameLst>
                                      </p:cBhvr>
                                      <p:to>
                                        <p:strVal val="visible"/>
                                      </p:to>
                                    </p:set>
                                    <p:animEffect transition="in" filter="wipe(left)">
                                      <p:cBhvr>
                                        <p:cTn id="67" dur="500"/>
                                        <p:tgtEl>
                                          <p:spTgt spid="80"/>
                                        </p:tgtEl>
                                      </p:cBhvr>
                                    </p:animEffect>
                                  </p:childTnLst>
                                </p:cTn>
                              </p:par>
                            </p:childTnLst>
                          </p:cTn>
                        </p:par>
                        <p:par>
                          <p:cTn id="68" fill="hold">
                            <p:stCondLst>
                              <p:cond delay="5800"/>
                            </p:stCondLst>
                            <p:childTnLst>
                              <p:par>
                                <p:cTn id="69" presetID="22" presetClass="entr" presetSubtype="8" fill="hold" nodeType="afterEffect">
                                  <p:stCondLst>
                                    <p:cond delay="0"/>
                                  </p:stCondLst>
                                  <p:childTnLst>
                                    <p:set>
                                      <p:cBhvr>
                                        <p:cTn id="70" dur="1" fill="hold">
                                          <p:stCondLst>
                                            <p:cond delay="0"/>
                                          </p:stCondLst>
                                        </p:cTn>
                                        <p:tgtEl>
                                          <p:spTgt spid="68"/>
                                        </p:tgtEl>
                                        <p:attrNameLst>
                                          <p:attrName>style.visibility</p:attrName>
                                        </p:attrNameLst>
                                      </p:cBhvr>
                                      <p:to>
                                        <p:strVal val="visible"/>
                                      </p:to>
                                    </p:set>
                                    <p:animEffect transition="in" filter="wipe(left)">
                                      <p:cBhvr>
                                        <p:cTn id="71" dur="500"/>
                                        <p:tgtEl>
                                          <p:spTgt spid="68"/>
                                        </p:tgtEl>
                                      </p:cBhvr>
                                    </p:animEffect>
                                  </p:childTnLst>
                                </p:cTn>
                              </p:par>
                            </p:childTnLst>
                          </p:cTn>
                        </p:par>
                        <p:par>
                          <p:cTn id="72" fill="hold">
                            <p:stCondLst>
                              <p:cond delay="6300"/>
                            </p:stCondLst>
                            <p:childTnLst>
                              <p:par>
                                <p:cTn id="73" presetID="22" presetClass="entr" presetSubtype="8" fill="hold" nodeType="afterEffect">
                                  <p:stCondLst>
                                    <p:cond delay="0"/>
                                  </p:stCondLst>
                                  <p:childTnLst>
                                    <p:set>
                                      <p:cBhvr>
                                        <p:cTn id="74" dur="1" fill="hold">
                                          <p:stCondLst>
                                            <p:cond delay="0"/>
                                          </p:stCondLst>
                                        </p:cTn>
                                        <p:tgtEl>
                                          <p:spTgt spid="83"/>
                                        </p:tgtEl>
                                        <p:attrNameLst>
                                          <p:attrName>style.visibility</p:attrName>
                                        </p:attrNameLst>
                                      </p:cBhvr>
                                      <p:to>
                                        <p:strVal val="visible"/>
                                      </p:to>
                                    </p:set>
                                    <p:animEffect transition="in" filter="wipe(left)">
                                      <p:cBhvr>
                                        <p:cTn id="75" dur="500"/>
                                        <p:tgtEl>
                                          <p:spTgt spid="83"/>
                                        </p:tgtEl>
                                      </p:cBhvr>
                                    </p:animEffect>
                                  </p:childTnLst>
                                </p:cTn>
                              </p:par>
                            </p:childTnLst>
                          </p:cTn>
                        </p:par>
                        <p:par>
                          <p:cTn id="76" fill="hold">
                            <p:stCondLst>
                              <p:cond delay="6800"/>
                            </p:stCondLst>
                            <p:childTnLst>
                              <p:par>
                                <p:cTn id="77" presetID="22" presetClass="entr" presetSubtype="8" fill="hold" nodeType="afterEffect">
                                  <p:stCondLst>
                                    <p:cond delay="0"/>
                                  </p:stCondLst>
                                  <p:childTnLst>
                                    <p:set>
                                      <p:cBhvr>
                                        <p:cTn id="78" dur="1" fill="hold">
                                          <p:stCondLst>
                                            <p:cond delay="0"/>
                                          </p:stCondLst>
                                        </p:cTn>
                                        <p:tgtEl>
                                          <p:spTgt spid="65"/>
                                        </p:tgtEl>
                                        <p:attrNameLst>
                                          <p:attrName>style.visibility</p:attrName>
                                        </p:attrNameLst>
                                      </p:cBhvr>
                                      <p:to>
                                        <p:strVal val="visible"/>
                                      </p:to>
                                    </p:set>
                                    <p:animEffect transition="in" filter="wipe(left)">
                                      <p:cBhvr>
                                        <p:cTn id="79" dur="500"/>
                                        <p:tgtEl>
                                          <p:spTgt spid="65"/>
                                        </p:tgtEl>
                                      </p:cBhvr>
                                    </p:animEffect>
                                  </p:childTnLst>
                                </p:cTn>
                              </p:par>
                            </p:childTnLst>
                          </p:cTn>
                        </p:par>
                        <p:par>
                          <p:cTn id="80" fill="hold">
                            <p:stCondLst>
                              <p:cond delay="7300"/>
                            </p:stCondLst>
                            <p:childTnLst>
                              <p:par>
                                <p:cTn id="81" presetID="22" presetClass="entr" presetSubtype="8" fill="hold" nodeType="afterEffect">
                                  <p:stCondLst>
                                    <p:cond delay="0"/>
                                  </p:stCondLst>
                                  <p:childTnLst>
                                    <p:set>
                                      <p:cBhvr>
                                        <p:cTn id="82" dur="1" fill="hold">
                                          <p:stCondLst>
                                            <p:cond delay="0"/>
                                          </p:stCondLst>
                                        </p:cTn>
                                        <p:tgtEl>
                                          <p:spTgt spid="86"/>
                                        </p:tgtEl>
                                        <p:attrNameLst>
                                          <p:attrName>style.visibility</p:attrName>
                                        </p:attrNameLst>
                                      </p:cBhvr>
                                      <p:to>
                                        <p:strVal val="visible"/>
                                      </p:to>
                                    </p:set>
                                    <p:animEffect transition="in" filter="wipe(left)">
                                      <p:cBhvr>
                                        <p:cTn id="83" dur="500"/>
                                        <p:tgtEl>
                                          <p:spTgt spid="86"/>
                                        </p:tgtEl>
                                      </p:cBhvr>
                                    </p:animEffect>
                                  </p:childTnLst>
                                </p:cTn>
                              </p:par>
                            </p:childTnLst>
                          </p:cTn>
                        </p:par>
                        <p:par>
                          <p:cTn id="84" fill="hold">
                            <p:stCondLst>
                              <p:cond delay="7800"/>
                            </p:stCondLst>
                            <p:childTnLst>
                              <p:par>
                                <p:cTn id="85" presetID="22" presetClass="entr" presetSubtype="8" fill="hold" nodeType="afterEffect">
                                  <p:stCondLst>
                                    <p:cond delay="0"/>
                                  </p:stCondLst>
                                  <p:childTnLst>
                                    <p:set>
                                      <p:cBhvr>
                                        <p:cTn id="86" dur="1" fill="hold">
                                          <p:stCondLst>
                                            <p:cond delay="0"/>
                                          </p:stCondLst>
                                        </p:cTn>
                                        <p:tgtEl>
                                          <p:spTgt spid="62"/>
                                        </p:tgtEl>
                                        <p:attrNameLst>
                                          <p:attrName>style.visibility</p:attrName>
                                        </p:attrNameLst>
                                      </p:cBhvr>
                                      <p:to>
                                        <p:strVal val="visible"/>
                                      </p:to>
                                    </p:set>
                                    <p:animEffect transition="in" filter="wipe(left)">
                                      <p:cBhvr>
                                        <p:cTn id="87" dur="500"/>
                                        <p:tgtEl>
                                          <p:spTgt spid="62"/>
                                        </p:tgtEl>
                                      </p:cBhvr>
                                    </p:animEffect>
                                  </p:childTnLst>
                                </p:cTn>
                              </p:par>
                            </p:childTnLst>
                          </p:cTn>
                        </p:par>
                        <p:par>
                          <p:cTn id="88" fill="hold">
                            <p:stCondLst>
                              <p:cond delay="8300"/>
                            </p:stCondLst>
                            <p:childTnLst>
                              <p:par>
                                <p:cTn id="89" presetID="22" presetClass="entr" presetSubtype="8" fill="hold" nodeType="afterEffect">
                                  <p:stCondLst>
                                    <p:cond delay="0"/>
                                  </p:stCondLst>
                                  <p:childTnLst>
                                    <p:set>
                                      <p:cBhvr>
                                        <p:cTn id="90" dur="1" fill="hold">
                                          <p:stCondLst>
                                            <p:cond delay="0"/>
                                          </p:stCondLst>
                                        </p:cTn>
                                        <p:tgtEl>
                                          <p:spTgt spid="89"/>
                                        </p:tgtEl>
                                        <p:attrNameLst>
                                          <p:attrName>style.visibility</p:attrName>
                                        </p:attrNameLst>
                                      </p:cBhvr>
                                      <p:to>
                                        <p:strVal val="visible"/>
                                      </p:to>
                                    </p:set>
                                    <p:animEffect transition="in" filter="wipe(left)">
                                      <p:cBhvr>
                                        <p:cTn id="91" dur="500"/>
                                        <p:tgtEl>
                                          <p:spTgt spid="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animBg="1"/>
      <p:bldP spid="6" grpId="0" animBg="1"/>
      <p:bldP spid="7" grpId="0" animBg="1"/>
      <p:bldP spid="8" grpId="0" animBg="1"/>
      <p:bldP spid="9" grpId="0"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303615"/>
          </a:xfrm>
        </p:spPr>
        <p:txBody>
          <a:bodyPr>
            <a:normAutofit fontScale="90000"/>
          </a:bodyPr>
          <a:lstStyle/>
          <a:p>
            <a:pPr algn="ctr"/>
            <a:r>
              <a:rPr lang="en-US" b="1" dirty="0">
                <a:latin typeface="Times New Roman" panose="02020603050405020304" pitchFamily="18" charset="0"/>
                <a:cs typeface="Times New Roman" panose="02020603050405020304" pitchFamily="18" charset="0"/>
              </a:rPr>
              <a:t>Advantages of a Private Limited Company</a:t>
            </a:r>
            <a:endParaRPr lang="fr-FR" dirty="0">
              <a:latin typeface="Times New Roman" panose="02020603050405020304" pitchFamily="18" charset="0"/>
              <a:cs typeface="Times New Roman" panose="02020603050405020304" pitchFamily="18" charset="0"/>
            </a:endParaRPr>
          </a:p>
        </p:txBody>
      </p:sp>
      <p:grpSp>
        <p:nvGrpSpPr>
          <p:cNvPr id="72" name="Groupe 71"/>
          <p:cNvGrpSpPr/>
          <p:nvPr/>
        </p:nvGrpSpPr>
        <p:grpSpPr>
          <a:xfrm>
            <a:off x="-1450146" y="2187418"/>
            <a:ext cx="15287021" cy="2783914"/>
            <a:chOff x="-1450146" y="2187418"/>
            <a:chExt cx="15287021" cy="2783914"/>
          </a:xfrm>
          <a:gradFill flip="none" rotWithShape="1">
            <a:gsLst>
              <a:gs pos="0">
                <a:schemeClr val="tx1">
                  <a:lumMod val="65000"/>
                  <a:lumOff val="35000"/>
                </a:schemeClr>
              </a:gs>
              <a:gs pos="63000">
                <a:schemeClr val="accent2">
                  <a:lumMod val="75000"/>
                </a:schemeClr>
              </a:gs>
              <a:gs pos="48000">
                <a:srgbClr val="00B0F0"/>
              </a:gs>
              <a:gs pos="42000">
                <a:srgbClr val="255D90"/>
              </a:gs>
              <a:gs pos="84000">
                <a:srgbClr val="00B050"/>
              </a:gs>
              <a:gs pos="65000">
                <a:schemeClr val="accent1">
                  <a:lumMod val="50000"/>
                </a:schemeClr>
              </a:gs>
              <a:gs pos="15000">
                <a:srgbClr val="FF0000"/>
              </a:gs>
              <a:gs pos="27000">
                <a:schemeClr val="accent1">
                  <a:lumMod val="75000"/>
                </a:schemeClr>
              </a:gs>
              <a:gs pos="100000">
                <a:schemeClr val="accent1">
                  <a:tint val="23500"/>
                  <a:satMod val="160000"/>
                </a:schemeClr>
              </a:gs>
            </a:gsLst>
            <a:path path="circle">
              <a:fillToRect l="100000" t="100000"/>
            </a:path>
            <a:tileRect r="-100000" b="-100000"/>
          </a:gradFill>
        </p:grpSpPr>
        <p:grpSp>
          <p:nvGrpSpPr>
            <p:cNvPr id="70" name="Groupe 69"/>
            <p:cNvGrpSpPr/>
            <p:nvPr/>
          </p:nvGrpSpPr>
          <p:grpSpPr>
            <a:xfrm>
              <a:off x="443012" y="2187418"/>
              <a:ext cx="13393863" cy="2783914"/>
              <a:chOff x="-147538" y="1634968"/>
              <a:chExt cx="13393863" cy="2783914"/>
            </a:xfrm>
            <a:grpFill/>
          </p:grpSpPr>
          <p:sp>
            <p:nvSpPr>
              <p:cNvPr id="63" name="Arc plein 62"/>
              <p:cNvSpPr/>
              <p:nvPr/>
            </p:nvSpPr>
            <p:spPr>
              <a:xfrm rot="365402">
                <a:off x="-147538" y="1978030"/>
                <a:ext cx="2034926" cy="2440852"/>
              </a:xfrm>
              <a:prstGeom prst="blockArc">
                <a:avLst>
                  <a:gd name="adj1" fmla="val 10800000"/>
                  <a:gd name="adj2" fmla="val 20674052"/>
                  <a:gd name="adj3" fmla="val 616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64" name="Arc plein 63"/>
              <p:cNvSpPr/>
              <p:nvPr/>
            </p:nvSpPr>
            <p:spPr>
              <a:xfrm rot="21234598" flipV="1">
                <a:off x="1745618" y="1634968"/>
                <a:ext cx="2034926" cy="2440852"/>
              </a:xfrm>
              <a:prstGeom prst="blockArc">
                <a:avLst>
                  <a:gd name="adj1" fmla="val 10800000"/>
                  <a:gd name="adj2" fmla="val 20674052"/>
                  <a:gd name="adj3" fmla="val 616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65" name="Arc plein 64"/>
              <p:cNvSpPr/>
              <p:nvPr/>
            </p:nvSpPr>
            <p:spPr>
              <a:xfrm rot="365402">
                <a:off x="3638775" y="1978029"/>
                <a:ext cx="2034926" cy="2440852"/>
              </a:xfrm>
              <a:prstGeom prst="blockArc">
                <a:avLst>
                  <a:gd name="adj1" fmla="val 10800000"/>
                  <a:gd name="adj2" fmla="val 20674052"/>
                  <a:gd name="adj3" fmla="val 616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66" name="Arc plein 65"/>
              <p:cNvSpPr/>
              <p:nvPr/>
            </p:nvSpPr>
            <p:spPr>
              <a:xfrm rot="21234598" flipV="1">
                <a:off x="5531933" y="1634969"/>
                <a:ext cx="2034926" cy="2440852"/>
              </a:xfrm>
              <a:prstGeom prst="blockArc">
                <a:avLst>
                  <a:gd name="adj1" fmla="val 10800000"/>
                  <a:gd name="adj2" fmla="val 20674052"/>
                  <a:gd name="adj3" fmla="val 616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67" name="Arc plein 66"/>
              <p:cNvSpPr/>
              <p:nvPr/>
            </p:nvSpPr>
            <p:spPr>
              <a:xfrm rot="365402">
                <a:off x="7425087" y="1978028"/>
                <a:ext cx="2034926" cy="2440852"/>
              </a:xfrm>
              <a:prstGeom prst="blockArc">
                <a:avLst>
                  <a:gd name="adj1" fmla="val 10800000"/>
                  <a:gd name="adj2" fmla="val 20674052"/>
                  <a:gd name="adj3" fmla="val 616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68" name="Arc plein 67"/>
              <p:cNvSpPr/>
              <p:nvPr/>
            </p:nvSpPr>
            <p:spPr>
              <a:xfrm rot="21234598" flipV="1">
                <a:off x="9318242" y="1634970"/>
                <a:ext cx="2034926" cy="2440852"/>
              </a:xfrm>
              <a:prstGeom prst="blockArc">
                <a:avLst>
                  <a:gd name="adj1" fmla="val 10800000"/>
                  <a:gd name="adj2" fmla="val 20674052"/>
                  <a:gd name="adj3" fmla="val 616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69" name="Arc plein 68"/>
              <p:cNvSpPr/>
              <p:nvPr/>
            </p:nvSpPr>
            <p:spPr>
              <a:xfrm rot="365402">
                <a:off x="11211399" y="1978026"/>
                <a:ext cx="2034926" cy="2440852"/>
              </a:xfrm>
              <a:prstGeom prst="blockArc">
                <a:avLst>
                  <a:gd name="adj1" fmla="val 10800000"/>
                  <a:gd name="adj2" fmla="val 20674052"/>
                  <a:gd name="adj3" fmla="val 616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grpSp>
        <p:sp>
          <p:nvSpPr>
            <p:cNvPr id="71" name="Arc plein 70"/>
            <p:cNvSpPr/>
            <p:nvPr/>
          </p:nvSpPr>
          <p:spPr>
            <a:xfrm rot="21234598" flipV="1">
              <a:off x="-1450146" y="2187419"/>
              <a:ext cx="2034926" cy="2440852"/>
            </a:xfrm>
            <a:prstGeom prst="blockArc">
              <a:avLst>
                <a:gd name="adj1" fmla="val 10800000"/>
                <a:gd name="adj2" fmla="val 20674052"/>
                <a:gd name="adj3" fmla="val 616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grpSp>
      <p:sp>
        <p:nvSpPr>
          <p:cNvPr id="73" name="Ellipse 72"/>
          <p:cNvSpPr/>
          <p:nvPr/>
        </p:nvSpPr>
        <p:spPr>
          <a:xfrm>
            <a:off x="1152484" y="2909780"/>
            <a:ext cx="615975" cy="763948"/>
          </a:xfrm>
          <a:prstGeom prst="ellipse">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solidFill>
                  <a:srgbClr val="00B050"/>
                </a:solidFill>
                <a:latin typeface="Times New Roman" panose="02020603050405020304" pitchFamily="18" charset="0"/>
                <a:cs typeface="Times New Roman" panose="02020603050405020304" pitchFamily="18" charset="0"/>
              </a:rPr>
              <a:t>1</a:t>
            </a:r>
            <a:endParaRPr lang="fr-FR" b="1" dirty="0">
              <a:solidFill>
                <a:srgbClr val="00B050"/>
              </a:solidFill>
              <a:latin typeface="Times New Roman" panose="02020603050405020304" pitchFamily="18" charset="0"/>
              <a:cs typeface="Times New Roman" panose="02020603050405020304" pitchFamily="18" charset="0"/>
            </a:endParaRPr>
          </a:p>
        </p:txBody>
      </p:sp>
      <p:sp>
        <p:nvSpPr>
          <p:cNvPr id="74" name="Ellipse 73"/>
          <p:cNvSpPr/>
          <p:nvPr/>
        </p:nvSpPr>
        <p:spPr>
          <a:xfrm>
            <a:off x="4938802" y="2909780"/>
            <a:ext cx="615975" cy="763948"/>
          </a:xfrm>
          <a:prstGeom prst="ellipse">
            <a:avLst/>
          </a:prstGeom>
          <a:noFill/>
          <a:ln w="28575">
            <a:solidFill>
              <a:srgbClr val="E2783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solidFill>
                  <a:srgbClr val="E27836"/>
                </a:solidFill>
                <a:latin typeface="Times New Roman" panose="02020603050405020304" pitchFamily="18" charset="0"/>
                <a:cs typeface="Times New Roman" panose="02020603050405020304" pitchFamily="18" charset="0"/>
              </a:rPr>
              <a:t>3</a:t>
            </a:r>
            <a:endParaRPr lang="fr-FR" b="1" dirty="0">
              <a:solidFill>
                <a:srgbClr val="E27836"/>
              </a:solidFill>
              <a:latin typeface="Times New Roman" panose="02020603050405020304" pitchFamily="18" charset="0"/>
              <a:cs typeface="Times New Roman" panose="02020603050405020304" pitchFamily="18" charset="0"/>
            </a:endParaRPr>
          </a:p>
        </p:txBody>
      </p:sp>
      <p:sp>
        <p:nvSpPr>
          <p:cNvPr id="75" name="Ellipse 74"/>
          <p:cNvSpPr/>
          <p:nvPr/>
        </p:nvSpPr>
        <p:spPr>
          <a:xfrm>
            <a:off x="3080932" y="3444154"/>
            <a:ext cx="615975" cy="763948"/>
          </a:xfrm>
          <a:prstGeom prst="ellipse">
            <a:avLst/>
          </a:prstGeom>
          <a:noFill/>
          <a:ln w="285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solidFill>
                  <a:schemeClr val="accent1">
                    <a:lumMod val="75000"/>
                  </a:schemeClr>
                </a:solidFill>
                <a:latin typeface="Times New Roman" panose="02020603050405020304" pitchFamily="18" charset="0"/>
                <a:cs typeface="Times New Roman" panose="02020603050405020304" pitchFamily="18" charset="0"/>
              </a:rPr>
              <a:t>2</a:t>
            </a:r>
            <a:endParaRPr lang="fr-FR" b="1"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76" name="Ellipse 75"/>
          <p:cNvSpPr/>
          <p:nvPr/>
        </p:nvSpPr>
        <p:spPr>
          <a:xfrm>
            <a:off x="8760399" y="2909780"/>
            <a:ext cx="615975" cy="763948"/>
          </a:xfrm>
          <a:prstGeom prst="ellipse">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solidFill>
                  <a:srgbClr val="00B0F0"/>
                </a:solidFill>
                <a:latin typeface="Times New Roman" panose="02020603050405020304" pitchFamily="18" charset="0"/>
                <a:cs typeface="Times New Roman" panose="02020603050405020304" pitchFamily="18" charset="0"/>
              </a:rPr>
              <a:t>5</a:t>
            </a:r>
            <a:endParaRPr lang="fr-FR" b="1" dirty="0">
              <a:solidFill>
                <a:srgbClr val="00B0F0"/>
              </a:solidFill>
              <a:latin typeface="Times New Roman" panose="02020603050405020304" pitchFamily="18" charset="0"/>
              <a:cs typeface="Times New Roman" panose="02020603050405020304" pitchFamily="18" charset="0"/>
            </a:endParaRPr>
          </a:p>
        </p:txBody>
      </p:sp>
      <p:sp>
        <p:nvSpPr>
          <p:cNvPr id="77" name="Ellipse 76"/>
          <p:cNvSpPr/>
          <p:nvPr/>
        </p:nvSpPr>
        <p:spPr>
          <a:xfrm>
            <a:off x="6845003" y="3444154"/>
            <a:ext cx="615975" cy="763948"/>
          </a:xfrm>
          <a:prstGeom prst="ellipse">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solidFill>
                  <a:srgbClr val="0070C0"/>
                </a:solidFill>
                <a:latin typeface="Times New Roman" panose="02020603050405020304" pitchFamily="18" charset="0"/>
                <a:cs typeface="Times New Roman" panose="02020603050405020304" pitchFamily="18" charset="0"/>
              </a:rPr>
              <a:t>4</a:t>
            </a:r>
            <a:endParaRPr lang="fr-FR" b="1" dirty="0">
              <a:solidFill>
                <a:srgbClr val="0070C0"/>
              </a:solidFill>
              <a:latin typeface="Times New Roman" panose="02020603050405020304" pitchFamily="18" charset="0"/>
              <a:cs typeface="Times New Roman" panose="02020603050405020304" pitchFamily="18" charset="0"/>
            </a:endParaRPr>
          </a:p>
        </p:txBody>
      </p:sp>
      <p:sp>
        <p:nvSpPr>
          <p:cNvPr id="78" name="Ellipse 77"/>
          <p:cNvSpPr/>
          <p:nvPr/>
        </p:nvSpPr>
        <p:spPr>
          <a:xfrm>
            <a:off x="10618268" y="3444154"/>
            <a:ext cx="615975" cy="763948"/>
          </a:xfrm>
          <a:prstGeom prst="ellipse">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solidFill>
                  <a:srgbClr val="C00000"/>
                </a:solidFill>
                <a:latin typeface="Times New Roman" panose="02020603050405020304" pitchFamily="18" charset="0"/>
                <a:cs typeface="Times New Roman" panose="02020603050405020304" pitchFamily="18" charset="0"/>
              </a:rPr>
              <a:t>6</a:t>
            </a:r>
            <a:endParaRPr lang="fr-FR" b="1" dirty="0">
              <a:solidFill>
                <a:srgbClr val="C00000"/>
              </a:solidFill>
              <a:latin typeface="Times New Roman" panose="02020603050405020304" pitchFamily="18" charset="0"/>
              <a:cs typeface="Times New Roman" panose="02020603050405020304" pitchFamily="18" charset="0"/>
            </a:endParaRPr>
          </a:p>
        </p:txBody>
      </p:sp>
      <p:sp>
        <p:nvSpPr>
          <p:cNvPr id="79" name="Rectangle 78"/>
          <p:cNvSpPr/>
          <p:nvPr/>
        </p:nvSpPr>
        <p:spPr>
          <a:xfrm>
            <a:off x="0" y="1598422"/>
            <a:ext cx="2999346" cy="954107"/>
          </a:xfrm>
          <a:prstGeom prst="rect">
            <a:avLst/>
          </a:prstGeom>
        </p:spPr>
        <p:txBody>
          <a:bodyPr wrap="square">
            <a:spAutoFit/>
          </a:bodyPr>
          <a:lstStyle/>
          <a:p>
            <a:pPr algn="ctr"/>
            <a:r>
              <a:rPr lang="fr-FR" sz="2800" b="1" i="0" dirty="0">
                <a:solidFill>
                  <a:srgbClr val="00B050"/>
                </a:solidFill>
                <a:effectLst/>
                <a:latin typeface="Times New Roman" panose="02020603050405020304" pitchFamily="18" charset="0"/>
                <a:cs typeface="Times New Roman" panose="02020603050405020304" pitchFamily="18" charset="0"/>
              </a:rPr>
              <a:t>Limited </a:t>
            </a:r>
            <a:r>
              <a:rPr lang="fr-FR" sz="2800" b="1" i="0" dirty="0" err="1">
                <a:solidFill>
                  <a:srgbClr val="00B050"/>
                </a:solidFill>
                <a:effectLst/>
                <a:latin typeface="Times New Roman" panose="02020603050405020304" pitchFamily="18" charset="0"/>
                <a:cs typeface="Times New Roman" panose="02020603050405020304" pitchFamily="18" charset="0"/>
              </a:rPr>
              <a:t>Liability</a:t>
            </a:r>
            <a:r>
              <a:rPr lang="fr-FR" sz="2800" b="1" i="0" dirty="0">
                <a:solidFill>
                  <a:srgbClr val="00B050"/>
                </a:solidFill>
                <a:effectLst/>
                <a:latin typeface="Times New Roman" panose="02020603050405020304" pitchFamily="18" charset="0"/>
                <a:cs typeface="Times New Roman" panose="02020603050405020304" pitchFamily="18" charset="0"/>
              </a:rPr>
              <a:t> Protection</a:t>
            </a:r>
          </a:p>
        </p:txBody>
      </p:sp>
      <p:sp>
        <p:nvSpPr>
          <p:cNvPr id="80" name="Rectangle 79"/>
          <p:cNvSpPr/>
          <p:nvPr/>
        </p:nvSpPr>
        <p:spPr>
          <a:xfrm>
            <a:off x="1864280" y="4723293"/>
            <a:ext cx="2978701" cy="523220"/>
          </a:xfrm>
          <a:prstGeom prst="rect">
            <a:avLst/>
          </a:prstGeom>
        </p:spPr>
        <p:txBody>
          <a:bodyPr wrap="none">
            <a:spAutoFit/>
          </a:bodyPr>
          <a:lstStyle/>
          <a:p>
            <a:r>
              <a:rPr lang="fr-FR" sz="2800" b="1" i="0" dirty="0">
                <a:solidFill>
                  <a:schemeClr val="accent1">
                    <a:lumMod val="75000"/>
                  </a:schemeClr>
                </a:solidFill>
                <a:effectLst/>
                <a:latin typeface="Times New Roman" panose="02020603050405020304" pitchFamily="18" charset="0"/>
                <a:cs typeface="Times New Roman" panose="02020603050405020304" pitchFamily="18" charset="0"/>
              </a:rPr>
              <a:t>Access to </a:t>
            </a:r>
            <a:r>
              <a:rPr lang="fr-FR" sz="2800" b="1" i="0" dirty="0" err="1">
                <a:solidFill>
                  <a:schemeClr val="accent1">
                    <a:lumMod val="75000"/>
                  </a:schemeClr>
                </a:solidFill>
                <a:effectLst/>
                <a:latin typeface="Times New Roman" panose="02020603050405020304" pitchFamily="18" charset="0"/>
                <a:cs typeface="Times New Roman" panose="02020603050405020304" pitchFamily="18" charset="0"/>
              </a:rPr>
              <a:t>Funding</a:t>
            </a:r>
            <a:endParaRPr lang="fr-FR" sz="2800" b="1" i="0" dirty="0">
              <a:solidFill>
                <a:schemeClr val="accent1">
                  <a:lumMod val="75000"/>
                </a:schemeClr>
              </a:solidFill>
              <a:effectLst/>
              <a:latin typeface="Times New Roman" panose="02020603050405020304" pitchFamily="18" charset="0"/>
              <a:cs typeface="Times New Roman" panose="02020603050405020304" pitchFamily="18" charset="0"/>
            </a:endParaRPr>
          </a:p>
        </p:txBody>
      </p:sp>
      <p:sp>
        <p:nvSpPr>
          <p:cNvPr id="81" name="Rectangle 80"/>
          <p:cNvSpPr/>
          <p:nvPr/>
        </p:nvSpPr>
        <p:spPr>
          <a:xfrm>
            <a:off x="3527982" y="1830785"/>
            <a:ext cx="3437608" cy="523220"/>
          </a:xfrm>
          <a:prstGeom prst="rect">
            <a:avLst/>
          </a:prstGeom>
        </p:spPr>
        <p:txBody>
          <a:bodyPr wrap="none">
            <a:spAutoFit/>
          </a:bodyPr>
          <a:lstStyle/>
          <a:p>
            <a:r>
              <a:rPr lang="fr-FR" sz="2800" b="1" i="0" dirty="0" err="1">
                <a:solidFill>
                  <a:srgbClr val="E27836"/>
                </a:solidFill>
                <a:effectLst/>
                <a:latin typeface="Times New Roman" panose="02020603050405020304" pitchFamily="18" charset="0"/>
                <a:cs typeface="Times New Roman" panose="02020603050405020304" pitchFamily="18" charset="0"/>
              </a:rPr>
              <a:t>Credibility</a:t>
            </a:r>
            <a:r>
              <a:rPr lang="fr-FR" sz="2800" b="1" i="0" dirty="0">
                <a:solidFill>
                  <a:srgbClr val="E27836"/>
                </a:solidFill>
                <a:effectLst/>
                <a:latin typeface="Times New Roman" panose="02020603050405020304" pitchFamily="18" charset="0"/>
                <a:cs typeface="Times New Roman" panose="02020603050405020304" pitchFamily="18" charset="0"/>
              </a:rPr>
              <a:t> and Trust</a:t>
            </a:r>
          </a:p>
        </p:txBody>
      </p:sp>
      <p:sp>
        <p:nvSpPr>
          <p:cNvPr id="82" name="Rectangle 81"/>
          <p:cNvSpPr/>
          <p:nvPr/>
        </p:nvSpPr>
        <p:spPr>
          <a:xfrm>
            <a:off x="6060642" y="4809780"/>
            <a:ext cx="2158604" cy="523220"/>
          </a:xfrm>
          <a:prstGeom prst="rect">
            <a:avLst/>
          </a:prstGeom>
        </p:spPr>
        <p:txBody>
          <a:bodyPr wrap="none">
            <a:spAutoFit/>
          </a:bodyPr>
          <a:lstStyle/>
          <a:p>
            <a:r>
              <a:rPr lang="fr-FR" sz="2800" b="1" i="0" dirty="0">
                <a:solidFill>
                  <a:srgbClr val="0070C0"/>
                </a:solidFill>
                <a:effectLst/>
                <a:latin typeface="Times New Roman" panose="02020603050405020304" pitchFamily="18" charset="0"/>
                <a:cs typeface="Times New Roman" panose="02020603050405020304" pitchFamily="18" charset="0"/>
              </a:rPr>
              <a:t> </a:t>
            </a:r>
            <a:r>
              <a:rPr lang="fr-FR" sz="2800" b="1" i="0" dirty="0" err="1">
                <a:solidFill>
                  <a:srgbClr val="0070C0"/>
                </a:solidFill>
                <a:effectLst/>
                <a:latin typeface="Times New Roman" panose="02020603050405020304" pitchFamily="18" charset="0"/>
                <a:cs typeface="Times New Roman" panose="02020603050405020304" pitchFamily="18" charset="0"/>
              </a:rPr>
              <a:t>Tax</a:t>
            </a:r>
            <a:r>
              <a:rPr lang="fr-FR" sz="2800" b="1" i="0" dirty="0">
                <a:solidFill>
                  <a:srgbClr val="0070C0"/>
                </a:solidFill>
                <a:effectLst/>
                <a:latin typeface="Times New Roman" panose="02020603050405020304" pitchFamily="18" charset="0"/>
                <a:cs typeface="Times New Roman" panose="02020603050405020304" pitchFamily="18" charset="0"/>
              </a:rPr>
              <a:t> </a:t>
            </a:r>
            <a:r>
              <a:rPr lang="fr-FR" sz="2800" b="1" i="0" dirty="0" err="1">
                <a:solidFill>
                  <a:srgbClr val="0070C0"/>
                </a:solidFill>
                <a:effectLst/>
                <a:latin typeface="Times New Roman" panose="02020603050405020304" pitchFamily="18" charset="0"/>
                <a:cs typeface="Times New Roman" panose="02020603050405020304" pitchFamily="18" charset="0"/>
              </a:rPr>
              <a:t>Benefits</a:t>
            </a:r>
            <a:endParaRPr lang="fr-FR" sz="2800" b="1" i="0" dirty="0">
              <a:solidFill>
                <a:srgbClr val="0070C0"/>
              </a:solidFill>
              <a:effectLst/>
              <a:latin typeface="Times New Roman" panose="02020603050405020304" pitchFamily="18" charset="0"/>
              <a:cs typeface="Times New Roman" panose="02020603050405020304" pitchFamily="18" charset="0"/>
            </a:endParaRPr>
          </a:p>
        </p:txBody>
      </p:sp>
      <p:sp>
        <p:nvSpPr>
          <p:cNvPr id="83" name="Rectangle 82"/>
          <p:cNvSpPr/>
          <p:nvPr/>
        </p:nvSpPr>
        <p:spPr>
          <a:xfrm>
            <a:off x="7618770" y="1907198"/>
            <a:ext cx="2828659" cy="523220"/>
          </a:xfrm>
          <a:prstGeom prst="rect">
            <a:avLst/>
          </a:prstGeom>
        </p:spPr>
        <p:txBody>
          <a:bodyPr wrap="none">
            <a:spAutoFit/>
          </a:bodyPr>
          <a:lstStyle/>
          <a:p>
            <a:pPr algn="ctr"/>
            <a:r>
              <a:rPr lang="fr-FR" sz="2800" b="1" i="0" dirty="0" err="1">
                <a:solidFill>
                  <a:srgbClr val="00B0F0"/>
                </a:solidFill>
                <a:effectLst/>
                <a:latin typeface="Times New Roman" panose="02020603050405020304" pitchFamily="18" charset="0"/>
                <a:cs typeface="Times New Roman" panose="02020603050405020304" pitchFamily="18" charset="0"/>
              </a:rPr>
              <a:t>Attracting</a:t>
            </a:r>
            <a:r>
              <a:rPr lang="fr-FR" sz="2800" b="1" i="0" dirty="0">
                <a:solidFill>
                  <a:srgbClr val="00B0F0"/>
                </a:solidFill>
                <a:effectLst/>
                <a:latin typeface="Times New Roman" panose="02020603050405020304" pitchFamily="18" charset="0"/>
                <a:cs typeface="Times New Roman" panose="02020603050405020304" pitchFamily="18" charset="0"/>
              </a:rPr>
              <a:t> Talent</a:t>
            </a:r>
          </a:p>
        </p:txBody>
      </p:sp>
      <p:sp>
        <p:nvSpPr>
          <p:cNvPr id="84" name="Rectangle 83"/>
          <p:cNvSpPr/>
          <p:nvPr/>
        </p:nvSpPr>
        <p:spPr>
          <a:xfrm>
            <a:off x="9528647" y="4658444"/>
            <a:ext cx="2795219" cy="954107"/>
          </a:xfrm>
          <a:prstGeom prst="rect">
            <a:avLst/>
          </a:prstGeom>
        </p:spPr>
        <p:txBody>
          <a:bodyPr wrap="square">
            <a:spAutoFit/>
          </a:bodyPr>
          <a:lstStyle/>
          <a:p>
            <a:pPr algn="ctr"/>
            <a:r>
              <a:rPr lang="fr-FR" sz="2800" b="1" i="0" dirty="0">
                <a:solidFill>
                  <a:srgbClr val="C00000"/>
                </a:solidFill>
                <a:effectLst/>
                <a:latin typeface="Times New Roman" panose="02020603050405020304" pitchFamily="18" charset="0"/>
                <a:cs typeface="Times New Roman" panose="02020603050405020304" pitchFamily="18" charset="0"/>
              </a:rPr>
              <a:t>Expansion </a:t>
            </a:r>
            <a:r>
              <a:rPr lang="fr-FR" sz="2800" b="1" i="0" dirty="0" err="1">
                <a:solidFill>
                  <a:srgbClr val="C00000"/>
                </a:solidFill>
                <a:effectLst/>
                <a:latin typeface="Times New Roman" panose="02020603050405020304" pitchFamily="18" charset="0"/>
                <a:cs typeface="Times New Roman" panose="02020603050405020304" pitchFamily="18" charset="0"/>
              </a:rPr>
              <a:t>Opportunities</a:t>
            </a:r>
            <a:endParaRPr lang="fr-FR" sz="2800" b="1" i="0" dirty="0">
              <a:solidFill>
                <a:srgbClr val="C0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8073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72"/>
                                        </p:tgtEl>
                                        <p:attrNameLst>
                                          <p:attrName>style.visibility</p:attrName>
                                        </p:attrNameLst>
                                      </p:cBhvr>
                                      <p:to>
                                        <p:strVal val="visible"/>
                                      </p:to>
                                    </p:set>
                                    <p:animEffect transition="in" filter="wipe(left)">
                                      <p:cBhvr>
                                        <p:cTn id="11" dur="1000"/>
                                        <p:tgtEl>
                                          <p:spTgt spid="72"/>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73"/>
                                        </p:tgtEl>
                                        <p:attrNameLst>
                                          <p:attrName>style.visibility</p:attrName>
                                        </p:attrNameLst>
                                      </p:cBhvr>
                                      <p:to>
                                        <p:strVal val="visible"/>
                                      </p:to>
                                    </p:set>
                                    <p:animEffect transition="in" filter="fade">
                                      <p:cBhvr>
                                        <p:cTn id="15" dur="500"/>
                                        <p:tgtEl>
                                          <p:spTgt spid="73"/>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9"/>
                                        </p:tgtEl>
                                        <p:attrNameLst>
                                          <p:attrName>style.visibility</p:attrName>
                                        </p:attrNameLst>
                                      </p:cBhvr>
                                      <p:to>
                                        <p:strVal val="visible"/>
                                      </p:to>
                                    </p:set>
                                    <p:animEffect transition="in" filter="fade">
                                      <p:cBhvr>
                                        <p:cTn id="18" dur="500"/>
                                        <p:tgtEl>
                                          <p:spTgt spid="79"/>
                                        </p:tgtEl>
                                      </p:cBhvr>
                                    </p:animEffect>
                                  </p:childTnLst>
                                </p:cTn>
                              </p:par>
                            </p:childTnLst>
                          </p:cTn>
                        </p:par>
                        <p:par>
                          <p:cTn id="19" fill="hold">
                            <p:stCondLst>
                              <p:cond delay="2000"/>
                            </p:stCondLst>
                            <p:childTnLst>
                              <p:par>
                                <p:cTn id="20" presetID="10" presetClass="entr" presetSubtype="0" fill="hold" grpId="0" nodeType="afterEffect">
                                  <p:stCondLst>
                                    <p:cond delay="0"/>
                                  </p:stCondLst>
                                  <p:childTnLst>
                                    <p:set>
                                      <p:cBhvr>
                                        <p:cTn id="21" dur="1" fill="hold">
                                          <p:stCondLst>
                                            <p:cond delay="0"/>
                                          </p:stCondLst>
                                        </p:cTn>
                                        <p:tgtEl>
                                          <p:spTgt spid="75"/>
                                        </p:tgtEl>
                                        <p:attrNameLst>
                                          <p:attrName>style.visibility</p:attrName>
                                        </p:attrNameLst>
                                      </p:cBhvr>
                                      <p:to>
                                        <p:strVal val="visible"/>
                                      </p:to>
                                    </p:set>
                                    <p:animEffect transition="in" filter="fade">
                                      <p:cBhvr>
                                        <p:cTn id="22" dur="500"/>
                                        <p:tgtEl>
                                          <p:spTgt spid="75"/>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80"/>
                                        </p:tgtEl>
                                        <p:attrNameLst>
                                          <p:attrName>style.visibility</p:attrName>
                                        </p:attrNameLst>
                                      </p:cBhvr>
                                      <p:to>
                                        <p:strVal val="visible"/>
                                      </p:to>
                                    </p:set>
                                    <p:animEffect transition="in" filter="fade">
                                      <p:cBhvr>
                                        <p:cTn id="25" dur="500"/>
                                        <p:tgtEl>
                                          <p:spTgt spid="80"/>
                                        </p:tgtEl>
                                      </p:cBhvr>
                                    </p:animEffect>
                                  </p:childTnLst>
                                </p:cTn>
                              </p:par>
                            </p:childTnLst>
                          </p:cTn>
                        </p:par>
                        <p:par>
                          <p:cTn id="26" fill="hold">
                            <p:stCondLst>
                              <p:cond delay="2500"/>
                            </p:stCondLst>
                            <p:childTnLst>
                              <p:par>
                                <p:cTn id="27" presetID="10" presetClass="entr" presetSubtype="0" fill="hold" grpId="0" nodeType="afterEffect">
                                  <p:stCondLst>
                                    <p:cond delay="0"/>
                                  </p:stCondLst>
                                  <p:childTnLst>
                                    <p:set>
                                      <p:cBhvr>
                                        <p:cTn id="28" dur="1" fill="hold">
                                          <p:stCondLst>
                                            <p:cond delay="0"/>
                                          </p:stCondLst>
                                        </p:cTn>
                                        <p:tgtEl>
                                          <p:spTgt spid="74"/>
                                        </p:tgtEl>
                                        <p:attrNameLst>
                                          <p:attrName>style.visibility</p:attrName>
                                        </p:attrNameLst>
                                      </p:cBhvr>
                                      <p:to>
                                        <p:strVal val="visible"/>
                                      </p:to>
                                    </p:set>
                                    <p:animEffect transition="in" filter="fade">
                                      <p:cBhvr>
                                        <p:cTn id="29" dur="500"/>
                                        <p:tgtEl>
                                          <p:spTgt spid="74"/>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81"/>
                                        </p:tgtEl>
                                        <p:attrNameLst>
                                          <p:attrName>style.visibility</p:attrName>
                                        </p:attrNameLst>
                                      </p:cBhvr>
                                      <p:to>
                                        <p:strVal val="visible"/>
                                      </p:to>
                                    </p:set>
                                    <p:animEffect transition="in" filter="fade">
                                      <p:cBhvr>
                                        <p:cTn id="32" dur="500"/>
                                        <p:tgtEl>
                                          <p:spTgt spid="81"/>
                                        </p:tgtEl>
                                      </p:cBhvr>
                                    </p:animEffect>
                                  </p:childTnLst>
                                </p:cTn>
                              </p:par>
                            </p:childTnLst>
                          </p:cTn>
                        </p:par>
                        <p:par>
                          <p:cTn id="33" fill="hold">
                            <p:stCondLst>
                              <p:cond delay="3000"/>
                            </p:stCondLst>
                            <p:childTnLst>
                              <p:par>
                                <p:cTn id="34" presetID="10" presetClass="entr" presetSubtype="0" fill="hold" grpId="0" nodeType="afterEffect">
                                  <p:stCondLst>
                                    <p:cond delay="0"/>
                                  </p:stCondLst>
                                  <p:childTnLst>
                                    <p:set>
                                      <p:cBhvr>
                                        <p:cTn id="35" dur="1" fill="hold">
                                          <p:stCondLst>
                                            <p:cond delay="0"/>
                                          </p:stCondLst>
                                        </p:cTn>
                                        <p:tgtEl>
                                          <p:spTgt spid="77"/>
                                        </p:tgtEl>
                                        <p:attrNameLst>
                                          <p:attrName>style.visibility</p:attrName>
                                        </p:attrNameLst>
                                      </p:cBhvr>
                                      <p:to>
                                        <p:strVal val="visible"/>
                                      </p:to>
                                    </p:set>
                                    <p:animEffect transition="in" filter="fade">
                                      <p:cBhvr>
                                        <p:cTn id="36" dur="500"/>
                                        <p:tgtEl>
                                          <p:spTgt spid="77"/>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82"/>
                                        </p:tgtEl>
                                        <p:attrNameLst>
                                          <p:attrName>style.visibility</p:attrName>
                                        </p:attrNameLst>
                                      </p:cBhvr>
                                      <p:to>
                                        <p:strVal val="visible"/>
                                      </p:to>
                                    </p:set>
                                    <p:animEffect transition="in" filter="fade">
                                      <p:cBhvr>
                                        <p:cTn id="39" dur="500"/>
                                        <p:tgtEl>
                                          <p:spTgt spid="82"/>
                                        </p:tgtEl>
                                      </p:cBhvr>
                                    </p:animEffect>
                                  </p:childTnLst>
                                </p:cTn>
                              </p:par>
                            </p:childTnLst>
                          </p:cTn>
                        </p:par>
                        <p:par>
                          <p:cTn id="40" fill="hold">
                            <p:stCondLst>
                              <p:cond delay="3500"/>
                            </p:stCondLst>
                            <p:childTnLst>
                              <p:par>
                                <p:cTn id="41" presetID="10" presetClass="entr" presetSubtype="0" fill="hold" grpId="0" nodeType="afterEffect">
                                  <p:stCondLst>
                                    <p:cond delay="0"/>
                                  </p:stCondLst>
                                  <p:childTnLst>
                                    <p:set>
                                      <p:cBhvr>
                                        <p:cTn id="42" dur="1" fill="hold">
                                          <p:stCondLst>
                                            <p:cond delay="0"/>
                                          </p:stCondLst>
                                        </p:cTn>
                                        <p:tgtEl>
                                          <p:spTgt spid="76"/>
                                        </p:tgtEl>
                                        <p:attrNameLst>
                                          <p:attrName>style.visibility</p:attrName>
                                        </p:attrNameLst>
                                      </p:cBhvr>
                                      <p:to>
                                        <p:strVal val="visible"/>
                                      </p:to>
                                    </p:set>
                                    <p:animEffect transition="in" filter="fade">
                                      <p:cBhvr>
                                        <p:cTn id="43" dur="500"/>
                                        <p:tgtEl>
                                          <p:spTgt spid="76"/>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83"/>
                                        </p:tgtEl>
                                        <p:attrNameLst>
                                          <p:attrName>style.visibility</p:attrName>
                                        </p:attrNameLst>
                                      </p:cBhvr>
                                      <p:to>
                                        <p:strVal val="visible"/>
                                      </p:to>
                                    </p:set>
                                    <p:animEffect transition="in" filter="fade">
                                      <p:cBhvr>
                                        <p:cTn id="46" dur="500"/>
                                        <p:tgtEl>
                                          <p:spTgt spid="83"/>
                                        </p:tgtEl>
                                      </p:cBhvr>
                                    </p:animEffect>
                                  </p:childTnLst>
                                </p:cTn>
                              </p:par>
                            </p:childTnLst>
                          </p:cTn>
                        </p:par>
                        <p:par>
                          <p:cTn id="47" fill="hold">
                            <p:stCondLst>
                              <p:cond delay="4000"/>
                            </p:stCondLst>
                            <p:childTnLst>
                              <p:par>
                                <p:cTn id="48" presetID="10" presetClass="entr" presetSubtype="0" fill="hold" grpId="0" nodeType="afterEffect">
                                  <p:stCondLst>
                                    <p:cond delay="0"/>
                                  </p:stCondLst>
                                  <p:childTnLst>
                                    <p:set>
                                      <p:cBhvr>
                                        <p:cTn id="49" dur="1" fill="hold">
                                          <p:stCondLst>
                                            <p:cond delay="0"/>
                                          </p:stCondLst>
                                        </p:cTn>
                                        <p:tgtEl>
                                          <p:spTgt spid="78"/>
                                        </p:tgtEl>
                                        <p:attrNameLst>
                                          <p:attrName>style.visibility</p:attrName>
                                        </p:attrNameLst>
                                      </p:cBhvr>
                                      <p:to>
                                        <p:strVal val="visible"/>
                                      </p:to>
                                    </p:set>
                                    <p:animEffect transition="in" filter="fade">
                                      <p:cBhvr>
                                        <p:cTn id="50" dur="500"/>
                                        <p:tgtEl>
                                          <p:spTgt spid="78"/>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84"/>
                                        </p:tgtEl>
                                        <p:attrNameLst>
                                          <p:attrName>style.visibility</p:attrName>
                                        </p:attrNameLst>
                                      </p:cBhvr>
                                      <p:to>
                                        <p:strVal val="visible"/>
                                      </p:to>
                                    </p:set>
                                    <p:animEffect transition="in" filter="fade">
                                      <p:cBhvr>
                                        <p:cTn id="53" dur="500"/>
                                        <p:tgtEl>
                                          <p:spTgt spid="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3" grpId="0" animBg="1"/>
      <p:bldP spid="74" grpId="0" animBg="1"/>
      <p:bldP spid="75" grpId="0" animBg="1"/>
      <p:bldP spid="76" grpId="0" animBg="1"/>
      <p:bldP spid="77" grpId="0" animBg="1"/>
      <p:bldP spid="78" grpId="0" animBg="1"/>
      <p:bldP spid="79" grpId="0"/>
      <p:bldP spid="80" grpId="0"/>
      <p:bldP spid="81" grpId="0"/>
      <p:bldP spid="82" grpId="0"/>
      <p:bldP spid="83" grpId="0"/>
      <p:bldP spid="8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800" b="1" dirty="0">
                <a:latin typeface="Times New Roman" panose="02020603050405020304" pitchFamily="18" charset="0"/>
                <a:cs typeface="Times New Roman" panose="02020603050405020304" pitchFamily="18" charset="0"/>
              </a:rPr>
              <a:t>Conclusion:</a:t>
            </a:r>
            <a:endParaRPr lang="fr-FR" sz="4800"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p:txBody>
          <a:bodyPr>
            <a:normAutofit/>
          </a:bodyPr>
          <a:lstStyle/>
          <a:p>
            <a:pPr marL="0" indent="0" algn="ctr">
              <a:lnSpc>
                <a:spcPct val="150000"/>
              </a:lnSpc>
              <a:buNone/>
            </a:pPr>
            <a:r>
              <a:rPr lang="en-US" sz="3200" dirty="0">
                <a:latin typeface="Times New Roman" panose="02020603050405020304" pitchFamily="18" charset="0"/>
                <a:cs typeface="Times New Roman" panose="02020603050405020304" pitchFamily="18" charset="0"/>
              </a:rPr>
              <a:t>A Private Limited Company is an ideal business structure for entrepreneurs looking for stability, liability protection, and operational flexibility. It offers a strong legal foundation while allowing business owners to maintain control over decision-making and company growth.</a:t>
            </a:r>
            <a:endParaRPr lang="fr-F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7869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up)">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246</TotalTime>
  <Words>185</Words>
  <Application>Microsoft Office PowerPoint</Application>
  <PresentationFormat>Grand écran</PresentationFormat>
  <Paragraphs>41</Paragraphs>
  <Slides>6</Slides>
  <Notes>0</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Thème Office</vt:lpstr>
      <vt:lpstr>The features of a private limited company</vt:lpstr>
      <vt:lpstr>Introduction:</vt:lpstr>
      <vt:lpstr>What is a Private Limited Company?</vt:lpstr>
      <vt:lpstr>Présentation PowerPoint</vt:lpstr>
      <vt:lpstr>Advantages of a Private Limited Company</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HP</dc:creator>
  <cp:lastModifiedBy>meriemzahra2005@gmail.com</cp:lastModifiedBy>
  <cp:revision>27</cp:revision>
  <dcterms:created xsi:type="dcterms:W3CDTF">2025-03-15T20:44:50Z</dcterms:created>
  <dcterms:modified xsi:type="dcterms:W3CDTF">2025-03-16T04:08:40Z</dcterms:modified>
</cp:coreProperties>
</file>