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  <p:embeddedFontLst>
    <p:embeddedFont>
      <p:font typeface="Syne Extra Bold"/>
      <p:regular r:id="rId13"/>
    </p:embeddedFont>
    <p:embeddedFont>
      <p:font typeface="Syne"/>
      <p:regular r:id="rId14"/>
    </p:embeddedFont>
    <p:embeddedFont>
      <p:font typeface="Syne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64199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Who Can Buy Shares in a Private Limited Company?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33947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Explore the ins and outs of share ownership in private limited companies. Learn about key restrictions and eligibility.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5799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Understanding Private Limited Companies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0425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623673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 company owned by shareholders. Its shares are not publicly traded.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042529"/>
            <a:ext cx="35305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Limited Liability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623673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Shareholders' personal assets are protected from business debts.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042529"/>
            <a:ext cx="38556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Typical Structure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623673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Few shareholders, often founders, employees, and early investors.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8087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For example, Startup XYZ might have 5 shareholders. These could include 2 founders and 1 angel investor.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2196" y="918448"/>
            <a:ext cx="7832408" cy="117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General Eligibility: Share Buyers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42196" y="2370534"/>
            <a:ext cx="7832408" cy="1094661"/>
          </a:xfrm>
          <a:prstGeom prst="roundRect">
            <a:avLst>
              <a:gd name="adj" fmla="val 719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37102" y="2565440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Individuals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337102" y="2970490"/>
            <a:ext cx="7442597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Anyone over 18 years old. Must have the legal capacity to enter contracts.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6142196" y="3652480"/>
            <a:ext cx="7832408" cy="1094661"/>
          </a:xfrm>
          <a:prstGeom prst="roundRect">
            <a:avLst>
              <a:gd name="adj" fmla="val 719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37102" y="3847386"/>
            <a:ext cx="2446973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Corporations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337102" y="4252436"/>
            <a:ext cx="7442597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Other companies can invest. This opens avenues for strategic partnerships.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142196" y="4934426"/>
            <a:ext cx="7832408" cy="1094661"/>
          </a:xfrm>
          <a:prstGeom prst="roundRect">
            <a:avLst>
              <a:gd name="adj" fmla="val 719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37102" y="5129332"/>
            <a:ext cx="2342317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Trusts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337102" y="5534382"/>
            <a:ext cx="7442597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Can hold shares on behalf of beneficiaries. Provides estate planning options.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142196" y="6216372"/>
            <a:ext cx="7832408" cy="1094661"/>
          </a:xfrm>
          <a:prstGeom prst="roundRect">
            <a:avLst>
              <a:gd name="adj" fmla="val 719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37102" y="6411278"/>
            <a:ext cx="2366605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Partnerships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337102" y="6816328"/>
            <a:ext cx="7442597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Legal agreements between parties. Offer combined resources for investment.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5299" y="705445"/>
            <a:ext cx="7706201" cy="1925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Restrictions and Limitations on Share Transfers</a:t>
            </a:r>
            <a:endParaRPr lang="en-US" sz="40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99" y="2939058"/>
            <a:ext cx="1026914" cy="123229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40228" y="3144441"/>
            <a:ext cx="4495324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Articles of Association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40228" y="3588544"/>
            <a:ext cx="6371273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Sets rules for share transfers. Includes right of first refusal.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99" y="4171355"/>
            <a:ext cx="1026914" cy="123229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40228" y="4376738"/>
            <a:ext cx="4163258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Shareholders' Rights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40228" y="4820841"/>
            <a:ext cx="6371273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Pre-emptive rights to buy shares being sold. Protects ownership stake.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99" y="5403652"/>
            <a:ext cx="1026914" cy="123229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0228" y="5609034"/>
            <a:ext cx="3164086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Board Approval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40228" y="6053138"/>
            <a:ext cx="6371273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May be needed for new shareholders. Ensures strategic alignment.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6205299" y="6866930"/>
            <a:ext cx="7706201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For instance, existing shareholders might have 30 days. They must match any offer made by an outside investor.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561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3362444"/>
            <a:ext cx="130871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Legal and Regulatory Considerations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44" y="5071110"/>
            <a:ext cx="551140" cy="5511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644" y="5842635"/>
            <a:ext cx="3404473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Securities Laws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1644" y="6319361"/>
            <a:ext cx="414194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Compliance with federal and state rules, like SEC guidelines.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27" y="5071110"/>
            <a:ext cx="551140" cy="5511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44227" y="5842635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Disclosure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244227" y="6319361"/>
            <a:ext cx="414194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Provide necessary info to potential investors. Transparency is critical.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810" y="5071110"/>
            <a:ext cx="551140" cy="5511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6810" y="5842635"/>
            <a:ext cx="380619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AML Compliance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716810" y="6319361"/>
            <a:ext cx="414194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Ensure funds are legitimate. Prevents illicit activities.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771644" y="7272933"/>
            <a:ext cx="13087112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Following Regulation D. Essential for private placements and investor protection.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9820" y="857131"/>
            <a:ext cx="7757160" cy="1857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Employee Stock Options and Equity Grants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402705" y="3011686"/>
            <a:ext cx="22860" cy="3820954"/>
          </a:xfrm>
          <a:prstGeom prst="roundRect">
            <a:avLst>
              <a:gd name="adj" fmla="val 364013"/>
            </a:avLst>
          </a:prstGeom>
          <a:solidFill>
            <a:srgbClr val="6D9121"/>
          </a:solidFill>
          <a:ln/>
        </p:spPr>
      </p:sp>
      <p:sp>
        <p:nvSpPr>
          <p:cNvPr id="5" name="Shape 2"/>
          <p:cNvSpPr/>
          <p:nvPr/>
        </p:nvSpPr>
        <p:spPr>
          <a:xfrm>
            <a:off x="6602730" y="3446026"/>
            <a:ext cx="594360" cy="22860"/>
          </a:xfrm>
          <a:prstGeom prst="roundRect">
            <a:avLst>
              <a:gd name="adj" fmla="val 364013"/>
            </a:avLst>
          </a:prstGeom>
          <a:solidFill>
            <a:srgbClr val="6D9121"/>
          </a:solidFill>
          <a:ln/>
        </p:spPr>
      </p:sp>
      <p:sp>
        <p:nvSpPr>
          <p:cNvPr id="6" name="Shape 3"/>
          <p:cNvSpPr/>
          <p:nvPr/>
        </p:nvSpPr>
        <p:spPr>
          <a:xfrm>
            <a:off x="6179820" y="3234571"/>
            <a:ext cx="445770" cy="445770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54115" y="3271718"/>
            <a:ext cx="297180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7393305" y="3209806"/>
            <a:ext cx="2476500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ESOPs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393305" y="3638193"/>
            <a:ext cx="6543675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Attract and retain top talent. Incentivizes employee performance.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602730" y="4785717"/>
            <a:ext cx="594360" cy="22860"/>
          </a:xfrm>
          <a:prstGeom prst="roundRect">
            <a:avLst>
              <a:gd name="adj" fmla="val 364013"/>
            </a:avLst>
          </a:prstGeom>
          <a:solidFill>
            <a:srgbClr val="6D9121"/>
          </a:solidFill>
          <a:ln/>
        </p:spPr>
      </p:sp>
      <p:sp>
        <p:nvSpPr>
          <p:cNvPr id="11" name="Shape 8"/>
          <p:cNvSpPr/>
          <p:nvPr/>
        </p:nvSpPr>
        <p:spPr>
          <a:xfrm>
            <a:off x="6179820" y="4574262"/>
            <a:ext cx="445770" cy="445770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54115" y="4611410"/>
            <a:ext cx="297180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7393305" y="4549497"/>
            <a:ext cx="3593187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Vesting Schedules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393305" y="4977884"/>
            <a:ext cx="6543675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Shares vest over time. Based on employment milestones and duration.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602730" y="6125408"/>
            <a:ext cx="594360" cy="22860"/>
          </a:xfrm>
          <a:prstGeom prst="roundRect">
            <a:avLst>
              <a:gd name="adj" fmla="val 364013"/>
            </a:avLst>
          </a:prstGeom>
          <a:solidFill>
            <a:srgbClr val="6D9121"/>
          </a:solidFill>
          <a:ln/>
        </p:spPr>
      </p:sp>
      <p:sp>
        <p:nvSpPr>
          <p:cNvPr id="16" name="Shape 13"/>
          <p:cNvSpPr/>
          <p:nvPr/>
        </p:nvSpPr>
        <p:spPr>
          <a:xfrm>
            <a:off x="6179820" y="5913953"/>
            <a:ext cx="445770" cy="445770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54115" y="5951101"/>
            <a:ext cx="297180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7393305" y="5889188"/>
            <a:ext cx="3258860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Tax Implications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393305" y="6317575"/>
            <a:ext cx="6543675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Understand tax liabilities. For employees receiving equity grants.</a:t>
            </a:r>
            <a:endParaRPr lang="en-US" sz="1550" dirty="0"/>
          </a:p>
        </p:txBody>
      </p:sp>
      <p:sp>
        <p:nvSpPr>
          <p:cNvPr id="20" name="Text 17"/>
          <p:cNvSpPr/>
          <p:nvPr/>
        </p:nvSpPr>
        <p:spPr>
          <a:xfrm>
            <a:off x="6179820" y="7055525"/>
            <a:ext cx="775716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Four-year vesting schedule with a one-year cliff for stock options. Common practice.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2025-03-16T14:17:47Z</dcterms:created>
  <dcterms:modified xsi:type="dcterms:W3CDTF">2025-03-16T14:17:47Z</dcterms:modified>
</cp:coreProperties>
</file>