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322" r:id="rId2"/>
    <p:sldId id="323" r:id="rId3"/>
    <p:sldId id="318" r:id="rId4"/>
    <p:sldId id="319" r:id="rId5"/>
    <p:sldId id="256" r:id="rId6"/>
    <p:sldId id="320" r:id="rId7"/>
    <p:sldId id="32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F97EDE-F6A5-4CEF-9D59-A4829DA328EB}" v="50" dt="2025-03-22T22:24:12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ts yep" userId="5232f6c912d72037" providerId="LiveId" clId="{E3F97EDE-F6A5-4CEF-9D59-A4829DA328EB}"/>
    <pc:docChg chg="addSld delSld modSld">
      <pc:chgData name="guts yep" userId="5232f6c912d72037" providerId="LiveId" clId="{E3F97EDE-F6A5-4CEF-9D59-A4829DA328EB}" dt="2025-03-22T22:24:12.705" v="53"/>
      <pc:docMkLst>
        <pc:docMk/>
      </pc:docMkLst>
      <pc:sldChg chg="addSp modSp mod modTransition">
        <pc:chgData name="guts yep" userId="5232f6c912d72037" providerId="LiveId" clId="{E3F97EDE-F6A5-4CEF-9D59-A4829DA328EB}" dt="2025-03-22T22:24:07.369" v="51"/>
        <pc:sldMkLst>
          <pc:docMk/>
          <pc:sldMk cId="109857222" sldId="256"/>
        </pc:sldMkLst>
        <pc:spChg chg="add mod">
          <ac:chgData name="guts yep" userId="5232f6c912d72037" providerId="LiveId" clId="{E3F97EDE-F6A5-4CEF-9D59-A4829DA328EB}" dt="2025-03-22T22:21:42.629" v="17"/>
          <ac:spMkLst>
            <pc:docMk/>
            <pc:sldMk cId="109857222" sldId="256"/>
            <ac:spMk id="4" creationId="{46D408B4-984D-EDFB-BF9C-12F4CCA8708E}"/>
          </ac:spMkLst>
        </pc:spChg>
        <pc:spChg chg="add mod">
          <ac:chgData name="guts yep" userId="5232f6c912d72037" providerId="LiveId" clId="{E3F97EDE-F6A5-4CEF-9D59-A4829DA328EB}" dt="2025-03-22T22:22:43.550" v="35"/>
          <ac:spMkLst>
            <pc:docMk/>
            <pc:sldMk cId="109857222" sldId="256"/>
            <ac:spMk id="5" creationId="{8BAD42F5-B663-462D-F1C0-844889BE65C1}"/>
          </ac:spMkLst>
        </pc:spChg>
        <pc:spChg chg="mod">
          <ac:chgData name="guts yep" userId="5232f6c912d72037" providerId="LiveId" clId="{E3F97EDE-F6A5-4CEF-9D59-A4829DA328EB}" dt="2025-03-22T22:21:45.685" v="18" actId="1076"/>
          <ac:spMkLst>
            <pc:docMk/>
            <pc:sldMk cId="109857222" sldId="256"/>
            <ac:spMk id="7" creationId="{FA0A07AC-754E-AC8D-30B5-3579639AB400}"/>
          </ac:spMkLst>
        </pc:spChg>
        <pc:spChg chg="mod">
          <ac:chgData name="guts yep" userId="5232f6c912d72037" providerId="LiveId" clId="{E3F97EDE-F6A5-4CEF-9D59-A4829DA328EB}" dt="2025-03-22T22:22:50.765" v="38" actId="1076"/>
          <ac:spMkLst>
            <pc:docMk/>
            <pc:sldMk cId="109857222" sldId="256"/>
            <ac:spMk id="9" creationId="{D9AE71C0-D6FC-EB45-35C5-5090EAA7E5BA}"/>
          </ac:spMkLst>
        </pc:spChg>
        <pc:spChg chg="mod">
          <ac:chgData name="guts yep" userId="5232f6c912d72037" providerId="LiveId" clId="{E3F97EDE-F6A5-4CEF-9D59-A4829DA328EB}" dt="2025-03-22T22:22:52.677" v="39" actId="1076"/>
          <ac:spMkLst>
            <pc:docMk/>
            <pc:sldMk cId="109857222" sldId="256"/>
            <ac:spMk id="11" creationId="{8A49ECB2-8798-404A-7810-FB4C15B28677}"/>
          </ac:spMkLst>
        </pc:spChg>
        <pc:spChg chg="mod">
          <ac:chgData name="guts yep" userId="5232f6c912d72037" providerId="LiveId" clId="{E3F97EDE-F6A5-4CEF-9D59-A4829DA328EB}" dt="2025-03-22T22:21:48.864" v="19" actId="1076"/>
          <ac:spMkLst>
            <pc:docMk/>
            <pc:sldMk cId="109857222" sldId="256"/>
            <ac:spMk id="12" creationId="{8E5BCB19-D23A-3572-A5C4-BA7B084E2F21}"/>
          </ac:spMkLst>
        </pc:spChg>
      </pc:sldChg>
      <pc:sldChg chg="addSp modSp mod modTransition">
        <pc:chgData name="guts yep" userId="5232f6c912d72037" providerId="LiveId" clId="{E3F97EDE-F6A5-4CEF-9D59-A4829DA328EB}" dt="2025-03-22T22:23:38.132" v="43"/>
        <pc:sldMkLst>
          <pc:docMk/>
          <pc:sldMk cId="2168625029" sldId="318"/>
        </pc:sldMkLst>
        <pc:spChg chg="add mod">
          <ac:chgData name="guts yep" userId="5232f6c912d72037" providerId="LiveId" clId="{E3F97EDE-F6A5-4CEF-9D59-A4829DA328EB}" dt="2025-03-22T22:21:32.663" v="14" actId="1076"/>
          <ac:spMkLst>
            <pc:docMk/>
            <pc:sldMk cId="2168625029" sldId="318"/>
            <ac:spMk id="3" creationId="{CD2F65AB-8CA1-4652-7F98-58B10CA180FC}"/>
          </ac:spMkLst>
        </pc:spChg>
        <pc:spChg chg="add mod">
          <ac:chgData name="guts yep" userId="5232f6c912d72037" providerId="LiveId" clId="{E3F97EDE-F6A5-4CEF-9D59-A4829DA328EB}" dt="2025-03-22T22:22:30.570" v="31" actId="1076"/>
          <ac:spMkLst>
            <pc:docMk/>
            <pc:sldMk cId="2168625029" sldId="318"/>
            <ac:spMk id="7" creationId="{3833F855-2B7E-32A7-1367-A6438FAF7040}"/>
          </ac:spMkLst>
        </pc:spChg>
      </pc:sldChg>
      <pc:sldChg chg="addSp modSp mod modTransition">
        <pc:chgData name="guts yep" userId="5232f6c912d72037" providerId="LiveId" clId="{E3F97EDE-F6A5-4CEF-9D59-A4829DA328EB}" dt="2025-03-22T22:23:47.371" v="47"/>
        <pc:sldMkLst>
          <pc:docMk/>
          <pc:sldMk cId="3989681160" sldId="319"/>
        </pc:sldMkLst>
        <pc:spChg chg="add mod">
          <ac:chgData name="guts yep" userId="5232f6c912d72037" providerId="LiveId" clId="{E3F97EDE-F6A5-4CEF-9D59-A4829DA328EB}" dt="2025-03-22T22:21:40.528" v="16" actId="1076"/>
          <ac:spMkLst>
            <pc:docMk/>
            <pc:sldMk cId="3989681160" sldId="319"/>
            <ac:spMk id="2" creationId="{879086AE-128B-DACC-2B3F-42245983F789}"/>
          </ac:spMkLst>
        </pc:spChg>
        <pc:spChg chg="add mod">
          <ac:chgData name="guts yep" userId="5232f6c912d72037" providerId="LiveId" clId="{E3F97EDE-F6A5-4CEF-9D59-A4829DA328EB}" dt="2025-03-22T22:22:42.029" v="34"/>
          <ac:spMkLst>
            <pc:docMk/>
            <pc:sldMk cId="3989681160" sldId="319"/>
            <ac:spMk id="3" creationId="{D805CBD2-BDE6-8C75-4926-A39AC31E32FB}"/>
          </ac:spMkLst>
        </pc:spChg>
      </pc:sldChg>
      <pc:sldChg chg="addSp modSp mod modTransition">
        <pc:chgData name="guts yep" userId="5232f6c912d72037" providerId="LiveId" clId="{E3F97EDE-F6A5-4CEF-9D59-A4829DA328EB}" dt="2025-03-22T22:24:10.734" v="52"/>
        <pc:sldMkLst>
          <pc:docMk/>
          <pc:sldMk cId="3606176536" sldId="320"/>
        </pc:sldMkLst>
        <pc:spChg chg="add mod">
          <ac:chgData name="guts yep" userId="5232f6c912d72037" providerId="LiveId" clId="{E3F97EDE-F6A5-4CEF-9D59-A4829DA328EB}" dt="2025-03-22T22:21:50.650" v="20"/>
          <ac:spMkLst>
            <pc:docMk/>
            <pc:sldMk cId="3606176536" sldId="320"/>
            <ac:spMk id="6" creationId="{C226211D-2611-1988-C86C-C88718F48C9B}"/>
          </ac:spMkLst>
        </pc:spChg>
        <pc:spChg chg="add mod">
          <ac:chgData name="guts yep" userId="5232f6c912d72037" providerId="LiveId" clId="{E3F97EDE-F6A5-4CEF-9D59-A4829DA328EB}" dt="2025-03-22T22:22:45.179" v="36"/>
          <ac:spMkLst>
            <pc:docMk/>
            <pc:sldMk cId="3606176536" sldId="320"/>
            <ac:spMk id="7" creationId="{DECFD908-E54F-B951-81A5-1297AB1C277D}"/>
          </ac:spMkLst>
        </pc:spChg>
        <pc:spChg chg="mod">
          <ac:chgData name="guts yep" userId="5232f6c912d72037" providerId="LiveId" clId="{E3F97EDE-F6A5-4CEF-9D59-A4829DA328EB}" dt="2025-03-22T22:23:00.058" v="41" actId="1076"/>
          <ac:spMkLst>
            <pc:docMk/>
            <pc:sldMk cId="3606176536" sldId="320"/>
            <ac:spMk id="11" creationId="{3D8B9468-C4C0-A340-CF35-3F09882F3180}"/>
          </ac:spMkLst>
        </pc:spChg>
        <pc:spChg chg="mod">
          <ac:chgData name="guts yep" userId="5232f6c912d72037" providerId="LiveId" clId="{E3F97EDE-F6A5-4CEF-9D59-A4829DA328EB}" dt="2025-03-22T22:22:56.968" v="40" actId="1076"/>
          <ac:spMkLst>
            <pc:docMk/>
            <pc:sldMk cId="3606176536" sldId="320"/>
            <ac:spMk id="17" creationId="{E225F7B1-23AD-7C5B-5179-E2AEEA42CDFA}"/>
          </ac:spMkLst>
        </pc:spChg>
      </pc:sldChg>
      <pc:sldChg chg="addSp modSp modTransition">
        <pc:chgData name="guts yep" userId="5232f6c912d72037" providerId="LiveId" clId="{E3F97EDE-F6A5-4CEF-9D59-A4829DA328EB}" dt="2025-03-22T22:24:12.705" v="53"/>
        <pc:sldMkLst>
          <pc:docMk/>
          <pc:sldMk cId="205637957" sldId="321"/>
        </pc:sldMkLst>
        <pc:spChg chg="add mod">
          <ac:chgData name="guts yep" userId="5232f6c912d72037" providerId="LiveId" clId="{E3F97EDE-F6A5-4CEF-9D59-A4829DA328EB}" dt="2025-03-22T22:21:52.629" v="21"/>
          <ac:spMkLst>
            <pc:docMk/>
            <pc:sldMk cId="205637957" sldId="321"/>
            <ac:spMk id="4" creationId="{12A51D8C-CDC2-D6B7-88EB-C78A4BC8FAA9}"/>
          </ac:spMkLst>
        </pc:spChg>
        <pc:spChg chg="add mod">
          <ac:chgData name="guts yep" userId="5232f6c912d72037" providerId="LiveId" clId="{E3F97EDE-F6A5-4CEF-9D59-A4829DA328EB}" dt="2025-03-22T22:22:46.640" v="37"/>
          <ac:spMkLst>
            <pc:docMk/>
            <pc:sldMk cId="205637957" sldId="321"/>
            <ac:spMk id="5" creationId="{167E3C0A-F9B9-0939-BB17-EF126B346027}"/>
          </ac:spMkLst>
        </pc:spChg>
      </pc:sldChg>
      <pc:sldChg chg="modSp mod">
        <pc:chgData name="guts yep" userId="5232f6c912d72037" providerId="LiveId" clId="{E3F97EDE-F6A5-4CEF-9D59-A4829DA328EB}" dt="2025-03-22T22:17:18.036" v="1" actId="1076"/>
        <pc:sldMkLst>
          <pc:docMk/>
          <pc:sldMk cId="216972377" sldId="322"/>
        </pc:sldMkLst>
        <pc:spChg chg="mod">
          <ac:chgData name="guts yep" userId="5232f6c912d72037" providerId="LiveId" clId="{E3F97EDE-F6A5-4CEF-9D59-A4829DA328EB}" dt="2025-03-22T22:17:18.036" v="1" actId="1076"/>
          <ac:spMkLst>
            <pc:docMk/>
            <pc:sldMk cId="216972377" sldId="322"/>
            <ac:spMk id="25" creationId="{C976ACB2-98B4-3488-022D-021B93411EC6}"/>
          </ac:spMkLst>
        </pc:spChg>
      </pc:sldChg>
      <pc:sldChg chg="add del">
        <pc:chgData name="guts yep" userId="5232f6c912d72037" providerId="LiveId" clId="{E3F97EDE-F6A5-4CEF-9D59-A4829DA328EB}" dt="2025-03-22T22:22:36.678" v="33" actId="47"/>
        <pc:sldMkLst>
          <pc:docMk/>
          <pc:sldMk cId="1930851905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133BE-4B52-4C43-A5F5-5A669550DBD8}" type="datetimeFigureOut">
              <a:rPr lang="fr-DZ" smtClean="0"/>
              <a:t>22/03/2025</a:t>
            </a:fld>
            <a:endParaRPr lang="fr-D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D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10EF4-29D6-4073-AE1C-2CABE91E2AAD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09086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E5A18-5603-2A10-4CE6-D4AF9F0FD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B9F2A35-D459-9CE1-3989-028E30030A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FD8C6AC-BBB4-D14F-E1FB-4C56A2EDEC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E55DCF-13EF-2433-885F-67C8122517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485DE-81A2-459B-B3FF-6A68D3EFEA6F}" type="slidenum">
              <a:rPr lang="fr-DZ" smtClean="0"/>
              <a:t>1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05654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12321-453E-A556-476E-B9EAD2000A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CE82E64-6378-F084-2B4A-FFBD8A84E7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69DDC36-B9D8-FC87-1A1B-7B20B9F50B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3707860-4B05-50DA-C6FD-859FB4A38B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485DE-81A2-459B-B3FF-6A68D3EFEA6F}" type="slidenum">
              <a:rPr lang="fr-DZ" smtClean="0"/>
              <a:t>2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725504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485DE-81A2-459B-B3FF-6A68D3EFEA6F}" type="slidenum">
              <a:rPr lang="fr-DZ" smtClean="0"/>
              <a:t>3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89580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8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2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24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30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62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2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65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5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2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1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0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7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0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0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4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6CE7D5-CF57-46EF-B807-FDD0502418D4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476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56B78-54EF-92D5-7B26-66D30B6E0A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tanding together&#10;&#10;AI-generated content may be incorrect.">
            <a:extLst>
              <a:ext uri="{FF2B5EF4-FFF2-40B4-BE49-F238E27FC236}">
                <a16:creationId xmlns:a16="http://schemas.microsoft.com/office/drawing/2014/main" id="{335F19EC-AD6F-110B-9CE1-4571A36332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600" y="0"/>
            <a:ext cx="4978400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D1C94E0-9E38-3006-0906-2BC753437F8E}"/>
              </a:ext>
            </a:extLst>
          </p:cNvPr>
          <p:cNvSpPr txBox="1"/>
          <p:nvPr/>
        </p:nvSpPr>
        <p:spPr>
          <a:xfrm>
            <a:off x="199452" y="634249"/>
            <a:ext cx="61366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b="1" dirty="0">
                <a:latin typeface="Agency FB" panose="020B0503020202020204" pitchFamily="34" charset="0"/>
              </a:rPr>
              <a:t>public </a:t>
            </a:r>
            <a:r>
              <a:rPr lang="fr-DZ" sz="4000" b="1" dirty="0" err="1">
                <a:latin typeface="Agency FB" panose="020B0503020202020204" pitchFamily="34" charset="0"/>
              </a:rPr>
              <a:t>limited</a:t>
            </a:r>
            <a:r>
              <a:rPr lang="fr-DZ" sz="4000" b="1" dirty="0">
                <a:latin typeface="Agency FB" panose="020B0503020202020204" pitchFamily="34" charset="0"/>
              </a:rPr>
              <a:t> </a:t>
            </a:r>
            <a:r>
              <a:rPr lang="fr-DZ" sz="4000" b="1" dirty="0" err="1">
                <a:latin typeface="Agency FB" panose="020B0503020202020204" pitchFamily="34" charset="0"/>
              </a:rPr>
              <a:t>company</a:t>
            </a:r>
            <a:r>
              <a:rPr lang="fr-DZ" sz="4000" b="1" dirty="0">
                <a:latin typeface="Agency FB" panose="020B0503020202020204" pitchFamily="34" charset="0"/>
              </a:rPr>
              <a:t> </a:t>
            </a:r>
            <a:r>
              <a:rPr lang="fr-DZ" sz="4000" b="1" dirty="0" err="1">
                <a:latin typeface="Agency FB" panose="020B0503020202020204" pitchFamily="34" charset="0"/>
              </a:rPr>
              <a:t>v.s</a:t>
            </a:r>
            <a:r>
              <a:rPr lang="fr-DZ" sz="4000" b="1" dirty="0">
                <a:latin typeface="Agency FB" panose="020B0503020202020204" pitchFamily="34" charset="0"/>
              </a:rPr>
              <a:t> </a:t>
            </a:r>
            <a:r>
              <a:rPr lang="fr-DZ" sz="4000" b="1" dirty="0" err="1">
                <a:latin typeface="Agency FB" panose="020B0503020202020204" pitchFamily="34" charset="0"/>
              </a:rPr>
              <a:t>private</a:t>
            </a:r>
            <a:r>
              <a:rPr lang="fr-DZ" sz="4000" b="1" dirty="0">
                <a:latin typeface="Agency FB" panose="020B0503020202020204" pitchFamily="34" charset="0"/>
              </a:rPr>
              <a:t> </a:t>
            </a:r>
            <a:r>
              <a:rPr lang="fr-DZ" sz="4000" b="1" dirty="0" err="1">
                <a:latin typeface="Agency FB" panose="020B0503020202020204" pitchFamily="34" charset="0"/>
              </a:rPr>
              <a:t>limited</a:t>
            </a:r>
            <a:r>
              <a:rPr lang="fr-DZ" sz="4000" b="1" dirty="0">
                <a:latin typeface="Agency FB" panose="020B0503020202020204" pitchFamily="34" charset="0"/>
              </a:rPr>
              <a:t> </a:t>
            </a:r>
            <a:r>
              <a:rPr lang="fr-DZ" sz="4000" b="1" dirty="0" err="1">
                <a:latin typeface="Agency FB" panose="020B0503020202020204" pitchFamily="34" charset="0"/>
              </a:rPr>
              <a:t>company</a:t>
            </a:r>
            <a:endParaRPr lang="fr-DZ" sz="4000" b="1" dirty="0">
              <a:latin typeface="Agency FB" panose="020B0503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D2337E-149F-E79E-8104-232A668538FA}"/>
              </a:ext>
            </a:extLst>
          </p:cNvPr>
          <p:cNvSpPr txBox="1"/>
          <p:nvPr/>
        </p:nvSpPr>
        <p:spPr>
          <a:xfrm>
            <a:off x="297106" y="3992277"/>
            <a:ext cx="61033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u="sng" dirty="0"/>
              <a:t>group</a:t>
            </a:r>
            <a:endParaRPr lang="fr-DZ" sz="2800" u="sng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C34CA7-7A11-FD2E-424C-9179F212FD78}"/>
              </a:ext>
            </a:extLst>
          </p:cNvPr>
          <p:cNvSpPr txBox="1"/>
          <p:nvPr/>
        </p:nvSpPr>
        <p:spPr>
          <a:xfrm>
            <a:off x="1622394" y="4053832"/>
            <a:ext cx="27809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3600" b="1" i="0" u="sng" dirty="0">
                <a:effectLst/>
                <a:latin typeface="gg sans"/>
              </a:rPr>
              <a:t>4</a:t>
            </a:r>
            <a:endParaRPr lang="fr-DZ" b="1" u="sng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76ACB2-98B4-3488-022D-021B93411EC6}"/>
              </a:ext>
            </a:extLst>
          </p:cNvPr>
          <p:cNvSpPr txBox="1"/>
          <p:nvPr/>
        </p:nvSpPr>
        <p:spPr>
          <a:xfrm>
            <a:off x="4161901" y="2768316"/>
            <a:ext cx="61033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3200" b="1" u="sng" dirty="0" err="1"/>
              <a:t>Prepared</a:t>
            </a:r>
            <a:r>
              <a:rPr lang="fr-DZ" sz="3200" b="1" u="sng" dirty="0"/>
              <a:t> by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6E614E9-B23C-1FE5-D82D-7F157BB36ECE}"/>
              </a:ext>
            </a:extLst>
          </p:cNvPr>
          <p:cNvSpPr txBox="1"/>
          <p:nvPr/>
        </p:nvSpPr>
        <p:spPr>
          <a:xfrm>
            <a:off x="4161901" y="3430996"/>
            <a:ext cx="6103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b="1" dirty="0"/>
              <a:t>TIRECHE HAMZA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6F076E-3610-6036-B115-39D7F10B1F50}"/>
              </a:ext>
            </a:extLst>
          </p:cNvPr>
          <p:cNvSpPr txBox="1"/>
          <p:nvPr/>
        </p:nvSpPr>
        <p:spPr>
          <a:xfrm>
            <a:off x="4161901" y="3794643"/>
            <a:ext cx="6103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b="1" dirty="0"/>
              <a:t>MEGUELLATI ABDELRAOUF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CAE1FF-6CD1-7D88-AAD0-73B731369065}"/>
              </a:ext>
            </a:extLst>
          </p:cNvPr>
          <p:cNvSpPr txBox="1"/>
          <p:nvPr/>
        </p:nvSpPr>
        <p:spPr>
          <a:xfrm>
            <a:off x="4161901" y="4189911"/>
            <a:ext cx="6103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b="1" dirty="0"/>
              <a:t>KAHOUL IHEB DHIA EDDINE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EA57047-72A5-5A48-52AD-9EE68644F081}"/>
              </a:ext>
            </a:extLst>
          </p:cNvPr>
          <p:cNvSpPr txBox="1"/>
          <p:nvPr/>
        </p:nvSpPr>
        <p:spPr>
          <a:xfrm>
            <a:off x="4161901" y="4590020"/>
            <a:ext cx="6103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b="1" dirty="0"/>
              <a:t>SAIDA AYOUB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75CA00-D4AB-0AB8-A2CE-2B0DDEAFB13D}"/>
              </a:ext>
            </a:extLst>
          </p:cNvPr>
          <p:cNvSpPr txBox="1"/>
          <p:nvPr/>
        </p:nvSpPr>
        <p:spPr>
          <a:xfrm>
            <a:off x="4161901" y="4959352"/>
            <a:ext cx="6103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b="1" dirty="0"/>
              <a:t>GRAIRIA MOUAD</a:t>
            </a:r>
          </a:p>
        </p:txBody>
      </p:sp>
    </p:spTree>
    <p:extLst>
      <p:ext uri="{BB962C8B-B14F-4D97-AF65-F5344CB8AC3E}">
        <p14:creationId xmlns:p14="http://schemas.microsoft.com/office/powerpoint/2010/main" val="21697237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EC12AE-87BD-D775-C95C-E260BFEDC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0F21AB-EAE0-4B1D-0DB2-B80817730C5E}"/>
              </a:ext>
            </a:extLst>
          </p:cNvPr>
          <p:cNvSpPr txBox="1"/>
          <p:nvPr/>
        </p:nvSpPr>
        <p:spPr>
          <a:xfrm>
            <a:off x="4343399" y="396821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3200" b="1" u="sng" dirty="0" err="1">
                <a:solidFill>
                  <a:srgbClr val="FF0000"/>
                </a:solidFill>
              </a:rPr>
              <a:t>Research</a:t>
            </a:r>
            <a:r>
              <a:rPr lang="fr-DZ" sz="3200" b="1" u="sng" dirty="0">
                <a:solidFill>
                  <a:srgbClr val="FF0000"/>
                </a:solidFill>
              </a:rPr>
              <a:t> plan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BA2355-49E2-89A7-BD4E-3511DA3EFCA1}"/>
              </a:ext>
            </a:extLst>
          </p:cNvPr>
          <p:cNvSpPr txBox="1"/>
          <p:nvPr/>
        </p:nvSpPr>
        <p:spPr>
          <a:xfrm>
            <a:off x="343128" y="1851381"/>
            <a:ext cx="81904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4000" b="1" i="0" u="sng" dirty="0">
                <a:effectLst/>
                <a:latin typeface="inherit"/>
              </a:rPr>
              <a:t>Ownership and Share Distribution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C1BEDA-579D-972E-6BC2-5DD8AACA93D3}"/>
              </a:ext>
            </a:extLst>
          </p:cNvPr>
          <p:cNvSpPr txBox="1"/>
          <p:nvPr/>
        </p:nvSpPr>
        <p:spPr>
          <a:xfrm>
            <a:off x="343128" y="2721114"/>
            <a:ext cx="47592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b="1" u="sng" dirty="0"/>
              <a:t>2. Capital </a:t>
            </a:r>
            <a:r>
              <a:rPr lang="fr-DZ" sz="4000" b="1" u="sng" dirty="0" err="1"/>
              <a:t>Raising</a:t>
            </a:r>
            <a:endParaRPr lang="fr-DZ" sz="4000" b="1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C37CAA-D5DD-94F9-0F74-0E90C57E702C}"/>
              </a:ext>
            </a:extLst>
          </p:cNvPr>
          <p:cNvSpPr txBox="1"/>
          <p:nvPr/>
        </p:nvSpPr>
        <p:spPr>
          <a:xfrm>
            <a:off x="343128" y="3644756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b="1" u="sng" dirty="0"/>
              <a:t>3. Legal </a:t>
            </a:r>
            <a:r>
              <a:rPr lang="fr-DZ" sz="4000" b="1" u="sng" dirty="0" err="1"/>
              <a:t>Requirements</a:t>
            </a:r>
            <a:endParaRPr lang="fr-DZ" sz="4000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36F31C-57CD-E866-750E-7CB1DB30388C}"/>
              </a:ext>
            </a:extLst>
          </p:cNvPr>
          <p:cNvSpPr txBox="1"/>
          <p:nvPr/>
        </p:nvSpPr>
        <p:spPr>
          <a:xfrm>
            <a:off x="343128" y="4568399"/>
            <a:ext cx="67491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b="1" u="sng" dirty="0"/>
              <a:t>4. Management and Control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38CF3C-E2F5-6AFE-325B-AC397ABA2E2A}"/>
              </a:ext>
            </a:extLst>
          </p:cNvPr>
          <p:cNvSpPr txBox="1"/>
          <p:nvPr/>
        </p:nvSpPr>
        <p:spPr>
          <a:xfrm>
            <a:off x="343128" y="5599979"/>
            <a:ext cx="6094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b="1" u="sng" dirty="0"/>
              <a:t>5. Risk and </a:t>
            </a:r>
            <a:r>
              <a:rPr lang="fr-DZ" sz="4000" b="1" u="sng" dirty="0" err="1"/>
              <a:t>Continuity</a:t>
            </a:r>
            <a:endParaRPr lang="fr-DZ" sz="4000" b="1" u="sng" dirty="0"/>
          </a:p>
        </p:txBody>
      </p:sp>
    </p:spTree>
    <p:extLst>
      <p:ext uri="{BB962C8B-B14F-4D97-AF65-F5344CB8AC3E}">
        <p14:creationId xmlns:p14="http://schemas.microsoft.com/office/powerpoint/2010/main" val="404715961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5F5D272B-40E6-414D-A1BE-7E21AB2C3EDF}"/>
              </a:ext>
            </a:extLst>
          </p:cNvPr>
          <p:cNvSpPr/>
          <p:nvPr/>
        </p:nvSpPr>
        <p:spPr>
          <a:xfrm>
            <a:off x="5561638" y="1843033"/>
            <a:ext cx="372035" cy="4424083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9F6991-1DEE-F437-30DB-F6C086FA44CB}"/>
              </a:ext>
            </a:extLst>
          </p:cNvPr>
          <p:cNvSpPr txBox="1"/>
          <p:nvPr/>
        </p:nvSpPr>
        <p:spPr>
          <a:xfrm>
            <a:off x="391884" y="2383023"/>
            <a:ext cx="48593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/>
              <a:t>In public </a:t>
            </a:r>
            <a:r>
              <a:rPr lang="fr-DZ" sz="2400" b="1" dirty="0" err="1"/>
              <a:t>companies</a:t>
            </a:r>
            <a:r>
              <a:rPr lang="fr-DZ" sz="2400" b="1" dirty="0"/>
              <a:t>, </a:t>
            </a:r>
            <a:r>
              <a:rPr lang="fr-DZ" sz="2400" b="1" dirty="0" err="1"/>
              <a:t>anyone</a:t>
            </a:r>
            <a:r>
              <a:rPr lang="fr-DZ" sz="2400" b="1" dirty="0"/>
              <a:t> can </a:t>
            </a:r>
            <a:r>
              <a:rPr lang="fr-DZ" sz="2400" b="1" dirty="0" err="1"/>
              <a:t>buy</a:t>
            </a:r>
            <a:r>
              <a:rPr lang="fr-DZ" sz="2400" b="1" dirty="0"/>
              <a:t> </a:t>
            </a:r>
            <a:r>
              <a:rPr lang="fr-DZ" sz="2400" b="1" dirty="0" err="1"/>
              <a:t>shares</a:t>
            </a:r>
            <a:r>
              <a:rPr lang="fr-DZ" sz="2400" b="1" dirty="0"/>
              <a:t> </a:t>
            </a:r>
            <a:r>
              <a:rPr lang="fr-DZ" sz="2400" b="1" dirty="0" err="1"/>
              <a:t>because</a:t>
            </a:r>
            <a:r>
              <a:rPr lang="fr-DZ" sz="2400" b="1" dirty="0"/>
              <a:t> </a:t>
            </a:r>
            <a:r>
              <a:rPr lang="fr-DZ" sz="2400" b="1" dirty="0" err="1"/>
              <a:t>they</a:t>
            </a:r>
            <a:r>
              <a:rPr lang="fr-DZ" sz="2400" b="1" dirty="0"/>
              <a:t> are </a:t>
            </a:r>
            <a:r>
              <a:rPr lang="fr-DZ" sz="2400" b="1" dirty="0" err="1"/>
              <a:t>traded</a:t>
            </a:r>
            <a:r>
              <a:rPr lang="fr-DZ" sz="2400" b="1" dirty="0"/>
              <a:t> on the stock </a:t>
            </a:r>
            <a:r>
              <a:rPr lang="fr-DZ" sz="2400" b="1" dirty="0" err="1"/>
              <a:t>exchang</a:t>
            </a:r>
            <a:endParaRPr lang="fr-DZ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33B03D-50EA-9341-1249-948C60A68045}"/>
              </a:ext>
            </a:extLst>
          </p:cNvPr>
          <p:cNvSpPr txBox="1"/>
          <p:nvPr/>
        </p:nvSpPr>
        <p:spPr>
          <a:xfrm>
            <a:off x="391884" y="3769864"/>
            <a:ext cx="50074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/>
              <a:t>The </a:t>
            </a:r>
            <a:r>
              <a:rPr lang="fr-DZ" sz="2400" b="1" dirty="0" err="1"/>
              <a:t>number</a:t>
            </a:r>
            <a:r>
              <a:rPr lang="fr-DZ" sz="2400" b="1" dirty="0"/>
              <a:t> of </a:t>
            </a:r>
            <a:r>
              <a:rPr lang="fr-DZ" sz="2400" b="1" dirty="0" err="1"/>
              <a:t>shareholders</a:t>
            </a:r>
            <a:r>
              <a:rPr lang="fr-DZ" sz="2400" b="1" dirty="0"/>
              <a:t> </a:t>
            </a:r>
            <a:r>
              <a:rPr lang="fr-DZ" sz="2400" b="1" dirty="0" err="1"/>
              <a:t>is</a:t>
            </a:r>
            <a:r>
              <a:rPr lang="fr-DZ" sz="2400" b="1" dirty="0"/>
              <a:t> large, </a:t>
            </a:r>
            <a:r>
              <a:rPr lang="fr-DZ" sz="2400" b="1" dirty="0" err="1"/>
              <a:t>sometimes</a:t>
            </a:r>
            <a:r>
              <a:rPr lang="fr-DZ" sz="2400" b="1" dirty="0"/>
              <a:t> in the </a:t>
            </a:r>
            <a:r>
              <a:rPr lang="fr-DZ" sz="2400" b="1" dirty="0" err="1"/>
              <a:t>thousands</a:t>
            </a:r>
            <a:endParaRPr lang="fr-DZ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0466C0-DD11-5888-B63F-3CDA63C1F4D3}"/>
              </a:ext>
            </a:extLst>
          </p:cNvPr>
          <p:cNvSpPr txBox="1"/>
          <p:nvPr/>
        </p:nvSpPr>
        <p:spPr>
          <a:xfrm>
            <a:off x="6392090" y="2228671"/>
            <a:ext cx="51554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/>
              <a:t>In </a:t>
            </a:r>
            <a:r>
              <a:rPr lang="fr-DZ" sz="2400" b="1" dirty="0" err="1"/>
              <a:t>private</a:t>
            </a:r>
            <a:r>
              <a:rPr lang="fr-DZ" sz="2400" b="1" dirty="0"/>
              <a:t> </a:t>
            </a:r>
            <a:r>
              <a:rPr lang="fr-DZ" sz="2400" b="1" dirty="0" err="1"/>
              <a:t>companies</a:t>
            </a:r>
            <a:r>
              <a:rPr lang="fr-DZ" sz="2400" b="1" dirty="0"/>
              <a:t>, </a:t>
            </a:r>
            <a:r>
              <a:rPr lang="fr-DZ" sz="2400" b="1" dirty="0" err="1"/>
              <a:t>shares</a:t>
            </a:r>
            <a:r>
              <a:rPr lang="fr-DZ" sz="2400" b="1" dirty="0"/>
              <a:t> are </a:t>
            </a:r>
            <a:r>
              <a:rPr lang="fr-DZ" sz="2400" b="1" dirty="0" err="1"/>
              <a:t>owned</a:t>
            </a:r>
            <a:r>
              <a:rPr lang="fr-DZ" sz="2400" b="1" dirty="0"/>
              <a:t> by a </a:t>
            </a:r>
            <a:r>
              <a:rPr lang="fr-DZ" sz="2400" b="1" dirty="0" err="1"/>
              <a:t>small</a:t>
            </a:r>
            <a:r>
              <a:rPr lang="fr-DZ" sz="2400" b="1" dirty="0"/>
              <a:t> group, </a:t>
            </a:r>
            <a:r>
              <a:rPr lang="fr-DZ" sz="2400" b="1" dirty="0" err="1"/>
              <a:t>such</a:t>
            </a:r>
            <a:r>
              <a:rPr lang="fr-DZ" sz="2400" b="1" dirty="0"/>
              <a:t> as </a:t>
            </a:r>
            <a:r>
              <a:rPr lang="fr-DZ" sz="2400" b="1" dirty="0" err="1"/>
              <a:t>family</a:t>
            </a:r>
            <a:r>
              <a:rPr lang="fr-DZ" sz="2400" b="1" dirty="0"/>
              <a:t> </a:t>
            </a:r>
            <a:r>
              <a:rPr lang="fr-DZ" sz="2400" b="1" dirty="0" err="1"/>
              <a:t>members</a:t>
            </a:r>
            <a:r>
              <a:rPr lang="fr-DZ" sz="2400" b="1" dirty="0"/>
              <a:t> or </a:t>
            </a:r>
            <a:r>
              <a:rPr lang="fr-DZ" sz="2400" b="1" dirty="0" err="1"/>
              <a:t>selected</a:t>
            </a:r>
            <a:r>
              <a:rPr lang="fr-DZ" sz="2400" b="1" dirty="0"/>
              <a:t> </a:t>
            </a:r>
            <a:r>
              <a:rPr lang="fr-DZ" sz="2400" b="1" dirty="0" err="1"/>
              <a:t>partners</a:t>
            </a:r>
            <a:endParaRPr lang="fr-DZ" sz="2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31A202-96AA-96B1-C5E3-809C7AC4A829}"/>
              </a:ext>
            </a:extLst>
          </p:cNvPr>
          <p:cNvSpPr txBox="1"/>
          <p:nvPr/>
        </p:nvSpPr>
        <p:spPr>
          <a:xfrm>
            <a:off x="6392090" y="3769864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 err="1"/>
              <a:t>Shares</a:t>
            </a:r>
            <a:r>
              <a:rPr lang="fr-DZ" sz="2400" b="1" dirty="0"/>
              <a:t> </a:t>
            </a:r>
            <a:r>
              <a:rPr lang="fr-DZ" sz="2400" b="1" dirty="0" err="1"/>
              <a:t>cannot</a:t>
            </a:r>
            <a:r>
              <a:rPr lang="fr-DZ" sz="2400" b="1" dirty="0"/>
              <a:t> </a:t>
            </a:r>
            <a:r>
              <a:rPr lang="fr-DZ" sz="2400" b="1" dirty="0" err="1"/>
              <a:t>be</a:t>
            </a:r>
            <a:r>
              <a:rPr lang="fr-DZ" sz="2400" b="1" dirty="0"/>
              <a:t> </a:t>
            </a:r>
            <a:r>
              <a:rPr lang="fr-DZ" sz="2400" b="1" dirty="0" err="1"/>
              <a:t>sold</a:t>
            </a:r>
            <a:r>
              <a:rPr lang="fr-DZ" sz="2400" b="1" dirty="0"/>
              <a:t> to the public and </a:t>
            </a:r>
            <a:r>
              <a:rPr lang="fr-DZ" sz="2400" b="1" dirty="0" err="1"/>
              <a:t>usually</a:t>
            </a:r>
            <a:r>
              <a:rPr lang="fr-DZ" sz="2400" b="1" dirty="0"/>
              <a:t> </a:t>
            </a:r>
            <a:r>
              <a:rPr lang="fr-DZ" sz="2400" b="1" dirty="0" err="1"/>
              <a:t>need</a:t>
            </a:r>
            <a:r>
              <a:rPr lang="fr-DZ" sz="2400" b="1" dirty="0"/>
              <a:t> </a:t>
            </a:r>
            <a:r>
              <a:rPr lang="fr-DZ" sz="2400" b="1" dirty="0" err="1"/>
              <a:t>approval</a:t>
            </a:r>
            <a:r>
              <a:rPr lang="fr-DZ" sz="2400" b="1" dirty="0"/>
              <a:t> to </a:t>
            </a:r>
            <a:r>
              <a:rPr lang="fr-DZ" sz="2400" b="1" dirty="0" err="1"/>
              <a:t>be</a:t>
            </a:r>
            <a:r>
              <a:rPr lang="fr-DZ" sz="2400" b="1" dirty="0"/>
              <a:t> </a:t>
            </a:r>
            <a:r>
              <a:rPr lang="fr-DZ" sz="2400" b="1" dirty="0" err="1"/>
              <a:t>transferred</a:t>
            </a:r>
            <a:endParaRPr lang="fr-DZ" sz="2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8A67CA-1B6A-ABE2-71C4-78070801692C}"/>
              </a:ext>
            </a:extLst>
          </p:cNvPr>
          <p:cNvSpPr txBox="1"/>
          <p:nvPr/>
        </p:nvSpPr>
        <p:spPr>
          <a:xfrm>
            <a:off x="2148837" y="473293"/>
            <a:ext cx="81904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4000" b="1" i="0" dirty="0">
                <a:solidFill>
                  <a:srgbClr val="FF0000"/>
                </a:solidFill>
                <a:effectLst/>
                <a:latin typeface="inherit"/>
              </a:rPr>
              <a:t>Ownership and Share Distribution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907528F-0D72-A3F6-7B74-EE87198C0F76}"/>
              </a:ext>
            </a:extLst>
          </p:cNvPr>
          <p:cNvSpPr/>
          <p:nvPr/>
        </p:nvSpPr>
        <p:spPr>
          <a:xfrm>
            <a:off x="167029" y="3967988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BAFF3B7-8749-C37B-9667-32676D73095A}"/>
              </a:ext>
            </a:extLst>
          </p:cNvPr>
          <p:cNvSpPr/>
          <p:nvPr/>
        </p:nvSpPr>
        <p:spPr>
          <a:xfrm>
            <a:off x="167030" y="2538549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5A10AC6-7804-DEF2-F264-3EF3CFC38CF9}"/>
              </a:ext>
            </a:extLst>
          </p:cNvPr>
          <p:cNvSpPr/>
          <p:nvPr/>
        </p:nvSpPr>
        <p:spPr>
          <a:xfrm>
            <a:off x="6143895" y="2383023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0C4CC0B-C47B-2DC6-A2EB-3289E8946DC4}"/>
              </a:ext>
            </a:extLst>
          </p:cNvPr>
          <p:cNvSpPr/>
          <p:nvPr/>
        </p:nvSpPr>
        <p:spPr>
          <a:xfrm>
            <a:off x="6143895" y="3880902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2F65AB-8CA1-4652-7F98-58B10CA180FC}"/>
              </a:ext>
            </a:extLst>
          </p:cNvPr>
          <p:cNvSpPr txBox="1"/>
          <p:nvPr/>
        </p:nvSpPr>
        <p:spPr>
          <a:xfrm>
            <a:off x="391884" y="1661254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PLC</a:t>
            </a:r>
            <a:endParaRPr lang="fr-DZ" sz="3200" b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33F855-2B7E-32A7-1367-A6438FAF7040}"/>
              </a:ext>
            </a:extLst>
          </p:cNvPr>
          <p:cNvSpPr txBox="1"/>
          <p:nvPr/>
        </p:nvSpPr>
        <p:spPr>
          <a:xfrm>
            <a:off x="6258329" y="1568306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Ltd</a:t>
            </a:r>
            <a:endParaRPr lang="fr-D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625029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37742-BE6B-26D2-7828-07EA025C3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8B72B56-AD40-EBA3-0C5A-19C97BC1E1A6}"/>
              </a:ext>
            </a:extLst>
          </p:cNvPr>
          <p:cNvSpPr txBox="1"/>
          <p:nvPr/>
        </p:nvSpPr>
        <p:spPr>
          <a:xfrm>
            <a:off x="3878710" y="528258"/>
            <a:ext cx="47592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b="1" dirty="0">
                <a:solidFill>
                  <a:srgbClr val="FF0000"/>
                </a:solidFill>
              </a:rPr>
              <a:t>2. Capital </a:t>
            </a:r>
            <a:r>
              <a:rPr lang="fr-DZ" sz="4000" b="1" dirty="0" err="1">
                <a:solidFill>
                  <a:srgbClr val="FF0000"/>
                </a:solidFill>
              </a:rPr>
              <a:t>Raising</a:t>
            </a:r>
            <a:endParaRPr lang="fr-DZ" sz="4000" b="1" dirty="0">
              <a:solidFill>
                <a:srgbClr val="FF0000"/>
              </a:solidFill>
            </a:endParaRP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DFB1209F-B4BC-1F7C-DA15-66FD2810B767}"/>
              </a:ext>
            </a:extLst>
          </p:cNvPr>
          <p:cNvSpPr/>
          <p:nvPr/>
        </p:nvSpPr>
        <p:spPr>
          <a:xfrm>
            <a:off x="5561638" y="1843033"/>
            <a:ext cx="372035" cy="4424083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D1E586-E0D4-2970-C774-E3368ECEA8F4}"/>
              </a:ext>
            </a:extLst>
          </p:cNvPr>
          <p:cNvSpPr txBox="1"/>
          <p:nvPr/>
        </p:nvSpPr>
        <p:spPr>
          <a:xfrm>
            <a:off x="233561" y="4187876"/>
            <a:ext cx="52164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They have easier access to investors, banks, and financial markets.</a:t>
            </a:r>
            <a:endParaRPr lang="fr-DZ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43525F-9F1F-F529-A3AE-D28C175CB051}"/>
              </a:ext>
            </a:extLst>
          </p:cNvPr>
          <p:cNvSpPr txBox="1"/>
          <p:nvPr/>
        </p:nvSpPr>
        <p:spPr>
          <a:xfrm>
            <a:off x="252548" y="2481655"/>
            <a:ext cx="52164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/>
              <a:t>Public </a:t>
            </a:r>
            <a:r>
              <a:rPr lang="fr-DZ" sz="2400" b="1" dirty="0" err="1"/>
              <a:t>companies</a:t>
            </a:r>
            <a:r>
              <a:rPr lang="fr-DZ" sz="2400" b="1" dirty="0"/>
              <a:t> can </a:t>
            </a:r>
            <a:r>
              <a:rPr lang="fr-DZ" sz="2400" b="1" dirty="0" err="1"/>
              <a:t>raise</a:t>
            </a:r>
            <a:r>
              <a:rPr lang="fr-DZ" sz="2400" b="1" dirty="0"/>
              <a:t> large </a:t>
            </a:r>
            <a:r>
              <a:rPr lang="fr-DZ" sz="2400" b="1" dirty="0" err="1"/>
              <a:t>amounts</a:t>
            </a:r>
            <a:r>
              <a:rPr lang="fr-DZ" sz="2400" b="1" dirty="0"/>
              <a:t> of money by </a:t>
            </a:r>
            <a:r>
              <a:rPr lang="fr-DZ" sz="2400" b="1" dirty="0" err="1"/>
              <a:t>selling</a:t>
            </a:r>
            <a:r>
              <a:rPr lang="fr-DZ" sz="2400" b="1" dirty="0"/>
              <a:t> </a:t>
            </a:r>
            <a:r>
              <a:rPr lang="fr-DZ" sz="2400" b="1" dirty="0" err="1"/>
              <a:t>shares</a:t>
            </a:r>
            <a:r>
              <a:rPr lang="fr-DZ" sz="2400" b="1" dirty="0"/>
              <a:t> to the public or </a:t>
            </a:r>
            <a:r>
              <a:rPr lang="fr-DZ" sz="2400" b="1" dirty="0" err="1"/>
              <a:t>issuing</a:t>
            </a:r>
            <a:r>
              <a:rPr lang="fr-DZ" sz="2400" b="1" dirty="0"/>
              <a:t> bonds.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98121A-2477-9DFF-0E82-5C2BECA263FE}"/>
              </a:ext>
            </a:extLst>
          </p:cNvPr>
          <p:cNvSpPr txBox="1"/>
          <p:nvPr/>
        </p:nvSpPr>
        <p:spPr>
          <a:xfrm>
            <a:off x="6383383" y="2485017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 err="1"/>
              <a:t>Private</a:t>
            </a:r>
            <a:r>
              <a:rPr lang="fr-DZ" sz="2400" b="1" dirty="0"/>
              <a:t> </a:t>
            </a:r>
            <a:r>
              <a:rPr lang="fr-DZ" sz="2400" b="1" dirty="0" err="1"/>
              <a:t>companies</a:t>
            </a:r>
            <a:r>
              <a:rPr lang="fr-DZ" sz="2400" b="1" dirty="0"/>
              <a:t> </a:t>
            </a:r>
            <a:r>
              <a:rPr lang="fr-DZ" sz="2400" b="1" dirty="0" err="1"/>
              <a:t>rely</a:t>
            </a:r>
            <a:r>
              <a:rPr lang="fr-DZ" sz="2400" b="1" dirty="0"/>
              <a:t> on </a:t>
            </a:r>
            <a:r>
              <a:rPr lang="fr-DZ" sz="2400" b="1" dirty="0" err="1"/>
              <a:t>personal</a:t>
            </a:r>
            <a:r>
              <a:rPr lang="fr-DZ" sz="2400" b="1" dirty="0"/>
              <a:t> </a:t>
            </a:r>
            <a:r>
              <a:rPr lang="fr-DZ" sz="2400" b="1" dirty="0" err="1"/>
              <a:t>funds</a:t>
            </a:r>
            <a:r>
              <a:rPr lang="fr-DZ" sz="2400" b="1" dirty="0"/>
              <a:t>, </a:t>
            </a:r>
            <a:r>
              <a:rPr lang="fr-DZ" sz="2400" b="1" dirty="0" err="1"/>
              <a:t>bank</a:t>
            </a:r>
            <a:r>
              <a:rPr lang="fr-DZ" sz="2400" b="1" dirty="0"/>
              <a:t> </a:t>
            </a:r>
            <a:r>
              <a:rPr lang="fr-DZ" sz="2400" b="1" dirty="0" err="1"/>
              <a:t>loans</a:t>
            </a:r>
            <a:r>
              <a:rPr lang="fr-DZ" sz="2400" b="1" dirty="0"/>
              <a:t>, or </a:t>
            </a:r>
            <a:r>
              <a:rPr lang="fr-DZ" sz="2400" b="1" dirty="0" err="1"/>
              <a:t>private</a:t>
            </a:r>
            <a:r>
              <a:rPr lang="fr-DZ" sz="2400" b="1" dirty="0"/>
              <a:t> </a:t>
            </a:r>
            <a:r>
              <a:rPr lang="fr-DZ" sz="2400" b="1" dirty="0" err="1"/>
              <a:t>investors</a:t>
            </a:r>
            <a:r>
              <a:rPr lang="fr-DZ" sz="2400" b="1" dirty="0"/>
              <a:t>, </a:t>
            </a:r>
            <a:r>
              <a:rPr lang="fr-DZ" sz="2400" b="1" dirty="0" err="1"/>
              <a:t>which</a:t>
            </a:r>
            <a:r>
              <a:rPr lang="fr-DZ" sz="2400" b="1" dirty="0"/>
              <a:t> </a:t>
            </a:r>
            <a:r>
              <a:rPr lang="fr-DZ" sz="2400" b="1" dirty="0" err="1"/>
              <a:t>limits</a:t>
            </a:r>
            <a:r>
              <a:rPr lang="fr-DZ" sz="2400" b="1" dirty="0"/>
              <a:t> how </a:t>
            </a:r>
            <a:r>
              <a:rPr lang="fr-DZ" sz="2400" b="1" dirty="0" err="1"/>
              <a:t>much</a:t>
            </a:r>
            <a:r>
              <a:rPr lang="fr-DZ" sz="2400" b="1" dirty="0"/>
              <a:t> capital </a:t>
            </a:r>
            <a:r>
              <a:rPr lang="fr-DZ" sz="2400" b="1" dirty="0" err="1"/>
              <a:t>they</a:t>
            </a:r>
            <a:r>
              <a:rPr lang="fr-DZ" sz="2400" b="1" dirty="0"/>
              <a:t> can </a:t>
            </a:r>
            <a:r>
              <a:rPr lang="fr-DZ" sz="2400" b="1" dirty="0" err="1"/>
              <a:t>raise</a:t>
            </a:r>
            <a:r>
              <a:rPr lang="fr-DZ" sz="2400" b="1" dirty="0"/>
              <a:t>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FB71104-E5C8-0F35-B8F8-0256CE8DD7E8}"/>
              </a:ext>
            </a:extLst>
          </p:cNvPr>
          <p:cNvSpPr/>
          <p:nvPr/>
        </p:nvSpPr>
        <p:spPr>
          <a:xfrm>
            <a:off x="6158180" y="2708366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A72A0D9-8BA1-0B2D-B0E7-DFB10B9FDADA}"/>
              </a:ext>
            </a:extLst>
          </p:cNvPr>
          <p:cNvSpPr/>
          <p:nvPr/>
        </p:nvSpPr>
        <p:spPr>
          <a:xfrm>
            <a:off x="96579" y="2621280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16ACC33-A0A5-EB98-03EB-3DB1D570E081}"/>
              </a:ext>
            </a:extLst>
          </p:cNvPr>
          <p:cNvSpPr/>
          <p:nvPr/>
        </p:nvSpPr>
        <p:spPr>
          <a:xfrm>
            <a:off x="96578" y="4291111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9086AE-128B-DACC-2B3F-42245983F789}"/>
              </a:ext>
            </a:extLst>
          </p:cNvPr>
          <p:cNvSpPr txBox="1"/>
          <p:nvPr/>
        </p:nvSpPr>
        <p:spPr>
          <a:xfrm>
            <a:off x="391884" y="1687887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PLC</a:t>
            </a:r>
            <a:endParaRPr lang="fr-DZ" sz="32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05CBD2-BDE6-8C75-4926-A39AC31E32FB}"/>
              </a:ext>
            </a:extLst>
          </p:cNvPr>
          <p:cNvSpPr txBox="1"/>
          <p:nvPr/>
        </p:nvSpPr>
        <p:spPr>
          <a:xfrm>
            <a:off x="6258329" y="1568306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Ltd</a:t>
            </a:r>
            <a:endParaRPr lang="fr-D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68116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A0A07AC-754E-AC8D-30B5-3579639AB400}"/>
              </a:ext>
            </a:extLst>
          </p:cNvPr>
          <p:cNvSpPr txBox="1"/>
          <p:nvPr/>
        </p:nvSpPr>
        <p:spPr>
          <a:xfrm>
            <a:off x="528954" y="2389608"/>
            <a:ext cx="46677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/>
              <a:t>Public </a:t>
            </a:r>
            <a:r>
              <a:rPr lang="fr-DZ" sz="2400" b="1" dirty="0" err="1"/>
              <a:t>companies</a:t>
            </a:r>
            <a:r>
              <a:rPr lang="fr-DZ" sz="2400" b="1" dirty="0"/>
              <a:t> must </a:t>
            </a:r>
            <a:r>
              <a:rPr lang="fr-DZ" sz="2400" b="1" dirty="0" err="1"/>
              <a:t>publish</a:t>
            </a:r>
            <a:r>
              <a:rPr lang="fr-DZ" sz="2400" b="1" dirty="0"/>
              <a:t> </a:t>
            </a:r>
            <a:r>
              <a:rPr lang="fr-DZ" sz="2400" b="1" dirty="0" err="1"/>
              <a:t>regular</a:t>
            </a:r>
            <a:r>
              <a:rPr lang="fr-DZ" sz="2400" b="1" dirty="0"/>
              <a:t> </a:t>
            </a:r>
            <a:r>
              <a:rPr lang="fr-DZ" sz="2400" b="1" dirty="0" err="1"/>
              <a:t>financial</a:t>
            </a:r>
            <a:r>
              <a:rPr lang="fr-DZ" sz="2400" b="1" dirty="0"/>
              <a:t> reports and follow strict </a:t>
            </a:r>
            <a:r>
              <a:rPr lang="fr-DZ" sz="2400" b="1" dirty="0" err="1"/>
              <a:t>laws</a:t>
            </a:r>
            <a:r>
              <a:rPr lang="fr-DZ" sz="2400" b="1" dirty="0"/>
              <a:t> to </a:t>
            </a:r>
            <a:r>
              <a:rPr lang="fr-DZ" sz="2400" b="1" dirty="0" err="1"/>
              <a:t>protect</a:t>
            </a:r>
            <a:r>
              <a:rPr lang="fr-DZ" sz="2400" b="1" dirty="0"/>
              <a:t> </a:t>
            </a:r>
            <a:r>
              <a:rPr lang="fr-DZ" sz="2400" b="1" dirty="0" err="1"/>
              <a:t>shareholders</a:t>
            </a:r>
            <a:r>
              <a:rPr lang="fr-DZ" sz="2400" b="1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AE71C0-D6FC-EB45-35C5-5090EAA7E5BA}"/>
              </a:ext>
            </a:extLst>
          </p:cNvPr>
          <p:cNvSpPr txBox="1"/>
          <p:nvPr/>
        </p:nvSpPr>
        <p:spPr>
          <a:xfrm>
            <a:off x="6674246" y="2246029"/>
            <a:ext cx="48158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 err="1"/>
              <a:t>Private</a:t>
            </a:r>
            <a:r>
              <a:rPr lang="fr-DZ" sz="2400" b="1" dirty="0"/>
              <a:t> </a:t>
            </a:r>
            <a:r>
              <a:rPr lang="fr-DZ" sz="2400" b="1" dirty="0" err="1"/>
              <a:t>companies</a:t>
            </a:r>
            <a:r>
              <a:rPr lang="fr-DZ" sz="2400" b="1" dirty="0"/>
              <a:t> have </a:t>
            </a:r>
            <a:r>
              <a:rPr lang="fr-DZ" sz="2400" b="1" dirty="0" err="1"/>
              <a:t>fewer</a:t>
            </a:r>
            <a:r>
              <a:rPr lang="fr-DZ" sz="2400" b="1" dirty="0"/>
              <a:t> </a:t>
            </a:r>
            <a:r>
              <a:rPr lang="fr-DZ" sz="2400" b="1" dirty="0" err="1"/>
              <a:t>legal</a:t>
            </a:r>
            <a:r>
              <a:rPr lang="fr-DZ" sz="2400" b="1" dirty="0"/>
              <a:t> </a:t>
            </a:r>
            <a:r>
              <a:rPr lang="fr-DZ" sz="2400" b="1" dirty="0" err="1"/>
              <a:t>requirements</a:t>
            </a:r>
            <a:r>
              <a:rPr lang="fr-DZ" sz="2400" b="1" dirty="0"/>
              <a:t> and do not </a:t>
            </a:r>
            <a:r>
              <a:rPr lang="fr-DZ" sz="2400" b="1" dirty="0" err="1"/>
              <a:t>need</a:t>
            </a:r>
            <a:r>
              <a:rPr lang="fr-DZ" sz="2400" b="1" dirty="0"/>
              <a:t> to </a:t>
            </a:r>
            <a:r>
              <a:rPr lang="fr-DZ" sz="2400" b="1" dirty="0" err="1"/>
              <a:t>publish</a:t>
            </a:r>
            <a:r>
              <a:rPr lang="fr-DZ" sz="2400" b="1" dirty="0"/>
              <a:t> </a:t>
            </a:r>
            <a:r>
              <a:rPr lang="fr-DZ" sz="2400" b="1" dirty="0" err="1"/>
              <a:t>their</a:t>
            </a:r>
            <a:r>
              <a:rPr lang="fr-DZ" sz="2400" b="1" dirty="0"/>
              <a:t> </a:t>
            </a:r>
            <a:r>
              <a:rPr lang="fr-DZ" sz="2400" b="1" dirty="0" err="1"/>
              <a:t>financial</a:t>
            </a:r>
            <a:r>
              <a:rPr lang="fr-DZ" sz="2400" b="1" dirty="0"/>
              <a:t> data, </a:t>
            </a:r>
            <a:r>
              <a:rPr lang="fr-DZ" sz="2400" b="1" dirty="0" err="1"/>
              <a:t>which</a:t>
            </a:r>
            <a:r>
              <a:rPr lang="fr-DZ" sz="2400" b="1" dirty="0"/>
              <a:t> </a:t>
            </a:r>
            <a:r>
              <a:rPr lang="fr-DZ" sz="2400" b="1" dirty="0" err="1"/>
              <a:t>allows</a:t>
            </a:r>
            <a:r>
              <a:rPr lang="fr-DZ" sz="2400" b="1" dirty="0"/>
              <a:t> </a:t>
            </a:r>
            <a:r>
              <a:rPr lang="fr-DZ" sz="2400" b="1" dirty="0" err="1"/>
              <a:t>them</a:t>
            </a:r>
            <a:r>
              <a:rPr lang="fr-DZ" sz="2400" b="1" dirty="0"/>
              <a:t> to </a:t>
            </a:r>
            <a:r>
              <a:rPr lang="fr-DZ" sz="2400" b="1" dirty="0" err="1"/>
              <a:t>operate</a:t>
            </a:r>
            <a:r>
              <a:rPr lang="fr-DZ" sz="2400" b="1" dirty="0"/>
              <a:t> </a:t>
            </a:r>
            <a:r>
              <a:rPr lang="fr-DZ" sz="2400" b="1" dirty="0" err="1"/>
              <a:t>privately</a:t>
            </a:r>
            <a:r>
              <a:rPr lang="fr-DZ" sz="2400" b="1" dirty="0"/>
              <a:t>.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5437205-776C-6061-BB73-ADE81C64ADA6}"/>
              </a:ext>
            </a:extLst>
          </p:cNvPr>
          <p:cNvSpPr/>
          <p:nvPr/>
        </p:nvSpPr>
        <p:spPr>
          <a:xfrm>
            <a:off x="5664395" y="1851742"/>
            <a:ext cx="372035" cy="4424083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A49ECB2-8798-404A-7810-FB4C15B28677}"/>
              </a:ext>
            </a:extLst>
          </p:cNvPr>
          <p:cNvSpPr/>
          <p:nvPr/>
        </p:nvSpPr>
        <p:spPr>
          <a:xfrm>
            <a:off x="6377012" y="2364357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E5BCB19-D23A-3572-A5C4-BA7B084E2F21}"/>
              </a:ext>
            </a:extLst>
          </p:cNvPr>
          <p:cNvSpPr/>
          <p:nvPr/>
        </p:nvSpPr>
        <p:spPr>
          <a:xfrm>
            <a:off x="291735" y="2540529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1A8EAE-1729-7CCA-1C6D-7D9506062A72}"/>
              </a:ext>
            </a:extLst>
          </p:cNvPr>
          <p:cNvSpPr txBox="1"/>
          <p:nvPr/>
        </p:nvSpPr>
        <p:spPr>
          <a:xfrm>
            <a:off x="4093031" y="25076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b="1" dirty="0">
                <a:solidFill>
                  <a:srgbClr val="FF0000"/>
                </a:solidFill>
              </a:rPr>
              <a:t>3. Legal </a:t>
            </a:r>
            <a:r>
              <a:rPr lang="fr-DZ" sz="4000" b="1" dirty="0" err="1">
                <a:solidFill>
                  <a:srgbClr val="FF0000"/>
                </a:solidFill>
              </a:rPr>
              <a:t>Requirements</a:t>
            </a:r>
            <a:endParaRPr lang="fr-DZ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408B4-984D-EDFB-BF9C-12F4CCA8708E}"/>
              </a:ext>
            </a:extLst>
          </p:cNvPr>
          <p:cNvSpPr txBox="1"/>
          <p:nvPr/>
        </p:nvSpPr>
        <p:spPr>
          <a:xfrm>
            <a:off x="391884" y="1661254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PLC</a:t>
            </a:r>
            <a:endParaRPr lang="fr-DZ" sz="3200" b="1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D42F5-B663-462D-F1C0-844889BE65C1}"/>
              </a:ext>
            </a:extLst>
          </p:cNvPr>
          <p:cNvSpPr txBox="1"/>
          <p:nvPr/>
        </p:nvSpPr>
        <p:spPr>
          <a:xfrm>
            <a:off x="6258329" y="1568306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Ltd</a:t>
            </a:r>
            <a:endParaRPr lang="fr-D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57407-4D87-D803-F473-3F550A798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F0806D71-22C0-22F1-6543-B32437C571E7}"/>
              </a:ext>
            </a:extLst>
          </p:cNvPr>
          <p:cNvSpPr/>
          <p:nvPr/>
        </p:nvSpPr>
        <p:spPr>
          <a:xfrm>
            <a:off x="5464097" y="1799490"/>
            <a:ext cx="372035" cy="4424083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D8B9468-C4C0-A340-CF35-3F09882F3180}"/>
              </a:ext>
            </a:extLst>
          </p:cNvPr>
          <p:cNvSpPr/>
          <p:nvPr/>
        </p:nvSpPr>
        <p:spPr>
          <a:xfrm>
            <a:off x="6255721" y="2484824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C7EF356-2764-6F9D-4A63-C9E16E339839}"/>
              </a:ext>
            </a:extLst>
          </p:cNvPr>
          <p:cNvSpPr/>
          <p:nvPr/>
        </p:nvSpPr>
        <p:spPr>
          <a:xfrm>
            <a:off x="264036" y="4094121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A97E89-0506-A80B-A796-2F414FDCE0B9}"/>
              </a:ext>
            </a:extLst>
          </p:cNvPr>
          <p:cNvSpPr txBox="1"/>
          <p:nvPr/>
        </p:nvSpPr>
        <p:spPr>
          <a:xfrm>
            <a:off x="2598056" y="280484"/>
            <a:ext cx="67491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b="1" dirty="0">
                <a:solidFill>
                  <a:srgbClr val="FF0000"/>
                </a:solidFill>
              </a:rPr>
              <a:t>4. Management and Control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BFCD5C-67B5-6205-FB9C-4F60EF3E78DD}"/>
              </a:ext>
            </a:extLst>
          </p:cNvPr>
          <p:cNvSpPr txBox="1"/>
          <p:nvPr/>
        </p:nvSpPr>
        <p:spPr>
          <a:xfrm>
            <a:off x="464333" y="3942061"/>
            <a:ext cx="44361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Management may face pressure to show quick profits and satisfy the market.</a:t>
            </a:r>
            <a:endParaRPr lang="fr-DZ" sz="2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25F7B1-23AD-7C5B-5179-E2AEEA42CDFA}"/>
              </a:ext>
            </a:extLst>
          </p:cNvPr>
          <p:cNvSpPr txBox="1"/>
          <p:nvPr/>
        </p:nvSpPr>
        <p:spPr>
          <a:xfrm>
            <a:off x="6540137" y="2370295"/>
            <a:ext cx="51404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 err="1"/>
              <a:t>Private</a:t>
            </a:r>
            <a:r>
              <a:rPr lang="fr-DZ" sz="2400" b="1" dirty="0"/>
              <a:t> </a:t>
            </a:r>
            <a:r>
              <a:rPr lang="fr-DZ" sz="2400" b="1" dirty="0" err="1"/>
              <a:t>companies</a:t>
            </a:r>
            <a:r>
              <a:rPr lang="fr-DZ" sz="2400" b="1" dirty="0"/>
              <a:t> are </a:t>
            </a:r>
            <a:r>
              <a:rPr lang="fr-DZ" sz="2400" b="1" dirty="0" err="1"/>
              <a:t>controlled</a:t>
            </a:r>
            <a:r>
              <a:rPr lang="fr-DZ" sz="2400" b="1" dirty="0"/>
              <a:t> by a </a:t>
            </a:r>
            <a:r>
              <a:rPr lang="fr-DZ" sz="2400" b="1" dirty="0" err="1"/>
              <a:t>small</a:t>
            </a:r>
            <a:r>
              <a:rPr lang="fr-DZ" sz="2400" b="1" dirty="0"/>
              <a:t> group, </a:t>
            </a:r>
            <a:r>
              <a:rPr lang="fr-DZ" sz="2400" b="1" dirty="0" err="1"/>
              <a:t>allowing</a:t>
            </a:r>
            <a:r>
              <a:rPr lang="fr-DZ" sz="2400" b="1" dirty="0"/>
              <a:t> </a:t>
            </a:r>
            <a:r>
              <a:rPr lang="fr-DZ" sz="2400" b="1" dirty="0" err="1"/>
              <a:t>faster</a:t>
            </a:r>
            <a:r>
              <a:rPr lang="fr-DZ" sz="2400" b="1" dirty="0"/>
              <a:t> and more flexible </a:t>
            </a:r>
            <a:r>
              <a:rPr lang="fr-DZ" sz="2400" b="1" dirty="0" err="1"/>
              <a:t>decision-making</a:t>
            </a:r>
            <a:r>
              <a:rPr lang="fr-DZ" sz="2400" b="1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6CB181-BCDD-AD38-5597-DCAFD6FC7827}"/>
              </a:ext>
            </a:extLst>
          </p:cNvPr>
          <p:cNvSpPr txBox="1"/>
          <p:nvPr/>
        </p:nvSpPr>
        <p:spPr>
          <a:xfrm>
            <a:off x="511372" y="2228671"/>
            <a:ext cx="34773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 err="1"/>
              <a:t>Controlled</a:t>
            </a:r>
            <a:r>
              <a:rPr lang="fr-DZ" sz="2400" b="1" dirty="0"/>
              <a:t> by a </a:t>
            </a:r>
            <a:r>
              <a:rPr lang="fr-DZ" sz="2400" b="1" dirty="0" err="1"/>
              <a:t>board</a:t>
            </a:r>
            <a:r>
              <a:rPr lang="fr-DZ" sz="2400" b="1" dirty="0"/>
              <a:t> of </a:t>
            </a:r>
            <a:r>
              <a:rPr lang="fr-DZ" sz="2400" b="1" dirty="0" err="1"/>
              <a:t>directors.representing</a:t>
            </a:r>
            <a:r>
              <a:rPr lang="fr-DZ" sz="2400" b="1" dirty="0"/>
              <a:t> </a:t>
            </a:r>
            <a:r>
              <a:rPr lang="fr-DZ" sz="2400" b="1" dirty="0" err="1"/>
              <a:t>shareholders</a:t>
            </a:r>
            <a:endParaRPr lang="fr-DZ" sz="2400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03663E0-C6B9-7E08-02DD-2950B44507D6}"/>
              </a:ext>
            </a:extLst>
          </p:cNvPr>
          <p:cNvSpPr/>
          <p:nvPr/>
        </p:nvSpPr>
        <p:spPr>
          <a:xfrm>
            <a:off x="261789" y="2389607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26211D-2611-1988-C86C-C88718F48C9B}"/>
              </a:ext>
            </a:extLst>
          </p:cNvPr>
          <p:cNvSpPr txBox="1"/>
          <p:nvPr/>
        </p:nvSpPr>
        <p:spPr>
          <a:xfrm>
            <a:off x="391884" y="1661254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PLC</a:t>
            </a:r>
            <a:endParaRPr lang="fr-DZ" sz="3200" b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CFD908-E54F-B951-81A5-1297AB1C277D}"/>
              </a:ext>
            </a:extLst>
          </p:cNvPr>
          <p:cNvSpPr txBox="1"/>
          <p:nvPr/>
        </p:nvSpPr>
        <p:spPr>
          <a:xfrm>
            <a:off x="6258329" y="1568306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Ltd</a:t>
            </a:r>
            <a:endParaRPr lang="fr-D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176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7491F-086E-87F5-C147-8829023C16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8CBACC7C-1C40-193E-6E90-853D859959F6}"/>
              </a:ext>
            </a:extLst>
          </p:cNvPr>
          <p:cNvSpPr/>
          <p:nvPr/>
        </p:nvSpPr>
        <p:spPr>
          <a:xfrm>
            <a:off x="5464097" y="1799490"/>
            <a:ext cx="372035" cy="4424083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6CB736C-A227-EE3F-945E-68B5299C24A6}"/>
              </a:ext>
            </a:extLst>
          </p:cNvPr>
          <p:cNvSpPr/>
          <p:nvPr/>
        </p:nvSpPr>
        <p:spPr>
          <a:xfrm>
            <a:off x="154390" y="4120051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17C5C5C-AA13-66FF-6BDB-930E6908A9A2}"/>
              </a:ext>
            </a:extLst>
          </p:cNvPr>
          <p:cNvSpPr/>
          <p:nvPr/>
        </p:nvSpPr>
        <p:spPr>
          <a:xfrm>
            <a:off x="264036" y="2389608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EA49DA-47B8-312C-2F0C-378054BE0FDD}"/>
              </a:ext>
            </a:extLst>
          </p:cNvPr>
          <p:cNvSpPr txBox="1"/>
          <p:nvPr/>
        </p:nvSpPr>
        <p:spPr>
          <a:xfrm>
            <a:off x="464333" y="3917909"/>
            <a:ext cx="458017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 err="1"/>
              <a:t>They</a:t>
            </a:r>
            <a:r>
              <a:rPr lang="fr-DZ" sz="2400" b="1" dirty="0"/>
              <a:t> </a:t>
            </a:r>
            <a:r>
              <a:rPr lang="fr-DZ" sz="2400" b="1" dirty="0" err="1"/>
              <a:t>usually</a:t>
            </a:r>
            <a:r>
              <a:rPr lang="fr-DZ" sz="2400" b="1" dirty="0"/>
              <a:t> have </a:t>
            </a:r>
            <a:r>
              <a:rPr lang="fr-DZ" sz="2400" b="1" dirty="0" err="1"/>
              <a:t>better</a:t>
            </a:r>
            <a:r>
              <a:rPr lang="fr-DZ" sz="2400" b="1" dirty="0"/>
              <a:t> </a:t>
            </a:r>
            <a:r>
              <a:rPr lang="fr-DZ" sz="2400" b="1" dirty="0" err="1"/>
              <a:t>continuity</a:t>
            </a:r>
            <a:r>
              <a:rPr lang="fr-DZ" sz="2400" b="1" dirty="0"/>
              <a:t> </a:t>
            </a:r>
            <a:r>
              <a:rPr lang="fr-DZ" sz="2400" b="1" dirty="0" err="1"/>
              <a:t>because</a:t>
            </a:r>
            <a:r>
              <a:rPr lang="fr-DZ" sz="2400" b="1" dirty="0"/>
              <a:t> </a:t>
            </a:r>
            <a:r>
              <a:rPr lang="fr-DZ" sz="2400" b="1" dirty="0" err="1"/>
              <a:t>shares</a:t>
            </a:r>
            <a:r>
              <a:rPr lang="fr-DZ" sz="2400" b="1" dirty="0"/>
              <a:t> can </a:t>
            </a:r>
            <a:r>
              <a:rPr lang="fr-DZ" sz="2400" b="1" dirty="0" err="1"/>
              <a:t>be</a:t>
            </a:r>
            <a:r>
              <a:rPr lang="fr-DZ" sz="2400" b="1" dirty="0"/>
              <a:t> </a:t>
            </a:r>
            <a:r>
              <a:rPr lang="fr-DZ" sz="2400" b="1" dirty="0" err="1"/>
              <a:t>easily</a:t>
            </a:r>
            <a:r>
              <a:rPr lang="fr-DZ" sz="2400" b="1" dirty="0"/>
              <a:t> </a:t>
            </a:r>
            <a:r>
              <a:rPr lang="fr-DZ" sz="2400" b="1" dirty="0" err="1"/>
              <a:t>traded</a:t>
            </a:r>
            <a:r>
              <a:rPr lang="fr-DZ" sz="2400" b="1" dirty="0"/>
              <a:t>, and </a:t>
            </a:r>
            <a:r>
              <a:rPr lang="fr-DZ" sz="2400" b="1" dirty="0" err="1"/>
              <a:t>ownership</a:t>
            </a:r>
            <a:r>
              <a:rPr lang="fr-DZ" sz="2400" b="1" dirty="0"/>
              <a:t> can change </a:t>
            </a:r>
            <a:r>
              <a:rPr lang="fr-DZ" sz="2400" b="1" dirty="0" err="1"/>
              <a:t>smoothly</a:t>
            </a:r>
            <a:r>
              <a:rPr lang="fr-DZ" sz="2400" b="1" dirty="0"/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9C03BF-AF55-CDE7-AC3D-FA101857109D}"/>
              </a:ext>
            </a:extLst>
          </p:cNvPr>
          <p:cNvSpPr txBox="1"/>
          <p:nvPr/>
        </p:nvSpPr>
        <p:spPr>
          <a:xfrm>
            <a:off x="521461" y="2228671"/>
            <a:ext cx="47907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/>
              <a:t>Public </a:t>
            </a:r>
            <a:r>
              <a:rPr lang="fr-DZ" sz="2400" b="1" dirty="0" err="1"/>
              <a:t>companies</a:t>
            </a:r>
            <a:r>
              <a:rPr lang="fr-DZ" sz="2400" b="1" dirty="0"/>
              <a:t> face </a:t>
            </a:r>
            <a:r>
              <a:rPr lang="fr-DZ" sz="2400" b="1" dirty="0" err="1"/>
              <a:t>risks</a:t>
            </a:r>
            <a:r>
              <a:rPr lang="fr-DZ" sz="2400" b="1" dirty="0"/>
              <a:t> like stock </a:t>
            </a:r>
            <a:r>
              <a:rPr lang="fr-DZ" sz="2400" b="1" dirty="0" err="1"/>
              <a:t>price</a:t>
            </a:r>
            <a:r>
              <a:rPr lang="fr-DZ" sz="2400" b="1" dirty="0"/>
              <a:t> changes or </a:t>
            </a:r>
            <a:r>
              <a:rPr lang="fr-DZ" sz="2400" b="1" dirty="0" err="1"/>
              <a:t>being</a:t>
            </a:r>
            <a:r>
              <a:rPr lang="fr-DZ" sz="2400" b="1" dirty="0"/>
              <a:t> </a:t>
            </a:r>
            <a:r>
              <a:rPr lang="fr-DZ" sz="2400" b="1" dirty="0" err="1"/>
              <a:t>taken</a:t>
            </a:r>
            <a:r>
              <a:rPr lang="fr-DZ" sz="2400" b="1" dirty="0"/>
              <a:t> over by </a:t>
            </a:r>
            <a:r>
              <a:rPr lang="fr-DZ" sz="2400" b="1" dirty="0" err="1"/>
              <a:t>other</a:t>
            </a:r>
            <a:r>
              <a:rPr lang="fr-DZ" sz="2400" b="1" dirty="0"/>
              <a:t> </a:t>
            </a:r>
            <a:r>
              <a:rPr lang="fr-DZ" sz="2400" b="1" dirty="0" err="1"/>
              <a:t>companies</a:t>
            </a:r>
            <a:r>
              <a:rPr lang="fr-DZ" sz="2400" b="1" dirty="0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425F08-1DA4-990A-5329-4D2E6078562E}"/>
              </a:ext>
            </a:extLst>
          </p:cNvPr>
          <p:cNvSpPr txBox="1"/>
          <p:nvPr/>
        </p:nvSpPr>
        <p:spPr>
          <a:xfrm>
            <a:off x="6662057" y="2075714"/>
            <a:ext cx="430203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2400" b="1" dirty="0" err="1"/>
              <a:t>Private</a:t>
            </a:r>
            <a:r>
              <a:rPr lang="fr-DZ" sz="2400" b="1" dirty="0"/>
              <a:t> </a:t>
            </a:r>
            <a:r>
              <a:rPr lang="fr-DZ" sz="2400" b="1" dirty="0" err="1"/>
              <a:t>companies</a:t>
            </a:r>
            <a:r>
              <a:rPr lang="fr-DZ" sz="2400" b="1" dirty="0"/>
              <a:t> are </a:t>
            </a:r>
            <a:r>
              <a:rPr lang="fr-DZ" sz="2400" b="1" dirty="0" err="1"/>
              <a:t>less</a:t>
            </a:r>
            <a:r>
              <a:rPr lang="fr-DZ" sz="2400" b="1" dirty="0"/>
              <a:t> </a:t>
            </a:r>
            <a:r>
              <a:rPr lang="fr-DZ" sz="2400" b="1" dirty="0" err="1"/>
              <a:t>affected</a:t>
            </a:r>
            <a:r>
              <a:rPr lang="fr-DZ" sz="2400" b="1" dirty="0"/>
              <a:t> by </a:t>
            </a:r>
            <a:r>
              <a:rPr lang="fr-DZ" sz="2400" b="1" dirty="0" err="1"/>
              <a:t>market</a:t>
            </a:r>
            <a:r>
              <a:rPr lang="fr-DZ" sz="2400" b="1" dirty="0"/>
              <a:t> </a:t>
            </a:r>
            <a:r>
              <a:rPr lang="fr-DZ" sz="2400" b="1" dirty="0" err="1"/>
              <a:t>risks</a:t>
            </a:r>
            <a:r>
              <a:rPr lang="fr-DZ" sz="2400" b="1" dirty="0"/>
              <a:t>, but </a:t>
            </a:r>
            <a:r>
              <a:rPr lang="fr-DZ" sz="2400" b="1" dirty="0" err="1"/>
              <a:t>may</a:t>
            </a:r>
            <a:r>
              <a:rPr lang="fr-DZ" sz="2400" b="1" dirty="0"/>
              <a:t> face </a:t>
            </a:r>
            <a:r>
              <a:rPr lang="fr-DZ" sz="2400" b="1" dirty="0" err="1"/>
              <a:t>problems</a:t>
            </a:r>
            <a:r>
              <a:rPr lang="fr-DZ" sz="2400" b="1" dirty="0"/>
              <a:t> if an important </a:t>
            </a:r>
            <a:r>
              <a:rPr lang="fr-DZ" sz="2400" b="1" dirty="0" err="1"/>
              <a:t>owner</a:t>
            </a:r>
            <a:r>
              <a:rPr lang="fr-DZ" sz="2400" b="1" dirty="0"/>
              <a:t> </a:t>
            </a:r>
            <a:r>
              <a:rPr lang="fr-DZ" sz="2400" b="1" dirty="0" err="1"/>
              <a:t>leaves</a:t>
            </a:r>
            <a:r>
              <a:rPr lang="fr-DZ" sz="2400" b="1" dirty="0"/>
              <a:t>, </a:t>
            </a:r>
            <a:r>
              <a:rPr lang="fr-DZ" sz="2400" b="1" dirty="0" err="1"/>
              <a:t>which</a:t>
            </a:r>
            <a:r>
              <a:rPr lang="fr-DZ" sz="2400" b="1" dirty="0"/>
              <a:t> can </a:t>
            </a:r>
            <a:r>
              <a:rPr lang="fr-DZ" sz="2400" b="1" dirty="0" err="1"/>
              <a:t>threaten</a:t>
            </a:r>
            <a:r>
              <a:rPr lang="fr-DZ" sz="2400" b="1" dirty="0"/>
              <a:t> the </a:t>
            </a:r>
            <a:r>
              <a:rPr lang="fr-DZ" sz="2400" b="1" dirty="0" err="1"/>
              <a:t>company's</a:t>
            </a:r>
            <a:r>
              <a:rPr lang="fr-DZ" sz="2400" b="1" dirty="0"/>
              <a:t> future.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81B7F1C-42DE-C6C2-1C4B-EC3E99C5A995}"/>
              </a:ext>
            </a:extLst>
          </p:cNvPr>
          <p:cNvSpPr/>
          <p:nvPr/>
        </p:nvSpPr>
        <p:spPr>
          <a:xfrm>
            <a:off x="6255721" y="2302522"/>
            <a:ext cx="200297" cy="17417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DZ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CE995C-DDDE-6AB7-1A6F-B4DB564585CA}"/>
              </a:ext>
            </a:extLst>
          </p:cNvPr>
          <p:cNvSpPr txBox="1"/>
          <p:nvPr/>
        </p:nvSpPr>
        <p:spPr>
          <a:xfrm>
            <a:off x="2788872" y="201512"/>
            <a:ext cx="6094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4000" b="1" dirty="0">
                <a:solidFill>
                  <a:srgbClr val="FF0000"/>
                </a:solidFill>
              </a:rPr>
              <a:t>5. Risk and </a:t>
            </a:r>
            <a:r>
              <a:rPr lang="fr-DZ" sz="4000" b="1" dirty="0" err="1">
                <a:solidFill>
                  <a:srgbClr val="FF0000"/>
                </a:solidFill>
              </a:rPr>
              <a:t>Continuity</a:t>
            </a:r>
            <a:endParaRPr lang="fr-DZ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A51D8C-CDC2-D6B7-88EB-C78A4BC8FAA9}"/>
              </a:ext>
            </a:extLst>
          </p:cNvPr>
          <p:cNvSpPr txBox="1"/>
          <p:nvPr/>
        </p:nvSpPr>
        <p:spPr>
          <a:xfrm>
            <a:off x="391884" y="1661254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PLC</a:t>
            </a:r>
            <a:endParaRPr lang="fr-DZ" sz="3200" b="1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7E3C0A-F9B9-0939-BB17-EF126B346027}"/>
              </a:ext>
            </a:extLst>
          </p:cNvPr>
          <p:cNvSpPr txBox="1"/>
          <p:nvPr/>
        </p:nvSpPr>
        <p:spPr>
          <a:xfrm>
            <a:off x="6258329" y="1568306"/>
            <a:ext cx="624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Ltd</a:t>
            </a:r>
            <a:endParaRPr lang="fr-D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37957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432</TotalTime>
  <Words>334</Words>
  <Application>Microsoft Office PowerPoint</Application>
  <PresentationFormat>Widescreen</PresentationFormat>
  <Paragraphs>48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Agency FB</vt:lpstr>
      <vt:lpstr>Aptos</vt:lpstr>
      <vt:lpstr>Arial</vt:lpstr>
      <vt:lpstr>Calibri</vt:lpstr>
      <vt:lpstr>Calibri Light</vt:lpstr>
      <vt:lpstr>gg sans</vt:lpstr>
      <vt:lpstr>inherit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guts yep</cp:lastModifiedBy>
  <cp:revision>2</cp:revision>
  <dcterms:created xsi:type="dcterms:W3CDTF">2024-11-09T11:41:22Z</dcterms:created>
  <dcterms:modified xsi:type="dcterms:W3CDTF">2025-03-22T22:24:18Z</dcterms:modified>
</cp:coreProperties>
</file>