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8288000" cy="10287000"/>
  <p:notesSz cx="6858000" cy="9144000"/>
  <p:embeddedFontLst>
    <p:embeddedFont>
      <p:font typeface="Adigiana Toybox" panose="02000500000000000000" pitchFamily="2" charset="77"/>
      <p:regular r:id="rId13"/>
    </p:embeddedFont>
    <p:embeddedFont>
      <p:font typeface="Adigiana Toybox Bold" panose="02000500000000000000" pitchFamily="2" charset="77"/>
      <p:regular r:id="rId14"/>
    </p:embeddedFont>
    <p:embeddedFont>
      <p:font typeface="Calibri" panose="020F0502020204030204" pitchFamily="34" charset="0"/>
      <p:regular r:id="rId15"/>
      <p:bold r:id="rId16"/>
      <p:italic r:id="rId17"/>
      <p:boldItalic r:id="rId18"/>
    </p:embeddedFont>
    <p:embeddedFont>
      <p:font typeface="Gaegu" pitchFamily="2"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9" d="100"/>
          <a:sy n="59" d="100"/>
        </p:scale>
        <p:origin x="56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2.svg"/><Relationship Id="rId3" Type="http://schemas.openxmlformats.org/officeDocument/2006/relationships/image" Target="../media/image18.svg"/><Relationship Id="rId7" Type="http://schemas.openxmlformats.org/officeDocument/2006/relationships/image" Target="../media/image50.svg"/><Relationship Id="rId12" Type="http://schemas.openxmlformats.org/officeDocument/2006/relationships/image" Target="../media/image5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36.svg"/><Relationship Id="rId5" Type="http://schemas.openxmlformats.org/officeDocument/2006/relationships/image" Target="../media/image20.svg"/><Relationship Id="rId15" Type="http://schemas.openxmlformats.org/officeDocument/2006/relationships/image" Target="../media/image62.svg"/><Relationship Id="rId10" Type="http://schemas.openxmlformats.org/officeDocument/2006/relationships/image" Target="../media/image35.png"/><Relationship Id="rId4" Type="http://schemas.openxmlformats.org/officeDocument/2006/relationships/image" Target="../media/image19.png"/><Relationship Id="rId9" Type="http://schemas.openxmlformats.org/officeDocument/2006/relationships/image" Target="../media/image10.svg"/><Relationship Id="rId14"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33.png"/><Relationship Id="rId3" Type="http://schemas.openxmlformats.org/officeDocument/2006/relationships/image" Target="../media/image18.svg"/><Relationship Id="rId21" Type="http://schemas.openxmlformats.org/officeDocument/2006/relationships/image" Target="../media/image10.sv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23" Type="http://schemas.openxmlformats.org/officeDocument/2006/relationships/image" Target="../media/image36.svg"/><Relationship Id="rId10" Type="http://schemas.openxmlformats.org/officeDocument/2006/relationships/image" Target="../media/image25.png"/><Relationship Id="rId19" Type="http://schemas.openxmlformats.org/officeDocument/2006/relationships/image" Target="../media/image34.sv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 Id="rId22"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1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38.svg"/><Relationship Id="rId12" Type="http://schemas.openxmlformats.org/officeDocument/2006/relationships/image" Target="../media/image43.png"/><Relationship Id="rId17" Type="http://schemas.openxmlformats.org/officeDocument/2006/relationships/image" Target="../media/image12.svg"/><Relationship Id="rId2" Type="http://schemas.openxmlformats.org/officeDocument/2006/relationships/image" Target="../media/image1.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6.svg"/><Relationship Id="rId15" Type="http://schemas.openxmlformats.org/officeDocument/2006/relationships/image" Target="../media/image46.svg"/><Relationship Id="rId10" Type="http://schemas.openxmlformats.org/officeDocument/2006/relationships/image" Target="../media/image41.png"/><Relationship Id="rId19" Type="http://schemas.openxmlformats.org/officeDocument/2006/relationships/image" Target="../media/image8.svg"/><Relationship Id="rId4" Type="http://schemas.openxmlformats.org/officeDocument/2006/relationships/image" Target="../media/image5.png"/><Relationship Id="rId9" Type="http://schemas.openxmlformats.org/officeDocument/2006/relationships/image" Target="../media/image40.svg"/><Relationship Id="rId14"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32.svg"/><Relationship Id="rId18" Type="http://schemas.openxmlformats.org/officeDocument/2006/relationships/image" Target="../media/image11.png"/><Relationship Id="rId3" Type="http://schemas.openxmlformats.org/officeDocument/2006/relationships/image" Target="../media/image18.svg"/><Relationship Id="rId21" Type="http://schemas.openxmlformats.org/officeDocument/2006/relationships/image" Target="../media/image54.svg"/><Relationship Id="rId7" Type="http://schemas.openxmlformats.org/officeDocument/2006/relationships/image" Target="../media/image48.svg"/><Relationship Id="rId12" Type="http://schemas.openxmlformats.org/officeDocument/2006/relationships/image" Target="../media/image31.png"/><Relationship Id="rId17" Type="http://schemas.openxmlformats.org/officeDocument/2006/relationships/image" Target="../media/image26.svg"/><Relationship Id="rId2" Type="http://schemas.openxmlformats.org/officeDocument/2006/relationships/image" Target="../media/image17.png"/><Relationship Id="rId16" Type="http://schemas.openxmlformats.org/officeDocument/2006/relationships/image" Target="../media/image25.png"/><Relationship Id="rId20"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20.svg"/><Relationship Id="rId15" Type="http://schemas.openxmlformats.org/officeDocument/2006/relationships/image" Target="../media/image10.svg"/><Relationship Id="rId10" Type="http://schemas.openxmlformats.org/officeDocument/2006/relationships/image" Target="../media/image51.png"/><Relationship Id="rId19" Type="http://schemas.openxmlformats.org/officeDocument/2006/relationships/image" Target="../media/image12.svg"/><Relationship Id="rId4" Type="http://schemas.openxmlformats.org/officeDocument/2006/relationships/image" Target="../media/image19.png"/><Relationship Id="rId9" Type="http://schemas.openxmlformats.org/officeDocument/2006/relationships/image" Target="../media/image50.svg"/><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svg"/><Relationship Id="rId3" Type="http://schemas.openxmlformats.org/officeDocument/2006/relationships/image" Target="../media/image18.svg"/><Relationship Id="rId7" Type="http://schemas.openxmlformats.org/officeDocument/2006/relationships/image" Target="../media/image50.svg"/><Relationship Id="rId12" Type="http://schemas.openxmlformats.org/officeDocument/2006/relationships/image" Target="../media/image25.png"/><Relationship Id="rId17" Type="http://schemas.openxmlformats.org/officeDocument/2006/relationships/image" Target="../media/image58.svg"/><Relationship Id="rId2" Type="http://schemas.openxmlformats.org/officeDocument/2006/relationships/image" Target="../media/image17.pn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34.svg"/><Relationship Id="rId5" Type="http://schemas.openxmlformats.org/officeDocument/2006/relationships/image" Target="../media/image20.svg"/><Relationship Id="rId15" Type="http://schemas.openxmlformats.org/officeDocument/2006/relationships/image" Target="../media/image56.svg"/><Relationship Id="rId10" Type="http://schemas.openxmlformats.org/officeDocument/2006/relationships/image" Target="../media/image33.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55.png"/></Relationships>
</file>

<file path=ppt/slides/_rels/slide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10.svg"/><Relationship Id="rId18" Type="http://schemas.openxmlformats.org/officeDocument/2006/relationships/image" Target="../media/image61.png"/><Relationship Id="rId3" Type="http://schemas.openxmlformats.org/officeDocument/2006/relationships/image" Target="../media/image18.svg"/><Relationship Id="rId7" Type="http://schemas.openxmlformats.org/officeDocument/2006/relationships/image" Target="../media/image50.svg"/><Relationship Id="rId12" Type="http://schemas.openxmlformats.org/officeDocument/2006/relationships/image" Target="../media/image9.png"/><Relationship Id="rId17" Type="http://schemas.openxmlformats.org/officeDocument/2006/relationships/image" Target="../media/image52.svg"/><Relationship Id="rId2" Type="http://schemas.openxmlformats.org/officeDocument/2006/relationships/image" Target="../media/image17.png"/><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6.svg"/><Relationship Id="rId10" Type="http://schemas.openxmlformats.org/officeDocument/2006/relationships/image" Target="../media/image25.png"/><Relationship Id="rId19" Type="http://schemas.openxmlformats.org/officeDocument/2006/relationships/image" Target="../media/image62.svg"/><Relationship Id="rId4" Type="http://schemas.openxmlformats.org/officeDocument/2006/relationships/image" Target="../media/image19.png"/><Relationship Id="rId9" Type="http://schemas.openxmlformats.org/officeDocument/2006/relationships/image" Target="../media/image60.svg"/><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6.svg"/><Relationship Id="rId3" Type="http://schemas.openxmlformats.org/officeDocument/2006/relationships/image" Target="../media/image18.svg"/><Relationship Id="rId7" Type="http://schemas.openxmlformats.org/officeDocument/2006/relationships/image" Target="../media/image50.svg"/><Relationship Id="rId12" Type="http://schemas.openxmlformats.org/officeDocument/2006/relationships/image" Target="../media/image35.png"/><Relationship Id="rId17" Type="http://schemas.openxmlformats.org/officeDocument/2006/relationships/image" Target="../media/image62.svg"/><Relationship Id="rId2" Type="http://schemas.openxmlformats.org/officeDocument/2006/relationships/image" Target="../media/image17.png"/><Relationship Id="rId16"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10.svg"/><Relationship Id="rId5" Type="http://schemas.openxmlformats.org/officeDocument/2006/relationships/image" Target="../media/image20.svg"/><Relationship Id="rId15" Type="http://schemas.openxmlformats.org/officeDocument/2006/relationships/image" Target="../media/image52.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26.svg"/><Relationship Id="rId14"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66.svg"/><Relationship Id="rId18" Type="http://schemas.openxmlformats.org/officeDocument/2006/relationships/image" Target="../media/image33.png"/><Relationship Id="rId3" Type="http://schemas.openxmlformats.org/officeDocument/2006/relationships/image" Target="../media/image18.svg"/><Relationship Id="rId7" Type="http://schemas.openxmlformats.org/officeDocument/2006/relationships/image" Target="../media/image50.svg"/><Relationship Id="rId12" Type="http://schemas.openxmlformats.org/officeDocument/2006/relationships/image" Target="../media/image65.png"/><Relationship Id="rId17" Type="http://schemas.openxmlformats.org/officeDocument/2006/relationships/image" Target="../media/image12.svg"/><Relationship Id="rId2" Type="http://schemas.openxmlformats.org/officeDocument/2006/relationships/image" Target="../media/image17.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64.svg"/><Relationship Id="rId5" Type="http://schemas.openxmlformats.org/officeDocument/2006/relationships/image" Target="../media/image20.svg"/><Relationship Id="rId15" Type="http://schemas.openxmlformats.org/officeDocument/2006/relationships/image" Target="../media/image10.svg"/><Relationship Id="rId10" Type="http://schemas.openxmlformats.org/officeDocument/2006/relationships/image" Target="../media/image63.png"/><Relationship Id="rId19" Type="http://schemas.openxmlformats.org/officeDocument/2006/relationships/image" Target="../media/image34.svg"/><Relationship Id="rId4" Type="http://schemas.openxmlformats.org/officeDocument/2006/relationships/image" Target="../media/image19.png"/><Relationship Id="rId9" Type="http://schemas.openxmlformats.org/officeDocument/2006/relationships/image" Target="../media/image26.svg"/><Relationship Id="rId1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DF0"/>
        </a:solidFill>
        <a:effectLst/>
      </p:bgPr>
    </p:bg>
    <p:spTree>
      <p:nvGrpSpPr>
        <p:cNvPr id="1" name=""/>
        <p:cNvGrpSpPr/>
        <p:nvPr/>
      </p:nvGrpSpPr>
      <p:grpSpPr>
        <a:xfrm>
          <a:off x="0" y="0"/>
          <a:ext cx="0" cy="0"/>
          <a:chOff x="0" y="0"/>
          <a:chExt cx="0" cy="0"/>
        </a:xfrm>
      </p:grpSpPr>
      <p:sp>
        <p:nvSpPr>
          <p:cNvPr id="2" name="Freeform 2"/>
          <p:cNvSpPr/>
          <p:nvPr/>
        </p:nvSpPr>
        <p:spPr>
          <a:xfrm>
            <a:off x="-1235054" y="-7984"/>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18999"/>
              <a:extLst>
                <a:ext uri="{96DAC541-7B7A-43D3-8B79-37D633B846F1}">
                  <asvg:svgBlip xmlns:asvg="http://schemas.microsoft.com/office/drawing/2016/SVG/main" r:embed="rId3"/>
                </a:ext>
              </a:extLst>
            </a:blip>
            <a:stretch>
              <a:fillRect/>
            </a:stretch>
          </a:blipFill>
        </p:spPr>
      </p:sp>
      <p:sp>
        <p:nvSpPr>
          <p:cNvPr id="3" name="Freeform 3"/>
          <p:cNvSpPr/>
          <p:nvPr/>
        </p:nvSpPr>
        <p:spPr>
          <a:xfrm>
            <a:off x="9051946" y="-7984"/>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18999"/>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5324128" y="-1159756"/>
            <a:ext cx="7639744" cy="12618195"/>
          </a:xfrm>
          <a:custGeom>
            <a:avLst/>
            <a:gdLst/>
            <a:ahLst/>
            <a:cxnLst/>
            <a:rect l="l" t="t" r="r" b="b"/>
            <a:pathLst>
              <a:path w="7639744" h="12618195">
                <a:moveTo>
                  <a:pt x="0" y="0"/>
                </a:moveTo>
                <a:lnTo>
                  <a:pt x="7639744" y="0"/>
                </a:lnTo>
                <a:lnTo>
                  <a:pt x="7639744" y="12618195"/>
                </a:lnTo>
                <a:lnTo>
                  <a:pt x="0" y="126181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0" y="8297181"/>
            <a:ext cx="18288000" cy="2635573"/>
            <a:chOff x="0" y="0"/>
            <a:chExt cx="4816593" cy="694143"/>
          </a:xfrm>
        </p:grpSpPr>
        <p:sp>
          <p:nvSpPr>
            <p:cNvPr id="6" name="Freeform 6"/>
            <p:cNvSpPr/>
            <p:nvPr/>
          </p:nvSpPr>
          <p:spPr>
            <a:xfrm>
              <a:off x="0" y="0"/>
              <a:ext cx="4816592" cy="694143"/>
            </a:xfrm>
            <a:custGeom>
              <a:avLst/>
              <a:gdLst/>
              <a:ahLst/>
              <a:cxnLst/>
              <a:rect l="l" t="t" r="r" b="b"/>
              <a:pathLst>
                <a:path w="4816592" h="694143">
                  <a:moveTo>
                    <a:pt x="0" y="0"/>
                  </a:moveTo>
                  <a:lnTo>
                    <a:pt x="4816592" y="0"/>
                  </a:lnTo>
                  <a:lnTo>
                    <a:pt x="4816592" y="694143"/>
                  </a:lnTo>
                  <a:lnTo>
                    <a:pt x="0" y="694143"/>
                  </a:lnTo>
                  <a:close/>
                </a:path>
              </a:pathLst>
            </a:custGeom>
            <a:solidFill>
              <a:srgbClr val="F6BEA9"/>
            </a:solidFill>
          </p:spPr>
        </p:sp>
        <p:sp>
          <p:nvSpPr>
            <p:cNvPr id="7" name="TextBox 7"/>
            <p:cNvSpPr txBox="1"/>
            <p:nvPr/>
          </p:nvSpPr>
          <p:spPr>
            <a:xfrm>
              <a:off x="0" y="-38100"/>
              <a:ext cx="4816593" cy="73224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143740"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668242"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4480223"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7292204"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10104185"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3059860"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16015535"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5" name="Group 15"/>
          <p:cNvGrpSpPr/>
          <p:nvPr/>
        </p:nvGrpSpPr>
        <p:grpSpPr>
          <a:xfrm>
            <a:off x="0" y="7736246"/>
            <a:ext cx="18288000" cy="795920"/>
            <a:chOff x="0" y="0"/>
            <a:chExt cx="4816593" cy="209625"/>
          </a:xfrm>
        </p:grpSpPr>
        <p:sp>
          <p:nvSpPr>
            <p:cNvPr id="16" name="Freeform 16"/>
            <p:cNvSpPr/>
            <p:nvPr/>
          </p:nvSpPr>
          <p:spPr>
            <a:xfrm>
              <a:off x="0" y="0"/>
              <a:ext cx="4816592" cy="209625"/>
            </a:xfrm>
            <a:custGeom>
              <a:avLst/>
              <a:gdLst/>
              <a:ahLst/>
              <a:cxnLst/>
              <a:rect l="l" t="t" r="r" b="b"/>
              <a:pathLst>
                <a:path w="4816592" h="209625">
                  <a:moveTo>
                    <a:pt x="0" y="0"/>
                  </a:moveTo>
                  <a:lnTo>
                    <a:pt x="4816592" y="0"/>
                  </a:lnTo>
                  <a:lnTo>
                    <a:pt x="4816592" y="209625"/>
                  </a:lnTo>
                  <a:lnTo>
                    <a:pt x="0" y="209625"/>
                  </a:lnTo>
                  <a:close/>
                </a:path>
              </a:pathLst>
            </a:custGeom>
            <a:solidFill>
              <a:srgbClr val="E4764E"/>
            </a:solidFill>
          </p:spPr>
        </p:sp>
        <p:sp>
          <p:nvSpPr>
            <p:cNvPr id="17" name="TextBox 17"/>
            <p:cNvSpPr txBox="1"/>
            <p:nvPr/>
          </p:nvSpPr>
          <p:spPr>
            <a:xfrm>
              <a:off x="0" y="-38100"/>
              <a:ext cx="4816593" cy="247725"/>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3548446" y="1948517"/>
            <a:ext cx="777148" cy="77714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D2F6"/>
            </a:solidFill>
          </p:spPr>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5939044" y="1948517"/>
            <a:ext cx="777148" cy="77714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D2F6"/>
            </a:solidFill>
          </p:spPr>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8395427" y="1948517"/>
            <a:ext cx="777148" cy="77714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D2F6"/>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11170767" y="1948517"/>
            <a:ext cx="777148" cy="77714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D2F6"/>
            </a:solidFill>
          </p:spPr>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13948165" y="1948517"/>
            <a:ext cx="777148" cy="777148"/>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D2F6"/>
            </a:solidFill>
          </p:spPr>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3" name="Group 33"/>
          <p:cNvGrpSpPr/>
          <p:nvPr/>
        </p:nvGrpSpPr>
        <p:grpSpPr>
          <a:xfrm>
            <a:off x="3861484" y="-749009"/>
            <a:ext cx="151073" cy="3086100"/>
            <a:chOff x="0" y="0"/>
            <a:chExt cx="39789" cy="812800"/>
          </a:xfrm>
        </p:grpSpPr>
        <p:sp>
          <p:nvSpPr>
            <p:cNvPr id="34" name="Freeform 34"/>
            <p:cNvSpPr/>
            <p:nvPr/>
          </p:nvSpPr>
          <p:spPr>
            <a:xfrm>
              <a:off x="0" y="0"/>
              <a:ext cx="39789" cy="812800"/>
            </a:xfrm>
            <a:custGeom>
              <a:avLst/>
              <a:gdLst/>
              <a:ahLst/>
              <a:cxnLst/>
              <a:rect l="l" t="t" r="r" b="b"/>
              <a:pathLst>
                <a:path w="39789" h="812800">
                  <a:moveTo>
                    <a:pt x="0" y="0"/>
                  </a:moveTo>
                  <a:lnTo>
                    <a:pt x="39789" y="0"/>
                  </a:lnTo>
                  <a:lnTo>
                    <a:pt x="39789" y="812800"/>
                  </a:lnTo>
                  <a:lnTo>
                    <a:pt x="0" y="812800"/>
                  </a:lnTo>
                  <a:close/>
                </a:path>
              </a:pathLst>
            </a:custGeom>
            <a:solidFill>
              <a:srgbClr val="BDD2F6"/>
            </a:solidFill>
          </p:spPr>
        </p:sp>
        <p:sp>
          <p:nvSpPr>
            <p:cNvPr id="35" name="TextBox 35"/>
            <p:cNvSpPr txBox="1"/>
            <p:nvPr/>
          </p:nvSpPr>
          <p:spPr>
            <a:xfrm>
              <a:off x="0" y="-38100"/>
              <a:ext cx="39789" cy="850900"/>
            </a:xfrm>
            <a:prstGeom prst="rect">
              <a:avLst/>
            </a:prstGeom>
          </p:spPr>
          <p:txBody>
            <a:bodyPr lIns="50800" tIns="50800" rIns="50800" bIns="50800" rtlCol="0" anchor="ctr"/>
            <a:lstStyle/>
            <a:p>
              <a:pPr algn="ctr">
                <a:lnSpc>
                  <a:spcPts val="2659"/>
                </a:lnSpc>
              </a:pPr>
              <a:endParaRPr/>
            </a:p>
          </p:txBody>
        </p:sp>
      </p:grpSp>
      <p:grpSp>
        <p:nvGrpSpPr>
          <p:cNvPr id="36" name="Group 36"/>
          <p:cNvGrpSpPr/>
          <p:nvPr/>
        </p:nvGrpSpPr>
        <p:grpSpPr>
          <a:xfrm>
            <a:off x="14261203" y="-749009"/>
            <a:ext cx="151073" cy="3086100"/>
            <a:chOff x="0" y="0"/>
            <a:chExt cx="39789" cy="812800"/>
          </a:xfrm>
        </p:grpSpPr>
        <p:sp>
          <p:nvSpPr>
            <p:cNvPr id="37" name="Freeform 37"/>
            <p:cNvSpPr/>
            <p:nvPr/>
          </p:nvSpPr>
          <p:spPr>
            <a:xfrm>
              <a:off x="0" y="0"/>
              <a:ext cx="39789" cy="812800"/>
            </a:xfrm>
            <a:custGeom>
              <a:avLst/>
              <a:gdLst/>
              <a:ahLst/>
              <a:cxnLst/>
              <a:rect l="l" t="t" r="r" b="b"/>
              <a:pathLst>
                <a:path w="39789" h="812800">
                  <a:moveTo>
                    <a:pt x="0" y="0"/>
                  </a:moveTo>
                  <a:lnTo>
                    <a:pt x="39789" y="0"/>
                  </a:lnTo>
                  <a:lnTo>
                    <a:pt x="39789" y="812800"/>
                  </a:lnTo>
                  <a:lnTo>
                    <a:pt x="0" y="812800"/>
                  </a:lnTo>
                  <a:close/>
                </a:path>
              </a:pathLst>
            </a:custGeom>
            <a:solidFill>
              <a:srgbClr val="BDD2F6"/>
            </a:solidFill>
          </p:spPr>
        </p:sp>
        <p:sp>
          <p:nvSpPr>
            <p:cNvPr id="38" name="TextBox 38"/>
            <p:cNvSpPr txBox="1"/>
            <p:nvPr/>
          </p:nvSpPr>
          <p:spPr>
            <a:xfrm>
              <a:off x="0" y="-38100"/>
              <a:ext cx="39789" cy="850900"/>
            </a:xfrm>
            <a:prstGeom prst="rect">
              <a:avLst/>
            </a:prstGeom>
          </p:spPr>
          <p:txBody>
            <a:bodyPr lIns="50800" tIns="50800" rIns="50800" bIns="50800" rtlCol="0" anchor="ctr"/>
            <a:lstStyle/>
            <a:p>
              <a:pPr algn="ctr">
                <a:lnSpc>
                  <a:spcPts val="2659"/>
                </a:lnSpc>
              </a:pPr>
              <a:endParaRPr/>
            </a:p>
          </p:txBody>
        </p:sp>
      </p:grpSp>
      <p:sp>
        <p:nvSpPr>
          <p:cNvPr id="39" name="Freeform 39"/>
          <p:cNvSpPr/>
          <p:nvPr/>
        </p:nvSpPr>
        <p:spPr>
          <a:xfrm rot="8829836">
            <a:off x="-952131" y="221494"/>
            <a:ext cx="3961662" cy="1296544"/>
          </a:xfrm>
          <a:custGeom>
            <a:avLst/>
            <a:gdLst/>
            <a:ahLst/>
            <a:cxnLst/>
            <a:rect l="l" t="t" r="r" b="b"/>
            <a:pathLst>
              <a:path w="3961662" h="1296544">
                <a:moveTo>
                  <a:pt x="0" y="0"/>
                </a:moveTo>
                <a:lnTo>
                  <a:pt x="3961662" y="0"/>
                </a:lnTo>
                <a:lnTo>
                  <a:pt x="3961662" y="1296544"/>
                </a:lnTo>
                <a:lnTo>
                  <a:pt x="0" y="12965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0" name="Freeform 40"/>
          <p:cNvSpPr/>
          <p:nvPr/>
        </p:nvSpPr>
        <p:spPr>
          <a:xfrm rot="-8240632" flipH="1">
            <a:off x="15278469" y="145769"/>
            <a:ext cx="3961662" cy="1296544"/>
          </a:xfrm>
          <a:custGeom>
            <a:avLst/>
            <a:gdLst/>
            <a:ahLst/>
            <a:cxnLst/>
            <a:rect l="l" t="t" r="r" b="b"/>
            <a:pathLst>
              <a:path w="3961662" h="1296544">
                <a:moveTo>
                  <a:pt x="3961662" y="0"/>
                </a:moveTo>
                <a:lnTo>
                  <a:pt x="0" y="0"/>
                </a:lnTo>
                <a:lnTo>
                  <a:pt x="0" y="1296544"/>
                </a:lnTo>
                <a:lnTo>
                  <a:pt x="3961662" y="1296544"/>
                </a:lnTo>
                <a:lnTo>
                  <a:pt x="3961662"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1" name="Freeform 41"/>
          <p:cNvSpPr/>
          <p:nvPr/>
        </p:nvSpPr>
        <p:spPr>
          <a:xfrm>
            <a:off x="684241" y="2144082"/>
            <a:ext cx="688918" cy="688918"/>
          </a:xfrm>
          <a:custGeom>
            <a:avLst/>
            <a:gdLst/>
            <a:ahLst/>
            <a:cxnLst/>
            <a:rect l="l" t="t" r="r" b="b"/>
            <a:pathLst>
              <a:path w="688918" h="688918">
                <a:moveTo>
                  <a:pt x="0" y="0"/>
                </a:moveTo>
                <a:lnTo>
                  <a:pt x="688918" y="0"/>
                </a:lnTo>
                <a:lnTo>
                  <a:pt x="688918" y="688918"/>
                </a:lnTo>
                <a:lnTo>
                  <a:pt x="0" y="6889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2" name="Freeform 42"/>
          <p:cNvSpPr/>
          <p:nvPr/>
        </p:nvSpPr>
        <p:spPr>
          <a:xfrm>
            <a:off x="17129497" y="2200754"/>
            <a:ext cx="640397" cy="632247"/>
          </a:xfrm>
          <a:custGeom>
            <a:avLst/>
            <a:gdLst/>
            <a:ahLst/>
            <a:cxnLst/>
            <a:rect l="l" t="t" r="r" b="b"/>
            <a:pathLst>
              <a:path w="640397" h="632247">
                <a:moveTo>
                  <a:pt x="0" y="0"/>
                </a:moveTo>
                <a:lnTo>
                  <a:pt x="640398" y="0"/>
                </a:lnTo>
                <a:lnTo>
                  <a:pt x="640398" y="632246"/>
                </a:lnTo>
                <a:lnTo>
                  <a:pt x="0" y="6322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3" name="TextBox 43"/>
          <p:cNvSpPr txBox="1"/>
          <p:nvPr/>
        </p:nvSpPr>
        <p:spPr>
          <a:xfrm>
            <a:off x="7078398" y="2375191"/>
            <a:ext cx="4092369" cy="1304682"/>
          </a:xfrm>
          <a:prstGeom prst="rect">
            <a:avLst/>
          </a:prstGeom>
        </p:spPr>
        <p:txBody>
          <a:bodyPr lIns="0" tIns="0" rIns="0" bIns="0" rtlCol="0" anchor="t">
            <a:spAutoFit/>
          </a:bodyPr>
          <a:lstStyle/>
          <a:p>
            <a:pPr algn="ctr">
              <a:lnSpc>
                <a:spcPts val="6557"/>
              </a:lnSpc>
            </a:pPr>
            <a:r>
              <a:rPr lang="en-US" sz="7285" spc="-437">
                <a:solidFill>
                  <a:srgbClr val="FFFFFF"/>
                </a:solidFill>
                <a:latin typeface="Gaegu"/>
                <a:ea typeface="Gaegu"/>
                <a:cs typeface="Gaegu"/>
                <a:sym typeface="Gaegu"/>
              </a:rPr>
              <a:t>Welcome to</a:t>
            </a:r>
          </a:p>
        </p:txBody>
      </p:sp>
      <p:sp>
        <p:nvSpPr>
          <p:cNvPr id="44" name="Freeform 44"/>
          <p:cNvSpPr/>
          <p:nvPr/>
        </p:nvSpPr>
        <p:spPr>
          <a:xfrm>
            <a:off x="243944" y="2963790"/>
            <a:ext cx="4302213" cy="8829168"/>
          </a:xfrm>
          <a:custGeom>
            <a:avLst/>
            <a:gdLst/>
            <a:ahLst/>
            <a:cxnLst/>
            <a:rect l="l" t="t" r="r" b="b"/>
            <a:pathLst>
              <a:path w="4302213" h="8829168">
                <a:moveTo>
                  <a:pt x="0" y="0"/>
                </a:moveTo>
                <a:lnTo>
                  <a:pt x="4302213" y="0"/>
                </a:lnTo>
                <a:lnTo>
                  <a:pt x="4302213" y="8829169"/>
                </a:lnTo>
                <a:lnTo>
                  <a:pt x="0" y="88291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45" name="Freeform 45"/>
          <p:cNvSpPr/>
          <p:nvPr/>
        </p:nvSpPr>
        <p:spPr>
          <a:xfrm>
            <a:off x="14195446" y="2725665"/>
            <a:ext cx="3549811" cy="7968963"/>
          </a:xfrm>
          <a:custGeom>
            <a:avLst/>
            <a:gdLst/>
            <a:ahLst/>
            <a:cxnLst/>
            <a:rect l="l" t="t" r="r" b="b"/>
            <a:pathLst>
              <a:path w="3549811" h="7968963">
                <a:moveTo>
                  <a:pt x="0" y="0"/>
                </a:moveTo>
                <a:lnTo>
                  <a:pt x="3549811" y="0"/>
                </a:lnTo>
                <a:lnTo>
                  <a:pt x="3549811" y="7968964"/>
                </a:lnTo>
                <a:lnTo>
                  <a:pt x="0" y="796896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46" name="TextBox 46"/>
          <p:cNvSpPr txBox="1"/>
          <p:nvPr/>
        </p:nvSpPr>
        <p:spPr>
          <a:xfrm>
            <a:off x="4012557" y="3593554"/>
            <a:ext cx="10649682" cy="2582135"/>
          </a:xfrm>
          <a:prstGeom prst="rect">
            <a:avLst/>
          </a:prstGeom>
        </p:spPr>
        <p:txBody>
          <a:bodyPr lIns="0" tIns="0" rIns="0" bIns="0" rtlCol="0" anchor="t">
            <a:spAutoFit/>
          </a:bodyPr>
          <a:lstStyle/>
          <a:p>
            <a:pPr algn="ctr">
              <a:lnSpc>
                <a:spcPts val="6694"/>
              </a:lnSpc>
            </a:pPr>
            <a:r>
              <a:rPr lang="en-US" sz="6694" spc="-66">
                <a:solidFill>
                  <a:srgbClr val="FFFFFF"/>
                </a:solidFill>
                <a:latin typeface="Adigiana Toybox"/>
                <a:ea typeface="Adigiana Toybox"/>
                <a:cs typeface="Adigiana Toybox"/>
                <a:sym typeface="Adigiana Toybox"/>
              </a:rPr>
              <a:t>Advantages and Disadvantages of Private limited Companies</a:t>
            </a:r>
          </a:p>
        </p:txBody>
      </p:sp>
      <p:sp>
        <p:nvSpPr>
          <p:cNvPr id="47" name="TextBox 47"/>
          <p:cNvSpPr txBox="1"/>
          <p:nvPr/>
        </p:nvSpPr>
        <p:spPr>
          <a:xfrm>
            <a:off x="4712493" y="7793396"/>
            <a:ext cx="8632777" cy="2082264"/>
          </a:xfrm>
          <a:prstGeom prst="rect">
            <a:avLst/>
          </a:prstGeom>
        </p:spPr>
        <p:txBody>
          <a:bodyPr lIns="0" tIns="0" rIns="0" bIns="0" rtlCol="0" anchor="t">
            <a:spAutoFit/>
          </a:bodyPr>
          <a:lstStyle/>
          <a:p>
            <a:pPr algn="ctr">
              <a:lnSpc>
                <a:spcPts val="2732"/>
              </a:lnSpc>
            </a:pPr>
            <a:r>
              <a:rPr lang="en-US" sz="2732" spc="-27">
                <a:solidFill>
                  <a:srgbClr val="485BAB"/>
                </a:solidFill>
                <a:latin typeface="Adigiana Toybox"/>
                <a:ea typeface="Adigiana Toybox"/>
                <a:cs typeface="Adigiana Toybox"/>
                <a:sym typeface="Adigiana Toybox"/>
              </a:rPr>
              <a:t>Under the supervision of :</a:t>
            </a:r>
          </a:p>
          <a:p>
            <a:pPr algn="ctr">
              <a:lnSpc>
                <a:spcPts val="2732"/>
              </a:lnSpc>
            </a:pPr>
            <a:r>
              <a:rPr lang="en-US" sz="2732" spc="-27">
                <a:solidFill>
                  <a:srgbClr val="485BAB"/>
                </a:solidFill>
                <a:latin typeface="Adigiana Toybox"/>
                <a:ea typeface="Adigiana Toybox"/>
                <a:cs typeface="Adigiana Toybox"/>
                <a:sym typeface="Adigiana Toybox"/>
              </a:rPr>
              <a:t>Mezhoud Zeineb</a:t>
            </a:r>
          </a:p>
          <a:p>
            <a:pPr algn="ctr">
              <a:lnSpc>
                <a:spcPts val="2732"/>
              </a:lnSpc>
            </a:pPr>
            <a:endParaRPr lang="en-US" sz="2732" spc="-27">
              <a:solidFill>
                <a:srgbClr val="485BAB"/>
              </a:solidFill>
              <a:latin typeface="Adigiana Toybox"/>
              <a:ea typeface="Adigiana Toybox"/>
              <a:cs typeface="Adigiana Toybox"/>
              <a:sym typeface="Adigiana Toybox"/>
            </a:endParaRPr>
          </a:p>
          <a:p>
            <a:pPr algn="ctr">
              <a:lnSpc>
                <a:spcPts val="2732"/>
              </a:lnSpc>
            </a:pPr>
            <a:r>
              <a:rPr lang="en-US" sz="2732" spc="-27">
                <a:solidFill>
                  <a:srgbClr val="485BAB"/>
                </a:solidFill>
                <a:latin typeface="Adigiana Toybox"/>
                <a:ea typeface="Adigiana Toybox"/>
                <a:cs typeface="Adigiana Toybox"/>
                <a:sym typeface="Adigiana Toybox"/>
              </a:rPr>
              <a:t> Prepared by</a:t>
            </a:r>
          </a:p>
          <a:p>
            <a:pPr algn="ctr">
              <a:lnSpc>
                <a:spcPts val="2732"/>
              </a:lnSpc>
            </a:pPr>
            <a:r>
              <a:rPr lang="en-US" sz="2732" spc="-27">
                <a:solidFill>
                  <a:srgbClr val="485BAB"/>
                </a:solidFill>
                <a:latin typeface="Adigiana Toybox"/>
                <a:ea typeface="Adigiana Toybox"/>
                <a:cs typeface="Adigiana Toybox"/>
                <a:sym typeface="Adigiana Toybox"/>
              </a:rPr>
              <a:t>Belhani Roufia - Bourenanne Halima Saadia - </a:t>
            </a:r>
          </a:p>
          <a:p>
            <a:pPr algn="ctr">
              <a:lnSpc>
                <a:spcPts val="2732"/>
              </a:lnSpc>
            </a:pPr>
            <a:r>
              <a:rPr lang="en-US" sz="2732" spc="-27">
                <a:solidFill>
                  <a:srgbClr val="485BAB"/>
                </a:solidFill>
                <a:latin typeface="Adigiana Toybox"/>
                <a:ea typeface="Adigiana Toybox"/>
                <a:cs typeface="Adigiana Toybox"/>
                <a:sym typeface="Adigiana Toybox"/>
              </a:rPr>
              <a:t>Saidani Ouiam - Fetnassi Soundes - Chafchouf Chaima</a:t>
            </a:r>
            <a:r>
              <a:rPr lang="en-US" sz="2732" spc="-27">
                <a:solidFill>
                  <a:srgbClr val="FFFFFF"/>
                </a:solidFill>
                <a:latin typeface="Adigiana Toybox"/>
                <a:ea typeface="Adigiana Toybox"/>
                <a:cs typeface="Adigiana Toybox"/>
                <a:sym typeface="Adigiana Toybox"/>
              </a:rPr>
              <a:t> </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2E9"/>
        </a:solidFill>
        <a:effectLst/>
      </p:bgPr>
    </p:bg>
    <p:spTree>
      <p:nvGrpSpPr>
        <p:cNvPr id="1" name=""/>
        <p:cNvGrpSpPr/>
        <p:nvPr/>
      </p:nvGrpSpPr>
      <p:grpSpPr>
        <a:xfrm>
          <a:off x="0" y="0"/>
          <a:ext cx="0" cy="0"/>
          <a:chOff x="0" y="0"/>
          <a:chExt cx="0" cy="0"/>
        </a:xfrm>
      </p:grpSpPr>
      <p:sp>
        <p:nvSpPr>
          <p:cNvPr id="2" name="Freeform 2"/>
          <p:cNvSpPr/>
          <p:nvPr/>
        </p:nvSpPr>
        <p:spPr>
          <a:xfrm>
            <a:off x="-1235054" y="-7984"/>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sp>
      <p:sp>
        <p:nvSpPr>
          <p:cNvPr id="3" name="Freeform 3"/>
          <p:cNvSpPr/>
          <p:nvPr/>
        </p:nvSpPr>
        <p:spPr>
          <a:xfrm>
            <a:off x="9051946" y="-7984"/>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0" y="8297181"/>
            <a:ext cx="18288000" cy="2635573"/>
            <a:chOff x="0" y="0"/>
            <a:chExt cx="4816593" cy="694143"/>
          </a:xfrm>
        </p:grpSpPr>
        <p:sp>
          <p:nvSpPr>
            <p:cNvPr id="5" name="Freeform 5"/>
            <p:cNvSpPr/>
            <p:nvPr/>
          </p:nvSpPr>
          <p:spPr>
            <a:xfrm>
              <a:off x="0" y="0"/>
              <a:ext cx="4816592" cy="694143"/>
            </a:xfrm>
            <a:custGeom>
              <a:avLst/>
              <a:gdLst/>
              <a:ahLst/>
              <a:cxnLst/>
              <a:rect l="l" t="t" r="r" b="b"/>
              <a:pathLst>
                <a:path w="4816592" h="694143">
                  <a:moveTo>
                    <a:pt x="0" y="0"/>
                  </a:moveTo>
                  <a:lnTo>
                    <a:pt x="4816592" y="0"/>
                  </a:lnTo>
                  <a:lnTo>
                    <a:pt x="4816592" y="694143"/>
                  </a:lnTo>
                  <a:lnTo>
                    <a:pt x="0" y="694143"/>
                  </a:lnTo>
                  <a:close/>
                </a:path>
              </a:pathLst>
            </a:custGeom>
            <a:solidFill>
              <a:srgbClr val="E67660"/>
            </a:solidFill>
          </p:spPr>
        </p:sp>
        <p:sp>
          <p:nvSpPr>
            <p:cNvPr id="6" name="TextBox 6"/>
            <p:cNvSpPr txBox="1"/>
            <p:nvPr/>
          </p:nvSpPr>
          <p:spPr>
            <a:xfrm>
              <a:off x="0" y="-38100"/>
              <a:ext cx="4816593" cy="732243"/>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0" y="7736246"/>
            <a:ext cx="18288000" cy="795920"/>
            <a:chOff x="0" y="0"/>
            <a:chExt cx="4816593" cy="209625"/>
          </a:xfrm>
        </p:grpSpPr>
        <p:sp>
          <p:nvSpPr>
            <p:cNvPr id="8" name="Freeform 8"/>
            <p:cNvSpPr/>
            <p:nvPr/>
          </p:nvSpPr>
          <p:spPr>
            <a:xfrm>
              <a:off x="0" y="0"/>
              <a:ext cx="4816592" cy="209625"/>
            </a:xfrm>
            <a:custGeom>
              <a:avLst/>
              <a:gdLst/>
              <a:ahLst/>
              <a:cxnLst/>
              <a:rect l="l" t="t" r="r" b="b"/>
              <a:pathLst>
                <a:path w="4816592" h="209625">
                  <a:moveTo>
                    <a:pt x="0" y="0"/>
                  </a:moveTo>
                  <a:lnTo>
                    <a:pt x="4816592" y="0"/>
                  </a:lnTo>
                  <a:lnTo>
                    <a:pt x="4816592" y="209625"/>
                  </a:lnTo>
                  <a:lnTo>
                    <a:pt x="0" y="209625"/>
                  </a:lnTo>
                  <a:close/>
                </a:path>
              </a:pathLst>
            </a:custGeom>
            <a:solidFill>
              <a:srgbClr val="FFD374"/>
            </a:solidFill>
          </p:spPr>
        </p:sp>
        <p:sp>
          <p:nvSpPr>
            <p:cNvPr id="9" name="TextBox 9"/>
            <p:cNvSpPr txBox="1"/>
            <p:nvPr/>
          </p:nvSpPr>
          <p:spPr>
            <a:xfrm>
              <a:off x="0" y="-38100"/>
              <a:ext cx="4816593" cy="247725"/>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143740"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668242"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4480223"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7292204"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10104185"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13059860"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a:off x="16015535"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rot="-5400000">
            <a:off x="3039711" y="4717577"/>
            <a:ext cx="3848238" cy="5497483"/>
          </a:xfrm>
          <a:custGeom>
            <a:avLst/>
            <a:gdLst/>
            <a:ahLst/>
            <a:cxnLst/>
            <a:rect l="l" t="t" r="r" b="b"/>
            <a:pathLst>
              <a:path w="3848238" h="5497483">
                <a:moveTo>
                  <a:pt x="0" y="0"/>
                </a:moveTo>
                <a:lnTo>
                  <a:pt x="3848239" y="0"/>
                </a:lnTo>
                <a:lnTo>
                  <a:pt x="3848239" y="5497483"/>
                </a:lnTo>
                <a:lnTo>
                  <a:pt x="0" y="54974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rot="-5400000">
            <a:off x="2116464" y="822998"/>
            <a:ext cx="3583963" cy="5119947"/>
          </a:xfrm>
          <a:custGeom>
            <a:avLst/>
            <a:gdLst/>
            <a:ahLst/>
            <a:cxnLst/>
            <a:rect l="l" t="t" r="r" b="b"/>
            <a:pathLst>
              <a:path w="3583963" h="5119947">
                <a:moveTo>
                  <a:pt x="0" y="0"/>
                </a:moveTo>
                <a:lnTo>
                  <a:pt x="3583963" y="0"/>
                </a:lnTo>
                <a:lnTo>
                  <a:pt x="3583963" y="5119947"/>
                </a:lnTo>
                <a:lnTo>
                  <a:pt x="0" y="51199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rot="-5400000">
            <a:off x="10047661" y="3172109"/>
            <a:ext cx="4217084" cy="6024405"/>
          </a:xfrm>
          <a:custGeom>
            <a:avLst/>
            <a:gdLst/>
            <a:ahLst/>
            <a:cxnLst/>
            <a:rect l="l" t="t" r="r" b="b"/>
            <a:pathLst>
              <a:path w="4217084" h="6024405">
                <a:moveTo>
                  <a:pt x="0" y="0"/>
                </a:moveTo>
                <a:lnTo>
                  <a:pt x="4217083" y="0"/>
                </a:lnTo>
                <a:lnTo>
                  <a:pt x="4217083" y="6024405"/>
                </a:lnTo>
                <a:lnTo>
                  <a:pt x="0" y="60244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a:off x="14995615" y="4106405"/>
            <a:ext cx="1284224" cy="1284224"/>
          </a:xfrm>
          <a:custGeom>
            <a:avLst/>
            <a:gdLst/>
            <a:ahLst/>
            <a:cxnLst/>
            <a:rect l="l" t="t" r="r" b="b"/>
            <a:pathLst>
              <a:path w="1284224" h="1284224">
                <a:moveTo>
                  <a:pt x="0" y="0"/>
                </a:moveTo>
                <a:lnTo>
                  <a:pt x="1284224" y="0"/>
                </a:lnTo>
                <a:lnTo>
                  <a:pt x="1284224" y="1284224"/>
                </a:lnTo>
                <a:lnTo>
                  <a:pt x="0" y="12842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p:cNvSpPr/>
          <p:nvPr/>
        </p:nvSpPr>
        <p:spPr>
          <a:xfrm>
            <a:off x="329028" y="5888343"/>
            <a:ext cx="1019444" cy="1006469"/>
          </a:xfrm>
          <a:custGeom>
            <a:avLst/>
            <a:gdLst/>
            <a:ahLst/>
            <a:cxnLst/>
            <a:rect l="l" t="t" r="r" b="b"/>
            <a:pathLst>
              <a:path w="1019444" h="1006469">
                <a:moveTo>
                  <a:pt x="0" y="0"/>
                </a:moveTo>
                <a:lnTo>
                  <a:pt x="1019444" y="0"/>
                </a:lnTo>
                <a:lnTo>
                  <a:pt x="1019444" y="1006469"/>
                </a:lnTo>
                <a:lnTo>
                  <a:pt x="0" y="10064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2" name="Freeform 22"/>
          <p:cNvSpPr/>
          <p:nvPr/>
        </p:nvSpPr>
        <p:spPr>
          <a:xfrm>
            <a:off x="11693019" y="1277879"/>
            <a:ext cx="1135624" cy="1121171"/>
          </a:xfrm>
          <a:custGeom>
            <a:avLst/>
            <a:gdLst/>
            <a:ahLst/>
            <a:cxnLst/>
            <a:rect l="l" t="t" r="r" b="b"/>
            <a:pathLst>
              <a:path w="1135624" h="1121171">
                <a:moveTo>
                  <a:pt x="0" y="0"/>
                </a:moveTo>
                <a:lnTo>
                  <a:pt x="1135625" y="0"/>
                </a:lnTo>
                <a:lnTo>
                  <a:pt x="1135625" y="1121171"/>
                </a:lnTo>
                <a:lnTo>
                  <a:pt x="0" y="11211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3" name="Freeform 23"/>
          <p:cNvSpPr/>
          <p:nvPr/>
        </p:nvSpPr>
        <p:spPr>
          <a:xfrm>
            <a:off x="15871112" y="6264402"/>
            <a:ext cx="2595853" cy="7284282"/>
          </a:xfrm>
          <a:custGeom>
            <a:avLst/>
            <a:gdLst/>
            <a:ahLst/>
            <a:cxnLst/>
            <a:rect l="l" t="t" r="r" b="b"/>
            <a:pathLst>
              <a:path w="2595853" h="7284282">
                <a:moveTo>
                  <a:pt x="0" y="0"/>
                </a:moveTo>
                <a:lnTo>
                  <a:pt x="2595854" y="0"/>
                </a:lnTo>
                <a:lnTo>
                  <a:pt x="2595854" y="7284282"/>
                </a:lnTo>
                <a:lnTo>
                  <a:pt x="0" y="72842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4" name="Freeform 24"/>
          <p:cNvSpPr/>
          <p:nvPr/>
        </p:nvSpPr>
        <p:spPr>
          <a:xfrm rot="268680">
            <a:off x="14212901" y="7771293"/>
            <a:ext cx="953632" cy="1429148"/>
          </a:xfrm>
          <a:custGeom>
            <a:avLst/>
            <a:gdLst/>
            <a:ahLst/>
            <a:cxnLst/>
            <a:rect l="l" t="t" r="r" b="b"/>
            <a:pathLst>
              <a:path w="953632" h="1429148">
                <a:moveTo>
                  <a:pt x="0" y="0"/>
                </a:moveTo>
                <a:lnTo>
                  <a:pt x="953631" y="0"/>
                </a:lnTo>
                <a:lnTo>
                  <a:pt x="953631" y="1429148"/>
                </a:lnTo>
                <a:lnTo>
                  <a:pt x="0" y="14291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5" name="TextBox 25"/>
          <p:cNvSpPr txBox="1"/>
          <p:nvPr/>
        </p:nvSpPr>
        <p:spPr>
          <a:xfrm>
            <a:off x="1508357" y="2166700"/>
            <a:ext cx="4800177" cy="2736852"/>
          </a:xfrm>
          <a:prstGeom prst="rect">
            <a:avLst/>
          </a:prstGeom>
        </p:spPr>
        <p:txBody>
          <a:bodyPr lIns="0" tIns="0" rIns="0" bIns="0" rtlCol="0" anchor="t">
            <a:spAutoFit/>
          </a:bodyPr>
          <a:lstStyle/>
          <a:p>
            <a:pPr algn="ctr">
              <a:lnSpc>
                <a:spcPts val="3500"/>
              </a:lnSpc>
            </a:pPr>
            <a:r>
              <a:rPr lang="en-US" sz="3500" spc="-210">
                <a:solidFill>
                  <a:srgbClr val="FFFDF0"/>
                </a:solidFill>
                <a:latin typeface="Gaegu"/>
                <a:ea typeface="Gaegu"/>
                <a:cs typeface="Gaegu"/>
                <a:sym typeface="Gaegu"/>
              </a:rPr>
              <a:t>Shares cannot be traded on public stock exchanges and transferring shares often requires the approval of other shareholders, which can limit liquidity.</a:t>
            </a:r>
          </a:p>
        </p:txBody>
      </p:sp>
      <p:sp>
        <p:nvSpPr>
          <p:cNvPr id="26" name="TextBox 26"/>
          <p:cNvSpPr txBox="1"/>
          <p:nvPr/>
        </p:nvSpPr>
        <p:spPr>
          <a:xfrm>
            <a:off x="2461801" y="6165261"/>
            <a:ext cx="5004060" cy="2736852"/>
          </a:xfrm>
          <a:prstGeom prst="rect">
            <a:avLst/>
          </a:prstGeom>
        </p:spPr>
        <p:txBody>
          <a:bodyPr lIns="0" tIns="0" rIns="0" bIns="0" rtlCol="0" anchor="t">
            <a:spAutoFit/>
          </a:bodyPr>
          <a:lstStyle/>
          <a:p>
            <a:pPr algn="ctr">
              <a:lnSpc>
                <a:spcPts val="3500"/>
              </a:lnSpc>
            </a:pPr>
            <a:r>
              <a:rPr lang="en-US" sz="3500" spc="-210">
                <a:solidFill>
                  <a:srgbClr val="FFFDF0"/>
                </a:solidFill>
                <a:latin typeface="Gaegu"/>
                <a:ea typeface="Gaegu"/>
                <a:cs typeface="Gaegu"/>
                <a:sym typeface="Gaegu"/>
              </a:rPr>
              <a:t>There is a cap on the number of shareholders (usually between 2 and 50), which can restrict the potential to raise capital or expand ownership.</a:t>
            </a:r>
          </a:p>
        </p:txBody>
      </p:sp>
      <p:sp>
        <p:nvSpPr>
          <p:cNvPr id="27" name="TextBox 27"/>
          <p:cNvSpPr txBox="1"/>
          <p:nvPr/>
        </p:nvSpPr>
        <p:spPr>
          <a:xfrm>
            <a:off x="9530055" y="4729467"/>
            <a:ext cx="5266482" cy="3175002"/>
          </a:xfrm>
          <a:prstGeom prst="rect">
            <a:avLst/>
          </a:prstGeom>
        </p:spPr>
        <p:txBody>
          <a:bodyPr lIns="0" tIns="0" rIns="0" bIns="0" rtlCol="0" anchor="t">
            <a:spAutoFit/>
          </a:bodyPr>
          <a:lstStyle/>
          <a:p>
            <a:pPr algn="ctr">
              <a:lnSpc>
                <a:spcPts val="3500"/>
              </a:lnSpc>
            </a:pPr>
            <a:r>
              <a:rPr lang="en-US" sz="3500" spc="-210">
                <a:solidFill>
                  <a:srgbClr val="FFFDF0"/>
                </a:solidFill>
                <a:latin typeface="Gaegu"/>
                <a:ea typeface="Gaegu"/>
                <a:cs typeface="Gaegu"/>
                <a:sym typeface="Gaegu"/>
              </a:rPr>
              <a:t>Setting up and maintaining a Private Limited Company typically involves higher legal, registration, and administrative costs compared to simpler business structures like sole proprietorships.</a:t>
            </a:r>
          </a:p>
        </p:txBody>
      </p:sp>
      <p:sp>
        <p:nvSpPr>
          <p:cNvPr id="28" name="Freeform 28"/>
          <p:cNvSpPr/>
          <p:nvPr/>
        </p:nvSpPr>
        <p:spPr>
          <a:xfrm rot="-5400000">
            <a:off x="7519457" y="-133277"/>
            <a:ext cx="3246638" cy="4638055"/>
          </a:xfrm>
          <a:custGeom>
            <a:avLst/>
            <a:gdLst/>
            <a:ahLst/>
            <a:cxnLst/>
            <a:rect l="l" t="t" r="r" b="b"/>
            <a:pathLst>
              <a:path w="3246638" h="4638055">
                <a:moveTo>
                  <a:pt x="0" y="0"/>
                </a:moveTo>
                <a:lnTo>
                  <a:pt x="3246638" y="0"/>
                </a:lnTo>
                <a:lnTo>
                  <a:pt x="3246638" y="4638055"/>
                </a:lnTo>
                <a:lnTo>
                  <a:pt x="0" y="4638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Freeform 29"/>
          <p:cNvSpPr/>
          <p:nvPr/>
        </p:nvSpPr>
        <p:spPr>
          <a:xfrm rot="-5400000">
            <a:off x="13833220" y="-372609"/>
            <a:ext cx="3609015" cy="5155735"/>
          </a:xfrm>
          <a:custGeom>
            <a:avLst/>
            <a:gdLst/>
            <a:ahLst/>
            <a:cxnLst/>
            <a:rect l="l" t="t" r="r" b="b"/>
            <a:pathLst>
              <a:path w="3609015" h="5155735">
                <a:moveTo>
                  <a:pt x="0" y="0"/>
                </a:moveTo>
                <a:lnTo>
                  <a:pt x="3609015" y="0"/>
                </a:lnTo>
                <a:lnTo>
                  <a:pt x="3609015" y="5155735"/>
                </a:lnTo>
                <a:lnTo>
                  <a:pt x="0" y="51557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0" name="TextBox 30"/>
          <p:cNvSpPr txBox="1"/>
          <p:nvPr/>
        </p:nvSpPr>
        <p:spPr>
          <a:xfrm>
            <a:off x="13057244" y="795993"/>
            <a:ext cx="5059850" cy="3041652"/>
          </a:xfrm>
          <a:prstGeom prst="rect">
            <a:avLst/>
          </a:prstGeom>
        </p:spPr>
        <p:txBody>
          <a:bodyPr lIns="0" tIns="0" rIns="0" bIns="0" rtlCol="0" anchor="t">
            <a:spAutoFit/>
          </a:bodyPr>
          <a:lstStyle/>
          <a:p>
            <a:pPr algn="ctr">
              <a:lnSpc>
                <a:spcPts val="3362"/>
              </a:lnSpc>
            </a:pPr>
            <a:r>
              <a:rPr lang="en-US" sz="3362" spc="-201">
                <a:solidFill>
                  <a:srgbClr val="FFFDF0"/>
                </a:solidFill>
                <a:latin typeface="Gaegu"/>
                <a:ea typeface="Gaegu"/>
                <a:cs typeface="Gaegu"/>
                <a:sym typeface="Gaegu"/>
              </a:rPr>
              <a:t>Since shares cannot be publicly traded, it may be harder to raise significant capital compared to publicly listed companies, limiting the company’s ability to expand quickly.</a:t>
            </a:r>
          </a:p>
        </p:txBody>
      </p:sp>
      <p:sp>
        <p:nvSpPr>
          <p:cNvPr id="31" name="TextBox 31"/>
          <p:cNvSpPr txBox="1"/>
          <p:nvPr/>
        </p:nvSpPr>
        <p:spPr>
          <a:xfrm>
            <a:off x="6136320" y="875040"/>
            <a:ext cx="5325484" cy="3244828"/>
          </a:xfrm>
          <a:prstGeom prst="rect">
            <a:avLst/>
          </a:prstGeom>
        </p:spPr>
        <p:txBody>
          <a:bodyPr lIns="0" tIns="0" rIns="0" bIns="0" rtlCol="0" anchor="t">
            <a:spAutoFit/>
          </a:bodyPr>
          <a:lstStyle/>
          <a:p>
            <a:pPr marL="678223" lvl="1" indent="-339111" algn="ctr">
              <a:lnSpc>
                <a:spcPts val="3141"/>
              </a:lnSpc>
              <a:buFont typeface="Arial"/>
              <a:buChar char="•"/>
            </a:pPr>
            <a:r>
              <a:rPr lang="en-US" sz="3141" spc="-188">
                <a:solidFill>
                  <a:srgbClr val="FFFDF0"/>
                </a:solidFill>
                <a:latin typeface="Gaegu"/>
                <a:ea typeface="Gaegu"/>
                <a:cs typeface="Gaegu"/>
                <a:sym typeface="Gaegu"/>
              </a:rPr>
              <a:t>While the company is private, certain information, such as financial statements and director details, must still be disclosed to regulatory bodies, reducing privacy.</a:t>
            </a:r>
          </a:p>
          <a:p>
            <a:pPr marL="678223" lvl="1" indent="-339111" algn="ctr">
              <a:lnSpc>
                <a:spcPts val="3141"/>
              </a:lnSpc>
              <a:buFont typeface="Arial"/>
              <a:buChar char="•"/>
            </a:pPr>
            <a:endParaRPr lang="en-US" sz="3141" spc="-188">
              <a:solidFill>
                <a:srgbClr val="FFFDF0"/>
              </a:solidFill>
              <a:latin typeface="Gaegu"/>
              <a:ea typeface="Gaegu"/>
              <a:cs typeface="Gaegu"/>
              <a:sym typeface="Gaegu"/>
            </a:endParaRPr>
          </a:p>
          <a:p>
            <a:pPr algn="ctr">
              <a:lnSpc>
                <a:spcPts val="3141"/>
              </a:lnSpc>
            </a:pPr>
            <a:endParaRPr lang="en-US" sz="3141" spc="-188">
              <a:solidFill>
                <a:srgbClr val="FFFDF0"/>
              </a:solidFill>
              <a:latin typeface="Gaegu"/>
              <a:ea typeface="Gaegu"/>
              <a:cs typeface="Gaegu"/>
              <a:sym typeface="Gaegu"/>
            </a:endParaRP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2E9"/>
        </a:solidFill>
        <a:effectLst/>
      </p:bgPr>
    </p:bg>
    <p:spTree>
      <p:nvGrpSpPr>
        <p:cNvPr id="1" name=""/>
        <p:cNvGrpSpPr/>
        <p:nvPr/>
      </p:nvGrpSpPr>
      <p:grpSpPr>
        <a:xfrm>
          <a:off x="0" y="0"/>
          <a:ext cx="0" cy="0"/>
          <a:chOff x="0" y="0"/>
          <a:chExt cx="0" cy="0"/>
        </a:xfrm>
      </p:grpSpPr>
      <p:sp>
        <p:nvSpPr>
          <p:cNvPr id="2" name="Freeform 2"/>
          <p:cNvSpPr/>
          <p:nvPr/>
        </p:nvSpPr>
        <p:spPr>
          <a:xfrm>
            <a:off x="-1235054" y="-7984"/>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sp>
      <p:sp>
        <p:nvSpPr>
          <p:cNvPr id="3" name="Freeform 3"/>
          <p:cNvSpPr/>
          <p:nvPr/>
        </p:nvSpPr>
        <p:spPr>
          <a:xfrm>
            <a:off x="9051946" y="-7984"/>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0" y="8297181"/>
            <a:ext cx="18288000" cy="2635573"/>
            <a:chOff x="0" y="0"/>
            <a:chExt cx="4816593" cy="694143"/>
          </a:xfrm>
        </p:grpSpPr>
        <p:sp>
          <p:nvSpPr>
            <p:cNvPr id="5" name="Freeform 5"/>
            <p:cNvSpPr/>
            <p:nvPr/>
          </p:nvSpPr>
          <p:spPr>
            <a:xfrm>
              <a:off x="0" y="0"/>
              <a:ext cx="4816592" cy="694143"/>
            </a:xfrm>
            <a:custGeom>
              <a:avLst/>
              <a:gdLst/>
              <a:ahLst/>
              <a:cxnLst/>
              <a:rect l="l" t="t" r="r" b="b"/>
              <a:pathLst>
                <a:path w="4816592" h="694143">
                  <a:moveTo>
                    <a:pt x="0" y="0"/>
                  </a:moveTo>
                  <a:lnTo>
                    <a:pt x="4816592" y="0"/>
                  </a:lnTo>
                  <a:lnTo>
                    <a:pt x="4816592" y="694143"/>
                  </a:lnTo>
                  <a:lnTo>
                    <a:pt x="0" y="694143"/>
                  </a:lnTo>
                  <a:close/>
                </a:path>
              </a:pathLst>
            </a:custGeom>
            <a:solidFill>
              <a:srgbClr val="E67660"/>
            </a:solidFill>
          </p:spPr>
        </p:sp>
        <p:sp>
          <p:nvSpPr>
            <p:cNvPr id="6" name="TextBox 6"/>
            <p:cNvSpPr txBox="1"/>
            <p:nvPr/>
          </p:nvSpPr>
          <p:spPr>
            <a:xfrm>
              <a:off x="0" y="-38100"/>
              <a:ext cx="4816593" cy="732243"/>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143740"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668242"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4480223"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7292204"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0104185"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3059860"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16015535"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TextBox 14"/>
          <p:cNvSpPr txBox="1"/>
          <p:nvPr/>
        </p:nvSpPr>
        <p:spPr>
          <a:xfrm>
            <a:off x="1326459" y="2851934"/>
            <a:ext cx="9780883" cy="5287968"/>
          </a:xfrm>
          <a:prstGeom prst="rect">
            <a:avLst/>
          </a:prstGeom>
        </p:spPr>
        <p:txBody>
          <a:bodyPr lIns="0" tIns="0" rIns="0" bIns="0" rtlCol="0" anchor="t">
            <a:spAutoFit/>
          </a:bodyPr>
          <a:lstStyle/>
          <a:p>
            <a:pPr algn="ctr">
              <a:lnSpc>
                <a:spcPts val="4562"/>
              </a:lnSpc>
            </a:pPr>
            <a:r>
              <a:rPr lang="en-US" sz="4562" spc="-273">
                <a:solidFill>
                  <a:srgbClr val="312531"/>
                </a:solidFill>
                <a:latin typeface="Gaegu"/>
                <a:ea typeface="Gaegu"/>
                <a:cs typeface="Gaegu"/>
                <a:sym typeface="Gaegu"/>
              </a:rPr>
              <a:t>A Private Limited Company is a type of business that has a separate legal identity from its owners, with a limited number of shareholders. The liability of shareholders is restricted to the amount of their investment. These companies cannot trade their shares on the stock exchange, providing them with greater privacy in their operations.</a:t>
            </a:r>
          </a:p>
          <a:p>
            <a:pPr algn="ctr">
              <a:lnSpc>
                <a:spcPts val="4562"/>
              </a:lnSpc>
            </a:pPr>
            <a:endParaRPr lang="en-US" sz="4562" spc="-273">
              <a:solidFill>
                <a:srgbClr val="312531"/>
              </a:solidFill>
              <a:latin typeface="Gaegu"/>
              <a:ea typeface="Gaegu"/>
              <a:cs typeface="Gaegu"/>
              <a:sym typeface="Gaegu"/>
            </a:endParaRPr>
          </a:p>
        </p:txBody>
      </p:sp>
      <p:sp>
        <p:nvSpPr>
          <p:cNvPr id="15" name="TextBox 15"/>
          <p:cNvSpPr txBox="1"/>
          <p:nvPr/>
        </p:nvSpPr>
        <p:spPr>
          <a:xfrm>
            <a:off x="1326459" y="1665633"/>
            <a:ext cx="9780883" cy="1057596"/>
          </a:xfrm>
          <a:prstGeom prst="rect">
            <a:avLst/>
          </a:prstGeom>
        </p:spPr>
        <p:txBody>
          <a:bodyPr lIns="0" tIns="0" rIns="0" bIns="0" rtlCol="0" anchor="t">
            <a:spAutoFit/>
          </a:bodyPr>
          <a:lstStyle/>
          <a:p>
            <a:pPr algn="ctr">
              <a:lnSpc>
                <a:spcPts val="6762"/>
              </a:lnSpc>
            </a:pPr>
            <a:r>
              <a:rPr lang="en-US" sz="6762" spc="-405">
                <a:solidFill>
                  <a:srgbClr val="E46064"/>
                </a:solidFill>
                <a:latin typeface="Gaegu"/>
                <a:ea typeface="Gaegu"/>
                <a:cs typeface="Gaegu"/>
                <a:sym typeface="Gaegu"/>
              </a:rPr>
              <a:t>Conclusion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2E9"/>
        </a:solidFill>
        <a:effectLst/>
      </p:bgPr>
    </p:bg>
    <p:spTree>
      <p:nvGrpSpPr>
        <p:cNvPr id="1" name=""/>
        <p:cNvGrpSpPr/>
        <p:nvPr/>
      </p:nvGrpSpPr>
      <p:grpSpPr>
        <a:xfrm>
          <a:off x="0" y="0"/>
          <a:ext cx="0" cy="0"/>
          <a:chOff x="0" y="0"/>
          <a:chExt cx="0" cy="0"/>
        </a:xfrm>
      </p:grpSpPr>
      <p:sp>
        <p:nvSpPr>
          <p:cNvPr id="2" name="Freeform 2"/>
          <p:cNvSpPr/>
          <p:nvPr/>
        </p:nvSpPr>
        <p:spPr>
          <a:xfrm>
            <a:off x="-1235054" y="-7984"/>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sp>
      <p:sp>
        <p:nvSpPr>
          <p:cNvPr id="3" name="Freeform 3"/>
          <p:cNvSpPr/>
          <p:nvPr/>
        </p:nvSpPr>
        <p:spPr>
          <a:xfrm>
            <a:off x="9051946" y="-7984"/>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0" y="8297181"/>
            <a:ext cx="18288000" cy="2635573"/>
            <a:chOff x="0" y="0"/>
            <a:chExt cx="4816593" cy="694143"/>
          </a:xfrm>
        </p:grpSpPr>
        <p:sp>
          <p:nvSpPr>
            <p:cNvPr id="5" name="Freeform 5"/>
            <p:cNvSpPr/>
            <p:nvPr/>
          </p:nvSpPr>
          <p:spPr>
            <a:xfrm>
              <a:off x="0" y="0"/>
              <a:ext cx="4816592" cy="694143"/>
            </a:xfrm>
            <a:custGeom>
              <a:avLst/>
              <a:gdLst/>
              <a:ahLst/>
              <a:cxnLst/>
              <a:rect l="l" t="t" r="r" b="b"/>
              <a:pathLst>
                <a:path w="4816592" h="694143">
                  <a:moveTo>
                    <a:pt x="0" y="0"/>
                  </a:moveTo>
                  <a:lnTo>
                    <a:pt x="4816592" y="0"/>
                  </a:lnTo>
                  <a:lnTo>
                    <a:pt x="4816592" y="694143"/>
                  </a:lnTo>
                  <a:lnTo>
                    <a:pt x="0" y="694143"/>
                  </a:lnTo>
                  <a:close/>
                </a:path>
              </a:pathLst>
            </a:custGeom>
            <a:solidFill>
              <a:srgbClr val="E67660"/>
            </a:solidFill>
          </p:spPr>
        </p:sp>
        <p:sp>
          <p:nvSpPr>
            <p:cNvPr id="6" name="TextBox 6"/>
            <p:cNvSpPr txBox="1"/>
            <p:nvPr/>
          </p:nvSpPr>
          <p:spPr>
            <a:xfrm>
              <a:off x="0" y="-38100"/>
              <a:ext cx="4816593" cy="732243"/>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143740"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668242"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4480223"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7292204"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0104185"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3059860"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16015535"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TextBox 14"/>
          <p:cNvSpPr txBox="1"/>
          <p:nvPr/>
        </p:nvSpPr>
        <p:spPr>
          <a:xfrm>
            <a:off x="1902540" y="3016528"/>
            <a:ext cx="15206756" cy="5859468"/>
          </a:xfrm>
          <a:prstGeom prst="rect">
            <a:avLst/>
          </a:prstGeom>
        </p:spPr>
        <p:txBody>
          <a:bodyPr lIns="0" tIns="0" rIns="0" bIns="0" rtlCol="0" anchor="t">
            <a:spAutoFit/>
          </a:bodyPr>
          <a:lstStyle/>
          <a:p>
            <a:pPr algn="ctr">
              <a:lnSpc>
                <a:spcPts val="4562"/>
              </a:lnSpc>
            </a:pPr>
            <a:r>
              <a:rPr lang="en-US" sz="4562" spc="-273" dirty="0">
                <a:solidFill>
                  <a:srgbClr val="312531"/>
                </a:solidFill>
                <a:latin typeface="Gaegu"/>
                <a:ea typeface="Gaegu"/>
                <a:cs typeface="Gaegu"/>
                <a:sym typeface="Gaegu"/>
              </a:rPr>
              <a:t>Companies are economic entities designed to generate profit by providing goods and services. They play a crucial role in supporting the national economy by creating job opportunities and driving innovation. Among the various types of companies, limited liability companies (LLCs) are particularly popular due to their flexibility and the limited financial liability they offer to owners. In an LLC, the owners' financial responsibility is limited to their invested capital, providing protection against significant financial risks.</a:t>
            </a:r>
          </a:p>
          <a:p>
            <a:pPr algn="ctr">
              <a:lnSpc>
                <a:spcPts val="4562"/>
              </a:lnSpc>
            </a:pPr>
            <a:endParaRPr lang="en-US" sz="4562" spc="-273" dirty="0">
              <a:solidFill>
                <a:srgbClr val="312531"/>
              </a:solidFill>
              <a:latin typeface="Gaegu"/>
              <a:ea typeface="Gaegu"/>
              <a:cs typeface="Gaegu"/>
              <a:sym typeface="Gaegu"/>
            </a:endParaRPr>
          </a:p>
          <a:p>
            <a:pPr algn="ctr">
              <a:lnSpc>
                <a:spcPts val="4562"/>
              </a:lnSpc>
            </a:pPr>
            <a:endParaRPr lang="en-US" sz="4562" spc="-273" dirty="0">
              <a:solidFill>
                <a:srgbClr val="312531"/>
              </a:solidFill>
              <a:latin typeface="Gaegu"/>
              <a:ea typeface="Gaegu"/>
              <a:cs typeface="Gaegu"/>
              <a:sym typeface="Gaegu"/>
            </a:endParaRPr>
          </a:p>
        </p:txBody>
      </p:sp>
      <p:sp>
        <p:nvSpPr>
          <p:cNvPr id="15" name="TextBox 15"/>
          <p:cNvSpPr txBox="1"/>
          <p:nvPr/>
        </p:nvSpPr>
        <p:spPr>
          <a:xfrm>
            <a:off x="1326459" y="1665633"/>
            <a:ext cx="9780883" cy="1057596"/>
          </a:xfrm>
          <a:prstGeom prst="rect">
            <a:avLst/>
          </a:prstGeom>
        </p:spPr>
        <p:txBody>
          <a:bodyPr lIns="0" tIns="0" rIns="0" bIns="0" rtlCol="0" anchor="t">
            <a:spAutoFit/>
          </a:bodyPr>
          <a:lstStyle/>
          <a:p>
            <a:pPr algn="ctr">
              <a:lnSpc>
                <a:spcPts val="6762"/>
              </a:lnSpc>
            </a:pPr>
            <a:r>
              <a:rPr lang="en-US" sz="6762" spc="-405">
                <a:solidFill>
                  <a:srgbClr val="E46064"/>
                </a:solidFill>
                <a:latin typeface="Gaegu"/>
                <a:ea typeface="Gaegu"/>
                <a:cs typeface="Gaegu"/>
                <a:sym typeface="Gaegu"/>
              </a:rPr>
              <a:t>Introduction</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2E9"/>
        </a:solidFill>
        <a:effectLst/>
      </p:bgPr>
    </p:bg>
    <p:spTree>
      <p:nvGrpSpPr>
        <p:cNvPr id="1" name=""/>
        <p:cNvGrpSpPr/>
        <p:nvPr/>
      </p:nvGrpSpPr>
      <p:grpSpPr>
        <a:xfrm>
          <a:off x="0" y="0"/>
          <a:ext cx="0" cy="0"/>
          <a:chOff x="0" y="0"/>
          <a:chExt cx="0" cy="0"/>
        </a:xfrm>
      </p:grpSpPr>
      <p:sp>
        <p:nvSpPr>
          <p:cNvPr id="2" name="Freeform 2"/>
          <p:cNvSpPr/>
          <p:nvPr/>
        </p:nvSpPr>
        <p:spPr>
          <a:xfrm>
            <a:off x="-1235054" y="-7984"/>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sp>
      <p:sp>
        <p:nvSpPr>
          <p:cNvPr id="3" name="Freeform 3"/>
          <p:cNvSpPr/>
          <p:nvPr/>
        </p:nvSpPr>
        <p:spPr>
          <a:xfrm>
            <a:off x="9051946" y="-7984"/>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0" y="8297181"/>
            <a:ext cx="18288000" cy="2635573"/>
            <a:chOff x="0" y="0"/>
            <a:chExt cx="4816593" cy="694143"/>
          </a:xfrm>
        </p:grpSpPr>
        <p:sp>
          <p:nvSpPr>
            <p:cNvPr id="5" name="Freeform 5"/>
            <p:cNvSpPr/>
            <p:nvPr/>
          </p:nvSpPr>
          <p:spPr>
            <a:xfrm>
              <a:off x="0" y="0"/>
              <a:ext cx="4816592" cy="694143"/>
            </a:xfrm>
            <a:custGeom>
              <a:avLst/>
              <a:gdLst/>
              <a:ahLst/>
              <a:cxnLst/>
              <a:rect l="l" t="t" r="r" b="b"/>
              <a:pathLst>
                <a:path w="4816592" h="694143">
                  <a:moveTo>
                    <a:pt x="0" y="0"/>
                  </a:moveTo>
                  <a:lnTo>
                    <a:pt x="4816592" y="0"/>
                  </a:lnTo>
                  <a:lnTo>
                    <a:pt x="4816592" y="694143"/>
                  </a:lnTo>
                  <a:lnTo>
                    <a:pt x="0" y="694143"/>
                  </a:lnTo>
                  <a:close/>
                </a:path>
              </a:pathLst>
            </a:custGeom>
            <a:solidFill>
              <a:srgbClr val="E67660"/>
            </a:solidFill>
          </p:spPr>
        </p:sp>
        <p:sp>
          <p:nvSpPr>
            <p:cNvPr id="6" name="TextBox 6"/>
            <p:cNvSpPr txBox="1"/>
            <p:nvPr/>
          </p:nvSpPr>
          <p:spPr>
            <a:xfrm>
              <a:off x="0" y="-38100"/>
              <a:ext cx="4816593" cy="732243"/>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0" y="7736246"/>
            <a:ext cx="18288000" cy="795920"/>
            <a:chOff x="0" y="0"/>
            <a:chExt cx="4816593" cy="209625"/>
          </a:xfrm>
        </p:grpSpPr>
        <p:sp>
          <p:nvSpPr>
            <p:cNvPr id="8" name="Freeform 8"/>
            <p:cNvSpPr/>
            <p:nvPr/>
          </p:nvSpPr>
          <p:spPr>
            <a:xfrm>
              <a:off x="0" y="0"/>
              <a:ext cx="4816592" cy="209625"/>
            </a:xfrm>
            <a:custGeom>
              <a:avLst/>
              <a:gdLst/>
              <a:ahLst/>
              <a:cxnLst/>
              <a:rect l="l" t="t" r="r" b="b"/>
              <a:pathLst>
                <a:path w="4816592" h="209625">
                  <a:moveTo>
                    <a:pt x="0" y="0"/>
                  </a:moveTo>
                  <a:lnTo>
                    <a:pt x="4816592" y="0"/>
                  </a:lnTo>
                  <a:lnTo>
                    <a:pt x="4816592" y="209625"/>
                  </a:lnTo>
                  <a:lnTo>
                    <a:pt x="0" y="209625"/>
                  </a:lnTo>
                  <a:close/>
                </a:path>
              </a:pathLst>
            </a:custGeom>
            <a:solidFill>
              <a:srgbClr val="FFD374"/>
            </a:solidFill>
          </p:spPr>
        </p:sp>
        <p:sp>
          <p:nvSpPr>
            <p:cNvPr id="9" name="TextBox 9"/>
            <p:cNvSpPr txBox="1"/>
            <p:nvPr/>
          </p:nvSpPr>
          <p:spPr>
            <a:xfrm>
              <a:off x="0" y="-38100"/>
              <a:ext cx="4816593" cy="247725"/>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143740"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668242"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4480223"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7292204"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10104185"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13059860"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a:off x="16015535"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9230526" y="1169162"/>
            <a:ext cx="7658668" cy="7932707"/>
          </a:xfrm>
          <a:custGeom>
            <a:avLst/>
            <a:gdLst/>
            <a:ahLst/>
            <a:cxnLst/>
            <a:rect l="l" t="t" r="r" b="b"/>
            <a:pathLst>
              <a:path w="7658668" h="7932707">
                <a:moveTo>
                  <a:pt x="0" y="0"/>
                </a:moveTo>
                <a:lnTo>
                  <a:pt x="7658668" y="0"/>
                </a:lnTo>
                <a:lnTo>
                  <a:pt x="7658668" y="7932707"/>
                </a:lnTo>
                <a:lnTo>
                  <a:pt x="0" y="79327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a:off x="16320377" y="4849352"/>
            <a:ext cx="1877845" cy="4114800"/>
          </a:xfrm>
          <a:custGeom>
            <a:avLst/>
            <a:gdLst/>
            <a:ahLst/>
            <a:cxnLst/>
            <a:rect l="l" t="t" r="r" b="b"/>
            <a:pathLst>
              <a:path w="1877845" h="4114800">
                <a:moveTo>
                  <a:pt x="0" y="0"/>
                </a:moveTo>
                <a:lnTo>
                  <a:pt x="1877846" y="0"/>
                </a:lnTo>
                <a:lnTo>
                  <a:pt x="187784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flipH="1">
            <a:off x="-130112" y="-207364"/>
            <a:ext cx="1798354" cy="1798354"/>
          </a:xfrm>
          <a:custGeom>
            <a:avLst/>
            <a:gdLst/>
            <a:ahLst/>
            <a:cxnLst/>
            <a:rect l="l" t="t" r="r" b="b"/>
            <a:pathLst>
              <a:path w="1798354" h="1798354">
                <a:moveTo>
                  <a:pt x="1798354" y="0"/>
                </a:moveTo>
                <a:lnTo>
                  <a:pt x="0" y="0"/>
                </a:lnTo>
                <a:lnTo>
                  <a:pt x="0" y="1798354"/>
                </a:lnTo>
                <a:lnTo>
                  <a:pt x="1798354" y="1798354"/>
                </a:lnTo>
                <a:lnTo>
                  <a:pt x="1798354"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1028700" y="1028700"/>
            <a:ext cx="2623328" cy="2938554"/>
          </a:xfrm>
          <a:custGeom>
            <a:avLst/>
            <a:gdLst/>
            <a:ahLst/>
            <a:cxnLst/>
            <a:rect l="l" t="t" r="r" b="b"/>
            <a:pathLst>
              <a:path w="2623328" h="2938554">
                <a:moveTo>
                  <a:pt x="0" y="0"/>
                </a:moveTo>
                <a:lnTo>
                  <a:pt x="2623328" y="0"/>
                </a:lnTo>
                <a:lnTo>
                  <a:pt x="2623328" y="2938554"/>
                </a:lnTo>
                <a:lnTo>
                  <a:pt x="0" y="29385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1" name="Freeform 21"/>
          <p:cNvSpPr/>
          <p:nvPr/>
        </p:nvSpPr>
        <p:spPr>
          <a:xfrm>
            <a:off x="1028700" y="5446539"/>
            <a:ext cx="7165508" cy="7035226"/>
          </a:xfrm>
          <a:custGeom>
            <a:avLst/>
            <a:gdLst/>
            <a:ahLst/>
            <a:cxnLst/>
            <a:rect l="l" t="t" r="r" b="b"/>
            <a:pathLst>
              <a:path w="7165508" h="7035226">
                <a:moveTo>
                  <a:pt x="0" y="0"/>
                </a:moveTo>
                <a:lnTo>
                  <a:pt x="7165508" y="0"/>
                </a:lnTo>
                <a:lnTo>
                  <a:pt x="7165508" y="7035226"/>
                </a:lnTo>
                <a:lnTo>
                  <a:pt x="0" y="703522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2" name="Freeform 22"/>
          <p:cNvSpPr/>
          <p:nvPr/>
        </p:nvSpPr>
        <p:spPr>
          <a:xfrm>
            <a:off x="4915980" y="3193194"/>
            <a:ext cx="3037598" cy="2253345"/>
          </a:xfrm>
          <a:custGeom>
            <a:avLst/>
            <a:gdLst/>
            <a:ahLst/>
            <a:cxnLst/>
            <a:rect l="l" t="t" r="r" b="b"/>
            <a:pathLst>
              <a:path w="3037598" h="2253345">
                <a:moveTo>
                  <a:pt x="0" y="0"/>
                </a:moveTo>
                <a:lnTo>
                  <a:pt x="3037598" y="0"/>
                </a:lnTo>
                <a:lnTo>
                  <a:pt x="3037598" y="2253345"/>
                </a:lnTo>
                <a:lnTo>
                  <a:pt x="0" y="22533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3" name="Freeform 23"/>
          <p:cNvSpPr/>
          <p:nvPr/>
        </p:nvSpPr>
        <p:spPr>
          <a:xfrm>
            <a:off x="1941515" y="2565505"/>
            <a:ext cx="2262921" cy="2881034"/>
          </a:xfrm>
          <a:custGeom>
            <a:avLst/>
            <a:gdLst/>
            <a:ahLst/>
            <a:cxnLst/>
            <a:rect l="l" t="t" r="r" b="b"/>
            <a:pathLst>
              <a:path w="2262921" h="2881034">
                <a:moveTo>
                  <a:pt x="0" y="0"/>
                </a:moveTo>
                <a:lnTo>
                  <a:pt x="2262920" y="0"/>
                </a:lnTo>
                <a:lnTo>
                  <a:pt x="2262920" y="2881034"/>
                </a:lnTo>
                <a:lnTo>
                  <a:pt x="0" y="28810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4" name="TextBox 24"/>
          <p:cNvSpPr txBox="1"/>
          <p:nvPr/>
        </p:nvSpPr>
        <p:spPr>
          <a:xfrm>
            <a:off x="10014297" y="4545689"/>
            <a:ext cx="6001237" cy="3079565"/>
          </a:xfrm>
          <a:prstGeom prst="rect">
            <a:avLst/>
          </a:prstGeom>
        </p:spPr>
        <p:txBody>
          <a:bodyPr lIns="0" tIns="0" rIns="0" bIns="0" rtlCol="0" anchor="t">
            <a:spAutoFit/>
          </a:bodyPr>
          <a:lstStyle/>
          <a:p>
            <a:pPr algn="ctr">
              <a:lnSpc>
                <a:spcPts val="4643"/>
              </a:lnSpc>
            </a:pPr>
            <a:r>
              <a:rPr lang="en-US" sz="4597" spc="-275">
                <a:solidFill>
                  <a:srgbClr val="FFF8E5"/>
                </a:solidFill>
                <a:latin typeface="Gaegu"/>
                <a:ea typeface="Gaegu"/>
                <a:cs typeface="Gaegu"/>
                <a:sym typeface="Gaegu"/>
              </a:rPr>
              <a:t> is a business structure where ownership is divided among a limited number of shareholders, and its shares are not publicly traded</a:t>
            </a:r>
          </a:p>
        </p:txBody>
      </p:sp>
      <p:sp>
        <p:nvSpPr>
          <p:cNvPr id="25" name="TextBox 25"/>
          <p:cNvSpPr txBox="1"/>
          <p:nvPr/>
        </p:nvSpPr>
        <p:spPr>
          <a:xfrm>
            <a:off x="9912613" y="1966839"/>
            <a:ext cx="6294493" cy="2447295"/>
          </a:xfrm>
          <a:prstGeom prst="rect">
            <a:avLst/>
          </a:prstGeom>
        </p:spPr>
        <p:txBody>
          <a:bodyPr lIns="0" tIns="0" rIns="0" bIns="0" rtlCol="0" anchor="t">
            <a:spAutoFit/>
          </a:bodyPr>
          <a:lstStyle/>
          <a:p>
            <a:pPr algn="ctr">
              <a:lnSpc>
                <a:spcPts val="6315"/>
              </a:lnSpc>
            </a:pPr>
            <a:r>
              <a:rPr lang="en-US" sz="6315" spc="-63">
                <a:solidFill>
                  <a:srgbClr val="FFF8E5"/>
                </a:solidFill>
                <a:latin typeface="Adigiana Toybox Bold"/>
                <a:ea typeface="Adigiana Toybox Bold"/>
                <a:cs typeface="Adigiana Toybox Bold"/>
                <a:sym typeface="Adigiana Toybox Bold"/>
              </a:rPr>
              <a:t>A Private Limited Company (Ltd)</a:t>
            </a:r>
          </a:p>
        </p:txBody>
      </p:sp>
      <p:sp>
        <p:nvSpPr>
          <p:cNvPr id="26" name="Freeform 26"/>
          <p:cNvSpPr/>
          <p:nvPr/>
        </p:nvSpPr>
        <p:spPr>
          <a:xfrm>
            <a:off x="6216900" y="1236690"/>
            <a:ext cx="1546694" cy="1546694"/>
          </a:xfrm>
          <a:custGeom>
            <a:avLst/>
            <a:gdLst/>
            <a:ahLst/>
            <a:cxnLst/>
            <a:rect l="l" t="t" r="r" b="b"/>
            <a:pathLst>
              <a:path w="1546694" h="1546694">
                <a:moveTo>
                  <a:pt x="0" y="0"/>
                </a:moveTo>
                <a:lnTo>
                  <a:pt x="1546694" y="0"/>
                </a:lnTo>
                <a:lnTo>
                  <a:pt x="1546694" y="1546694"/>
                </a:lnTo>
                <a:lnTo>
                  <a:pt x="0" y="154669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7" name="Freeform 27"/>
          <p:cNvSpPr/>
          <p:nvPr/>
        </p:nvSpPr>
        <p:spPr>
          <a:xfrm>
            <a:off x="16015535" y="2152920"/>
            <a:ext cx="1236680" cy="1220940"/>
          </a:xfrm>
          <a:custGeom>
            <a:avLst/>
            <a:gdLst/>
            <a:ahLst/>
            <a:cxnLst/>
            <a:rect l="l" t="t" r="r" b="b"/>
            <a:pathLst>
              <a:path w="1236680" h="1220940">
                <a:moveTo>
                  <a:pt x="0" y="0"/>
                </a:moveTo>
                <a:lnTo>
                  <a:pt x="1236680" y="0"/>
                </a:lnTo>
                <a:lnTo>
                  <a:pt x="1236680" y="1220940"/>
                </a:lnTo>
                <a:lnTo>
                  <a:pt x="0" y="122094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8" name="Freeform 28"/>
          <p:cNvSpPr/>
          <p:nvPr/>
        </p:nvSpPr>
        <p:spPr>
          <a:xfrm>
            <a:off x="8867505" y="3193194"/>
            <a:ext cx="1236680" cy="1220940"/>
          </a:xfrm>
          <a:custGeom>
            <a:avLst/>
            <a:gdLst/>
            <a:ahLst/>
            <a:cxnLst/>
            <a:rect l="l" t="t" r="r" b="b"/>
            <a:pathLst>
              <a:path w="1236680" h="1220940">
                <a:moveTo>
                  <a:pt x="0" y="0"/>
                </a:moveTo>
                <a:lnTo>
                  <a:pt x="1236680" y="0"/>
                </a:lnTo>
                <a:lnTo>
                  <a:pt x="1236680" y="1220940"/>
                </a:lnTo>
                <a:lnTo>
                  <a:pt x="0" y="122094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9" name="Freeform 29"/>
          <p:cNvSpPr/>
          <p:nvPr/>
        </p:nvSpPr>
        <p:spPr>
          <a:xfrm>
            <a:off x="16489646" y="-207364"/>
            <a:ext cx="1798354" cy="1798354"/>
          </a:xfrm>
          <a:custGeom>
            <a:avLst/>
            <a:gdLst/>
            <a:ahLst/>
            <a:cxnLst/>
            <a:rect l="l" t="t" r="r" b="b"/>
            <a:pathLst>
              <a:path w="1798354" h="1798354">
                <a:moveTo>
                  <a:pt x="0" y="0"/>
                </a:moveTo>
                <a:lnTo>
                  <a:pt x="1798354" y="0"/>
                </a:lnTo>
                <a:lnTo>
                  <a:pt x="1798354" y="1798354"/>
                </a:lnTo>
                <a:lnTo>
                  <a:pt x="0" y="17983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DF0"/>
        </a:solidFill>
        <a:effectLst/>
      </p:bgPr>
    </p:bg>
    <p:spTree>
      <p:nvGrpSpPr>
        <p:cNvPr id="1" name=""/>
        <p:cNvGrpSpPr/>
        <p:nvPr/>
      </p:nvGrpSpPr>
      <p:grpSpPr>
        <a:xfrm>
          <a:off x="0" y="0"/>
          <a:ext cx="0" cy="0"/>
          <a:chOff x="0" y="0"/>
          <a:chExt cx="0" cy="0"/>
        </a:xfrm>
      </p:grpSpPr>
      <p:sp>
        <p:nvSpPr>
          <p:cNvPr id="2" name="Freeform 2"/>
          <p:cNvSpPr/>
          <p:nvPr/>
        </p:nvSpPr>
        <p:spPr>
          <a:xfrm>
            <a:off x="-1235054" y="-7984"/>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18999"/>
              <a:extLst>
                <a:ext uri="{96DAC541-7B7A-43D3-8B79-37D633B846F1}">
                  <asvg:svgBlip xmlns:asvg="http://schemas.microsoft.com/office/drawing/2016/SVG/main" r:embed="rId3"/>
                </a:ext>
              </a:extLst>
            </a:blip>
            <a:stretch>
              <a:fillRect/>
            </a:stretch>
          </a:blipFill>
        </p:spPr>
      </p:sp>
      <p:sp>
        <p:nvSpPr>
          <p:cNvPr id="3" name="Freeform 3"/>
          <p:cNvSpPr/>
          <p:nvPr/>
        </p:nvSpPr>
        <p:spPr>
          <a:xfrm>
            <a:off x="9051946" y="-7984"/>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18999"/>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0" y="8297181"/>
            <a:ext cx="18288000" cy="2635573"/>
            <a:chOff x="0" y="0"/>
            <a:chExt cx="4816593" cy="694143"/>
          </a:xfrm>
        </p:grpSpPr>
        <p:sp>
          <p:nvSpPr>
            <p:cNvPr id="5" name="Freeform 5"/>
            <p:cNvSpPr/>
            <p:nvPr/>
          </p:nvSpPr>
          <p:spPr>
            <a:xfrm>
              <a:off x="0" y="0"/>
              <a:ext cx="4816592" cy="694143"/>
            </a:xfrm>
            <a:custGeom>
              <a:avLst/>
              <a:gdLst/>
              <a:ahLst/>
              <a:cxnLst/>
              <a:rect l="l" t="t" r="r" b="b"/>
              <a:pathLst>
                <a:path w="4816592" h="694143">
                  <a:moveTo>
                    <a:pt x="0" y="0"/>
                  </a:moveTo>
                  <a:lnTo>
                    <a:pt x="4816592" y="0"/>
                  </a:lnTo>
                  <a:lnTo>
                    <a:pt x="4816592" y="694143"/>
                  </a:lnTo>
                  <a:lnTo>
                    <a:pt x="0" y="694143"/>
                  </a:lnTo>
                  <a:close/>
                </a:path>
              </a:pathLst>
            </a:custGeom>
            <a:solidFill>
              <a:srgbClr val="F6BEA9"/>
            </a:solidFill>
          </p:spPr>
        </p:sp>
        <p:sp>
          <p:nvSpPr>
            <p:cNvPr id="6" name="TextBox 6"/>
            <p:cNvSpPr txBox="1"/>
            <p:nvPr/>
          </p:nvSpPr>
          <p:spPr>
            <a:xfrm>
              <a:off x="0" y="-38100"/>
              <a:ext cx="4816593" cy="732243"/>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143740"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668242"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4480223"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7292204"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0104185"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3059860"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16015535"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4" name="Group 14"/>
          <p:cNvGrpSpPr/>
          <p:nvPr/>
        </p:nvGrpSpPr>
        <p:grpSpPr>
          <a:xfrm>
            <a:off x="0" y="7736246"/>
            <a:ext cx="18288000" cy="795920"/>
            <a:chOff x="0" y="0"/>
            <a:chExt cx="4816593" cy="209625"/>
          </a:xfrm>
        </p:grpSpPr>
        <p:sp>
          <p:nvSpPr>
            <p:cNvPr id="15" name="Freeform 15"/>
            <p:cNvSpPr/>
            <p:nvPr/>
          </p:nvSpPr>
          <p:spPr>
            <a:xfrm>
              <a:off x="0" y="0"/>
              <a:ext cx="4816592" cy="209625"/>
            </a:xfrm>
            <a:custGeom>
              <a:avLst/>
              <a:gdLst/>
              <a:ahLst/>
              <a:cxnLst/>
              <a:rect l="l" t="t" r="r" b="b"/>
              <a:pathLst>
                <a:path w="4816592" h="209625">
                  <a:moveTo>
                    <a:pt x="0" y="0"/>
                  </a:moveTo>
                  <a:lnTo>
                    <a:pt x="4816592" y="0"/>
                  </a:lnTo>
                  <a:lnTo>
                    <a:pt x="4816592" y="209625"/>
                  </a:lnTo>
                  <a:lnTo>
                    <a:pt x="0" y="209625"/>
                  </a:lnTo>
                  <a:close/>
                </a:path>
              </a:pathLst>
            </a:custGeom>
            <a:solidFill>
              <a:srgbClr val="E4764E"/>
            </a:solidFill>
          </p:spPr>
        </p:sp>
        <p:sp>
          <p:nvSpPr>
            <p:cNvPr id="16" name="TextBox 16"/>
            <p:cNvSpPr txBox="1"/>
            <p:nvPr/>
          </p:nvSpPr>
          <p:spPr>
            <a:xfrm>
              <a:off x="0" y="-38100"/>
              <a:ext cx="4816593" cy="247725"/>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0157639" y="3843755"/>
            <a:ext cx="6375576" cy="5507078"/>
          </a:xfrm>
          <a:custGeom>
            <a:avLst/>
            <a:gdLst/>
            <a:ahLst/>
            <a:cxnLst/>
            <a:rect l="l" t="t" r="r" b="b"/>
            <a:pathLst>
              <a:path w="6375576" h="5507078">
                <a:moveTo>
                  <a:pt x="0" y="0"/>
                </a:moveTo>
                <a:lnTo>
                  <a:pt x="6375576" y="0"/>
                </a:lnTo>
                <a:lnTo>
                  <a:pt x="6375576" y="5507078"/>
                </a:lnTo>
                <a:lnTo>
                  <a:pt x="0" y="5507078"/>
                </a:lnTo>
                <a:lnTo>
                  <a:pt x="0" y="0"/>
                </a:lnTo>
                <a:close/>
              </a:path>
            </a:pathLst>
          </a:custGeom>
          <a:blipFill>
            <a:blip r:embed="rId6">
              <a:extLst>
                <a:ext uri="{96DAC541-7B7A-43D3-8B79-37D633B846F1}">
                  <asvg:svgBlip xmlns:asvg="http://schemas.microsoft.com/office/drawing/2016/SVG/main" r:embed="rId7"/>
                </a:ext>
              </a:extLst>
            </a:blip>
            <a:stretch>
              <a:fillRect b="-11981"/>
            </a:stretch>
          </a:blipFill>
        </p:spPr>
      </p:sp>
      <p:sp>
        <p:nvSpPr>
          <p:cNvPr id="18" name="Freeform 18"/>
          <p:cNvSpPr/>
          <p:nvPr/>
        </p:nvSpPr>
        <p:spPr>
          <a:xfrm>
            <a:off x="9458173" y="2974455"/>
            <a:ext cx="1931778" cy="1738601"/>
          </a:xfrm>
          <a:custGeom>
            <a:avLst/>
            <a:gdLst/>
            <a:ahLst/>
            <a:cxnLst/>
            <a:rect l="l" t="t" r="r" b="b"/>
            <a:pathLst>
              <a:path w="1931778" h="1738601">
                <a:moveTo>
                  <a:pt x="0" y="0"/>
                </a:moveTo>
                <a:lnTo>
                  <a:pt x="1931778" y="0"/>
                </a:lnTo>
                <a:lnTo>
                  <a:pt x="1931778" y="1738601"/>
                </a:lnTo>
                <a:lnTo>
                  <a:pt x="0" y="17386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a:off x="2694345" y="3761551"/>
            <a:ext cx="6375576" cy="5507078"/>
          </a:xfrm>
          <a:custGeom>
            <a:avLst/>
            <a:gdLst/>
            <a:ahLst/>
            <a:cxnLst/>
            <a:rect l="l" t="t" r="r" b="b"/>
            <a:pathLst>
              <a:path w="6375576" h="5507078">
                <a:moveTo>
                  <a:pt x="0" y="0"/>
                </a:moveTo>
                <a:lnTo>
                  <a:pt x="6375575" y="0"/>
                </a:lnTo>
                <a:lnTo>
                  <a:pt x="6375575" y="5507078"/>
                </a:lnTo>
                <a:lnTo>
                  <a:pt x="0" y="5507078"/>
                </a:lnTo>
                <a:lnTo>
                  <a:pt x="0" y="0"/>
                </a:lnTo>
                <a:close/>
              </a:path>
            </a:pathLst>
          </a:custGeom>
          <a:blipFill>
            <a:blip r:embed="rId6">
              <a:extLst>
                <a:ext uri="{96DAC541-7B7A-43D3-8B79-37D633B846F1}">
                  <asvg:svgBlip xmlns:asvg="http://schemas.microsoft.com/office/drawing/2016/SVG/main" r:embed="rId7"/>
                </a:ext>
              </a:extLst>
            </a:blip>
            <a:stretch>
              <a:fillRect b="-11981"/>
            </a:stretch>
          </a:blipFill>
        </p:spPr>
      </p:sp>
      <p:sp>
        <p:nvSpPr>
          <p:cNvPr id="20" name="Freeform 20"/>
          <p:cNvSpPr/>
          <p:nvPr/>
        </p:nvSpPr>
        <p:spPr>
          <a:xfrm>
            <a:off x="2072644" y="2974455"/>
            <a:ext cx="1931778" cy="1738601"/>
          </a:xfrm>
          <a:custGeom>
            <a:avLst/>
            <a:gdLst/>
            <a:ahLst/>
            <a:cxnLst/>
            <a:rect l="l" t="t" r="r" b="b"/>
            <a:pathLst>
              <a:path w="1931778" h="1738601">
                <a:moveTo>
                  <a:pt x="0" y="0"/>
                </a:moveTo>
                <a:lnTo>
                  <a:pt x="1931778" y="0"/>
                </a:lnTo>
                <a:lnTo>
                  <a:pt x="1931778" y="1738601"/>
                </a:lnTo>
                <a:lnTo>
                  <a:pt x="0" y="17386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p:cNvSpPr/>
          <p:nvPr/>
        </p:nvSpPr>
        <p:spPr>
          <a:xfrm>
            <a:off x="0" y="5236033"/>
            <a:ext cx="2955175" cy="4114800"/>
          </a:xfrm>
          <a:custGeom>
            <a:avLst/>
            <a:gdLst/>
            <a:ahLst/>
            <a:cxnLst/>
            <a:rect l="l" t="t" r="r" b="b"/>
            <a:pathLst>
              <a:path w="2955175" h="4114800">
                <a:moveTo>
                  <a:pt x="0" y="0"/>
                </a:moveTo>
                <a:lnTo>
                  <a:pt x="2955175" y="0"/>
                </a:lnTo>
                <a:lnTo>
                  <a:pt x="295517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2" name="Freeform 22"/>
          <p:cNvSpPr/>
          <p:nvPr/>
        </p:nvSpPr>
        <p:spPr>
          <a:xfrm>
            <a:off x="15280010" y="6806283"/>
            <a:ext cx="3958580" cy="2655847"/>
          </a:xfrm>
          <a:custGeom>
            <a:avLst/>
            <a:gdLst/>
            <a:ahLst/>
            <a:cxnLst/>
            <a:rect l="l" t="t" r="r" b="b"/>
            <a:pathLst>
              <a:path w="3958580" h="2655847">
                <a:moveTo>
                  <a:pt x="0" y="0"/>
                </a:moveTo>
                <a:lnTo>
                  <a:pt x="3958580" y="0"/>
                </a:lnTo>
                <a:lnTo>
                  <a:pt x="3958580" y="2655847"/>
                </a:lnTo>
                <a:lnTo>
                  <a:pt x="0" y="265584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3" name="TextBox 23"/>
          <p:cNvSpPr txBox="1"/>
          <p:nvPr/>
        </p:nvSpPr>
        <p:spPr>
          <a:xfrm>
            <a:off x="1396038" y="1219200"/>
            <a:ext cx="16124270" cy="1283526"/>
          </a:xfrm>
          <a:prstGeom prst="rect">
            <a:avLst/>
          </a:prstGeom>
        </p:spPr>
        <p:txBody>
          <a:bodyPr lIns="0" tIns="0" rIns="0" bIns="0" rtlCol="0" anchor="t">
            <a:spAutoFit/>
          </a:bodyPr>
          <a:lstStyle/>
          <a:p>
            <a:pPr algn="ctr">
              <a:lnSpc>
                <a:spcPts val="9688"/>
              </a:lnSpc>
            </a:pPr>
            <a:r>
              <a:rPr lang="en-US" sz="9688" spc="-96">
                <a:solidFill>
                  <a:srgbClr val="E2834B"/>
                </a:solidFill>
                <a:latin typeface="Adigiana Toybox Bold"/>
                <a:ea typeface="Adigiana Toybox Bold"/>
                <a:cs typeface="Adigiana Toybox Bold"/>
                <a:sym typeface="Adigiana Toybox Bold"/>
              </a:rPr>
              <a:t>Key Features</a:t>
            </a:r>
          </a:p>
        </p:txBody>
      </p:sp>
      <p:sp>
        <p:nvSpPr>
          <p:cNvPr id="24" name="TextBox 24"/>
          <p:cNvSpPr txBox="1"/>
          <p:nvPr/>
        </p:nvSpPr>
        <p:spPr>
          <a:xfrm>
            <a:off x="3244513" y="5577291"/>
            <a:ext cx="5275239" cy="2444116"/>
          </a:xfrm>
          <a:prstGeom prst="rect">
            <a:avLst/>
          </a:prstGeom>
        </p:spPr>
        <p:txBody>
          <a:bodyPr lIns="0" tIns="0" rIns="0" bIns="0" rtlCol="0" anchor="t">
            <a:spAutoFit/>
          </a:bodyPr>
          <a:lstStyle/>
          <a:p>
            <a:pPr algn="ctr">
              <a:lnSpc>
                <a:spcPts val="4620"/>
              </a:lnSpc>
            </a:pPr>
            <a:r>
              <a:rPr lang="en-US" sz="4200" spc="-252">
                <a:solidFill>
                  <a:srgbClr val="FFFFFF"/>
                </a:solidFill>
                <a:latin typeface="Gaegu"/>
                <a:ea typeface="Gaegu"/>
                <a:cs typeface="Gaegu"/>
                <a:sym typeface="Gaegu"/>
              </a:rPr>
              <a:t>Limited Liability: </a:t>
            </a:r>
          </a:p>
          <a:p>
            <a:pPr algn="ctr">
              <a:lnSpc>
                <a:spcPts val="4620"/>
              </a:lnSpc>
            </a:pPr>
            <a:r>
              <a:rPr lang="en-US" sz="4200" spc="-252">
                <a:solidFill>
                  <a:srgbClr val="FFFFFF"/>
                </a:solidFill>
                <a:latin typeface="Gaegu"/>
                <a:ea typeface="Gaegu"/>
                <a:cs typeface="Gaegu"/>
                <a:sym typeface="Gaegu"/>
              </a:rPr>
              <a:t>Shareholders' liability is limited to the amount unpaid on their shares.</a:t>
            </a:r>
          </a:p>
        </p:txBody>
      </p:sp>
      <p:sp>
        <p:nvSpPr>
          <p:cNvPr id="25" name="TextBox 25"/>
          <p:cNvSpPr txBox="1"/>
          <p:nvPr/>
        </p:nvSpPr>
        <p:spPr>
          <a:xfrm>
            <a:off x="10707808" y="5577291"/>
            <a:ext cx="5275239" cy="2444116"/>
          </a:xfrm>
          <a:prstGeom prst="rect">
            <a:avLst/>
          </a:prstGeom>
        </p:spPr>
        <p:txBody>
          <a:bodyPr lIns="0" tIns="0" rIns="0" bIns="0" rtlCol="0" anchor="t">
            <a:spAutoFit/>
          </a:bodyPr>
          <a:lstStyle/>
          <a:p>
            <a:pPr algn="ctr">
              <a:lnSpc>
                <a:spcPts val="4620"/>
              </a:lnSpc>
            </a:pPr>
            <a:r>
              <a:rPr lang="en-US" sz="4200" spc="-252">
                <a:solidFill>
                  <a:srgbClr val="FFFFFF"/>
                </a:solidFill>
                <a:latin typeface="Gaegu"/>
                <a:ea typeface="Gaegu"/>
                <a:cs typeface="Gaegu"/>
                <a:sym typeface="Gaegu"/>
              </a:rPr>
              <a:t>Separate Legal Entity: </a:t>
            </a:r>
          </a:p>
          <a:p>
            <a:pPr algn="ctr">
              <a:lnSpc>
                <a:spcPts val="4620"/>
              </a:lnSpc>
            </a:pPr>
            <a:r>
              <a:rPr lang="en-US" sz="4200" spc="-252">
                <a:solidFill>
                  <a:srgbClr val="FFFFFF"/>
                </a:solidFill>
                <a:latin typeface="Gaegu"/>
                <a:ea typeface="Gaegu"/>
                <a:cs typeface="Gaegu"/>
                <a:sym typeface="Gaegu"/>
              </a:rPr>
              <a:t>The company is distinct from its shareholders and directors.</a:t>
            </a:r>
          </a:p>
        </p:txBody>
      </p:sp>
      <p:sp>
        <p:nvSpPr>
          <p:cNvPr id="26" name="TextBox 26"/>
          <p:cNvSpPr txBox="1"/>
          <p:nvPr/>
        </p:nvSpPr>
        <p:spPr>
          <a:xfrm>
            <a:off x="2623741" y="3421046"/>
            <a:ext cx="781178" cy="881035"/>
          </a:xfrm>
          <a:prstGeom prst="rect">
            <a:avLst/>
          </a:prstGeom>
        </p:spPr>
        <p:txBody>
          <a:bodyPr lIns="0" tIns="0" rIns="0" bIns="0" rtlCol="0" anchor="t">
            <a:spAutoFit/>
          </a:bodyPr>
          <a:lstStyle/>
          <a:p>
            <a:pPr algn="ctr">
              <a:lnSpc>
                <a:spcPts val="6604"/>
              </a:lnSpc>
            </a:pPr>
            <a:r>
              <a:rPr lang="en-US" sz="6604" spc="-66">
                <a:solidFill>
                  <a:srgbClr val="E2834B"/>
                </a:solidFill>
                <a:latin typeface="Adigiana Toybox"/>
                <a:ea typeface="Adigiana Toybox"/>
                <a:cs typeface="Adigiana Toybox"/>
                <a:sym typeface="Adigiana Toybox"/>
              </a:rPr>
              <a:t>1</a:t>
            </a:r>
          </a:p>
        </p:txBody>
      </p:sp>
      <p:sp>
        <p:nvSpPr>
          <p:cNvPr id="27" name="TextBox 27"/>
          <p:cNvSpPr txBox="1"/>
          <p:nvPr/>
        </p:nvSpPr>
        <p:spPr>
          <a:xfrm>
            <a:off x="10033473" y="3382946"/>
            <a:ext cx="781178" cy="881035"/>
          </a:xfrm>
          <a:prstGeom prst="rect">
            <a:avLst/>
          </a:prstGeom>
        </p:spPr>
        <p:txBody>
          <a:bodyPr lIns="0" tIns="0" rIns="0" bIns="0" rtlCol="0" anchor="t">
            <a:spAutoFit/>
          </a:bodyPr>
          <a:lstStyle/>
          <a:p>
            <a:pPr algn="ctr">
              <a:lnSpc>
                <a:spcPts val="6604"/>
              </a:lnSpc>
            </a:pPr>
            <a:r>
              <a:rPr lang="en-US" sz="6604" spc="-66">
                <a:solidFill>
                  <a:srgbClr val="E2834B"/>
                </a:solidFill>
                <a:latin typeface="Adigiana Toybox"/>
                <a:ea typeface="Adigiana Toybox"/>
                <a:cs typeface="Adigiana Toybox"/>
                <a:sym typeface="Adigiana Toybox"/>
              </a:rPr>
              <a:t>2</a:t>
            </a:r>
          </a:p>
        </p:txBody>
      </p:sp>
      <p:sp>
        <p:nvSpPr>
          <p:cNvPr id="28" name="Freeform 28"/>
          <p:cNvSpPr/>
          <p:nvPr/>
        </p:nvSpPr>
        <p:spPr>
          <a:xfrm>
            <a:off x="15616653" y="3070408"/>
            <a:ext cx="1642647" cy="1642647"/>
          </a:xfrm>
          <a:custGeom>
            <a:avLst/>
            <a:gdLst/>
            <a:ahLst/>
            <a:cxnLst/>
            <a:rect l="l" t="t" r="r" b="b"/>
            <a:pathLst>
              <a:path w="1642647" h="1642647">
                <a:moveTo>
                  <a:pt x="0" y="0"/>
                </a:moveTo>
                <a:lnTo>
                  <a:pt x="1642647" y="0"/>
                </a:lnTo>
                <a:lnTo>
                  <a:pt x="1642647" y="1642648"/>
                </a:lnTo>
                <a:lnTo>
                  <a:pt x="0" y="16426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9" name="Freeform 29"/>
          <p:cNvSpPr/>
          <p:nvPr/>
        </p:nvSpPr>
        <p:spPr>
          <a:xfrm>
            <a:off x="674488" y="2974455"/>
            <a:ext cx="803100" cy="792878"/>
          </a:xfrm>
          <a:custGeom>
            <a:avLst/>
            <a:gdLst/>
            <a:ahLst/>
            <a:cxnLst/>
            <a:rect l="l" t="t" r="r" b="b"/>
            <a:pathLst>
              <a:path w="803100" h="792878">
                <a:moveTo>
                  <a:pt x="0" y="0"/>
                </a:moveTo>
                <a:lnTo>
                  <a:pt x="803099" y="0"/>
                </a:lnTo>
                <a:lnTo>
                  <a:pt x="803099" y="792878"/>
                </a:lnTo>
                <a:lnTo>
                  <a:pt x="0" y="79287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0" name="Freeform 30"/>
          <p:cNvSpPr/>
          <p:nvPr/>
        </p:nvSpPr>
        <p:spPr>
          <a:xfrm rot="8829836">
            <a:off x="-1306343" y="35488"/>
            <a:ext cx="3961662" cy="1296544"/>
          </a:xfrm>
          <a:custGeom>
            <a:avLst/>
            <a:gdLst/>
            <a:ahLst/>
            <a:cxnLst/>
            <a:rect l="l" t="t" r="r" b="b"/>
            <a:pathLst>
              <a:path w="3961662" h="1296544">
                <a:moveTo>
                  <a:pt x="0" y="0"/>
                </a:moveTo>
                <a:lnTo>
                  <a:pt x="3961662" y="0"/>
                </a:lnTo>
                <a:lnTo>
                  <a:pt x="3961662" y="1296544"/>
                </a:lnTo>
                <a:lnTo>
                  <a:pt x="0" y="129654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1" name="Freeform 31"/>
          <p:cNvSpPr/>
          <p:nvPr/>
        </p:nvSpPr>
        <p:spPr>
          <a:xfrm rot="-8240632" flipH="1">
            <a:off x="15771381" y="35488"/>
            <a:ext cx="3961662" cy="1296544"/>
          </a:xfrm>
          <a:custGeom>
            <a:avLst/>
            <a:gdLst/>
            <a:ahLst/>
            <a:cxnLst/>
            <a:rect l="l" t="t" r="r" b="b"/>
            <a:pathLst>
              <a:path w="3961662" h="1296544">
                <a:moveTo>
                  <a:pt x="3961662" y="0"/>
                </a:moveTo>
                <a:lnTo>
                  <a:pt x="0" y="0"/>
                </a:lnTo>
                <a:lnTo>
                  <a:pt x="0" y="1296544"/>
                </a:lnTo>
                <a:lnTo>
                  <a:pt x="3961662" y="1296544"/>
                </a:lnTo>
                <a:lnTo>
                  <a:pt x="3961662" y="0"/>
                </a:lnTo>
                <a:close/>
              </a:path>
            </a:pathLst>
          </a:custGeom>
          <a:blipFill>
            <a:blip r:embed="rId18">
              <a:extLst>
                <a:ext uri="{96DAC541-7B7A-43D3-8B79-37D633B846F1}">
                  <asvg:svgBlip xmlns:asvg="http://schemas.microsoft.com/office/drawing/2016/SVG/main" r:embed="rId19"/>
                </a:ext>
              </a:extLst>
            </a:blip>
            <a:stretch>
              <a:fillRect/>
            </a:stretch>
          </a:blipFill>
        </p:spPr>
      </p:sp>
    </p:spTree>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E9"/>
        </a:solidFill>
        <a:effectLst/>
      </p:bgPr>
    </p:bg>
    <p:spTree>
      <p:nvGrpSpPr>
        <p:cNvPr id="1" name=""/>
        <p:cNvGrpSpPr/>
        <p:nvPr/>
      </p:nvGrpSpPr>
      <p:grpSpPr>
        <a:xfrm>
          <a:off x="0" y="0"/>
          <a:ext cx="0" cy="0"/>
          <a:chOff x="0" y="0"/>
          <a:chExt cx="0" cy="0"/>
        </a:xfrm>
      </p:grpSpPr>
      <p:sp>
        <p:nvSpPr>
          <p:cNvPr id="2" name="Freeform 2"/>
          <p:cNvSpPr/>
          <p:nvPr/>
        </p:nvSpPr>
        <p:spPr>
          <a:xfrm>
            <a:off x="-1235054" y="-7984"/>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sp>
      <p:sp>
        <p:nvSpPr>
          <p:cNvPr id="3" name="Freeform 3"/>
          <p:cNvSpPr/>
          <p:nvPr/>
        </p:nvSpPr>
        <p:spPr>
          <a:xfrm>
            <a:off x="9051946" y="-7984"/>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0" y="8297181"/>
            <a:ext cx="18288000" cy="2635573"/>
            <a:chOff x="0" y="0"/>
            <a:chExt cx="4816593" cy="694143"/>
          </a:xfrm>
        </p:grpSpPr>
        <p:sp>
          <p:nvSpPr>
            <p:cNvPr id="5" name="Freeform 5"/>
            <p:cNvSpPr/>
            <p:nvPr/>
          </p:nvSpPr>
          <p:spPr>
            <a:xfrm>
              <a:off x="0" y="0"/>
              <a:ext cx="4816592" cy="694143"/>
            </a:xfrm>
            <a:custGeom>
              <a:avLst/>
              <a:gdLst/>
              <a:ahLst/>
              <a:cxnLst/>
              <a:rect l="l" t="t" r="r" b="b"/>
              <a:pathLst>
                <a:path w="4816592" h="694143">
                  <a:moveTo>
                    <a:pt x="0" y="0"/>
                  </a:moveTo>
                  <a:lnTo>
                    <a:pt x="4816592" y="0"/>
                  </a:lnTo>
                  <a:lnTo>
                    <a:pt x="4816592" y="694143"/>
                  </a:lnTo>
                  <a:lnTo>
                    <a:pt x="0" y="694143"/>
                  </a:lnTo>
                  <a:close/>
                </a:path>
              </a:pathLst>
            </a:custGeom>
            <a:solidFill>
              <a:srgbClr val="E67660"/>
            </a:solidFill>
          </p:spPr>
        </p:sp>
        <p:sp>
          <p:nvSpPr>
            <p:cNvPr id="6" name="TextBox 6"/>
            <p:cNvSpPr txBox="1"/>
            <p:nvPr/>
          </p:nvSpPr>
          <p:spPr>
            <a:xfrm>
              <a:off x="0" y="-38100"/>
              <a:ext cx="4816593" cy="732243"/>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0" y="7736246"/>
            <a:ext cx="18288000" cy="795920"/>
            <a:chOff x="0" y="0"/>
            <a:chExt cx="4816593" cy="209625"/>
          </a:xfrm>
        </p:grpSpPr>
        <p:sp>
          <p:nvSpPr>
            <p:cNvPr id="8" name="Freeform 8"/>
            <p:cNvSpPr/>
            <p:nvPr/>
          </p:nvSpPr>
          <p:spPr>
            <a:xfrm>
              <a:off x="0" y="0"/>
              <a:ext cx="4816592" cy="209625"/>
            </a:xfrm>
            <a:custGeom>
              <a:avLst/>
              <a:gdLst/>
              <a:ahLst/>
              <a:cxnLst/>
              <a:rect l="l" t="t" r="r" b="b"/>
              <a:pathLst>
                <a:path w="4816592" h="209625">
                  <a:moveTo>
                    <a:pt x="0" y="0"/>
                  </a:moveTo>
                  <a:lnTo>
                    <a:pt x="4816592" y="0"/>
                  </a:lnTo>
                  <a:lnTo>
                    <a:pt x="4816592" y="209625"/>
                  </a:lnTo>
                  <a:lnTo>
                    <a:pt x="0" y="209625"/>
                  </a:lnTo>
                  <a:close/>
                </a:path>
              </a:pathLst>
            </a:custGeom>
            <a:solidFill>
              <a:srgbClr val="FFD374"/>
            </a:solidFill>
          </p:spPr>
        </p:sp>
        <p:sp>
          <p:nvSpPr>
            <p:cNvPr id="9" name="TextBox 9"/>
            <p:cNvSpPr txBox="1"/>
            <p:nvPr/>
          </p:nvSpPr>
          <p:spPr>
            <a:xfrm>
              <a:off x="0" y="-38100"/>
              <a:ext cx="4816593" cy="247725"/>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143740"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668242"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4480223"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7292204"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10104185"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13059860"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a:off x="16015535"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13862537" y="1590990"/>
            <a:ext cx="4058378" cy="11446707"/>
          </a:xfrm>
          <a:custGeom>
            <a:avLst/>
            <a:gdLst/>
            <a:ahLst/>
            <a:cxnLst/>
            <a:rect l="l" t="t" r="r" b="b"/>
            <a:pathLst>
              <a:path w="4058378" h="11446707">
                <a:moveTo>
                  <a:pt x="0" y="0"/>
                </a:moveTo>
                <a:lnTo>
                  <a:pt x="4058378" y="0"/>
                </a:lnTo>
                <a:lnTo>
                  <a:pt x="4058378" y="11446708"/>
                </a:lnTo>
                <a:lnTo>
                  <a:pt x="0" y="114467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rot="-5400000">
            <a:off x="3296654" y="-572413"/>
            <a:ext cx="7991100" cy="11415857"/>
          </a:xfrm>
          <a:custGeom>
            <a:avLst/>
            <a:gdLst/>
            <a:ahLst/>
            <a:cxnLst/>
            <a:rect l="l" t="t" r="r" b="b"/>
            <a:pathLst>
              <a:path w="7991100" h="11415857">
                <a:moveTo>
                  <a:pt x="0" y="0"/>
                </a:moveTo>
                <a:lnTo>
                  <a:pt x="7991100" y="0"/>
                </a:lnTo>
                <a:lnTo>
                  <a:pt x="7991100" y="11415857"/>
                </a:lnTo>
                <a:lnTo>
                  <a:pt x="0" y="114158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a:off x="-269227" y="5972826"/>
            <a:ext cx="2595853" cy="7284282"/>
          </a:xfrm>
          <a:custGeom>
            <a:avLst/>
            <a:gdLst/>
            <a:ahLst/>
            <a:cxnLst/>
            <a:rect l="l" t="t" r="r" b="b"/>
            <a:pathLst>
              <a:path w="2595853" h="7284282">
                <a:moveTo>
                  <a:pt x="0" y="0"/>
                </a:moveTo>
                <a:lnTo>
                  <a:pt x="2595854" y="0"/>
                </a:lnTo>
                <a:lnTo>
                  <a:pt x="2595854" y="7284282"/>
                </a:lnTo>
                <a:lnTo>
                  <a:pt x="0" y="72842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flipH="1">
            <a:off x="-595780" y="4518830"/>
            <a:ext cx="2606035" cy="1933204"/>
          </a:xfrm>
          <a:custGeom>
            <a:avLst/>
            <a:gdLst/>
            <a:ahLst/>
            <a:cxnLst/>
            <a:rect l="l" t="t" r="r" b="b"/>
            <a:pathLst>
              <a:path w="2606035" h="1933204">
                <a:moveTo>
                  <a:pt x="2606036" y="0"/>
                </a:moveTo>
                <a:lnTo>
                  <a:pt x="0" y="0"/>
                </a:lnTo>
                <a:lnTo>
                  <a:pt x="0" y="1933204"/>
                </a:lnTo>
                <a:lnTo>
                  <a:pt x="2606036" y="1933204"/>
                </a:lnTo>
                <a:lnTo>
                  <a:pt x="2606036"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1" name="TextBox 21"/>
          <p:cNvSpPr txBox="1"/>
          <p:nvPr/>
        </p:nvSpPr>
        <p:spPr>
          <a:xfrm>
            <a:off x="2938056" y="3627280"/>
            <a:ext cx="8708295" cy="3349623"/>
          </a:xfrm>
          <a:prstGeom prst="rect">
            <a:avLst/>
          </a:prstGeom>
        </p:spPr>
        <p:txBody>
          <a:bodyPr lIns="0" tIns="0" rIns="0" bIns="0" rtlCol="0" anchor="t">
            <a:spAutoFit/>
          </a:bodyPr>
          <a:lstStyle/>
          <a:p>
            <a:pPr algn="ctr">
              <a:lnSpc>
                <a:spcPts val="5049"/>
              </a:lnSpc>
            </a:pPr>
            <a:r>
              <a:rPr lang="en-US" sz="4999" spc="-299">
                <a:solidFill>
                  <a:srgbClr val="593125"/>
                </a:solidFill>
                <a:latin typeface="Gaegu"/>
                <a:ea typeface="Gaegu"/>
                <a:cs typeface="Gaegu"/>
                <a:sym typeface="Gaegu"/>
              </a:rPr>
              <a:t>This structure offers a balance between limited liability and a more private form of business operation, with greater control over ownership and management.</a:t>
            </a:r>
          </a:p>
        </p:txBody>
      </p:sp>
      <p:sp>
        <p:nvSpPr>
          <p:cNvPr id="22" name="Freeform 22"/>
          <p:cNvSpPr/>
          <p:nvPr/>
        </p:nvSpPr>
        <p:spPr>
          <a:xfrm>
            <a:off x="11840862" y="1139966"/>
            <a:ext cx="1642647" cy="1642647"/>
          </a:xfrm>
          <a:custGeom>
            <a:avLst/>
            <a:gdLst/>
            <a:ahLst/>
            <a:cxnLst/>
            <a:rect l="l" t="t" r="r" b="b"/>
            <a:pathLst>
              <a:path w="1642647" h="1642647">
                <a:moveTo>
                  <a:pt x="0" y="0"/>
                </a:moveTo>
                <a:lnTo>
                  <a:pt x="1642648" y="0"/>
                </a:lnTo>
                <a:lnTo>
                  <a:pt x="1642648" y="1642647"/>
                </a:lnTo>
                <a:lnTo>
                  <a:pt x="0" y="164264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3" name="Freeform 23"/>
          <p:cNvSpPr/>
          <p:nvPr/>
        </p:nvSpPr>
        <p:spPr>
          <a:xfrm flipH="1">
            <a:off x="-130112" y="-207364"/>
            <a:ext cx="1798354" cy="1798354"/>
          </a:xfrm>
          <a:custGeom>
            <a:avLst/>
            <a:gdLst/>
            <a:ahLst/>
            <a:cxnLst/>
            <a:rect l="l" t="t" r="r" b="b"/>
            <a:pathLst>
              <a:path w="1798354" h="1798354">
                <a:moveTo>
                  <a:pt x="1798354" y="0"/>
                </a:moveTo>
                <a:lnTo>
                  <a:pt x="0" y="0"/>
                </a:lnTo>
                <a:lnTo>
                  <a:pt x="0" y="1798354"/>
                </a:lnTo>
                <a:lnTo>
                  <a:pt x="1798354" y="1798354"/>
                </a:lnTo>
                <a:lnTo>
                  <a:pt x="1798354"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p:cNvSpPr/>
          <p:nvPr/>
        </p:nvSpPr>
        <p:spPr>
          <a:xfrm>
            <a:off x="16489646" y="-207364"/>
            <a:ext cx="1798354" cy="1798354"/>
          </a:xfrm>
          <a:custGeom>
            <a:avLst/>
            <a:gdLst/>
            <a:ahLst/>
            <a:cxnLst/>
            <a:rect l="l" t="t" r="r" b="b"/>
            <a:pathLst>
              <a:path w="1798354" h="1798354">
                <a:moveTo>
                  <a:pt x="0" y="0"/>
                </a:moveTo>
                <a:lnTo>
                  <a:pt x="1798354" y="0"/>
                </a:lnTo>
                <a:lnTo>
                  <a:pt x="1798354" y="1798354"/>
                </a:lnTo>
                <a:lnTo>
                  <a:pt x="0" y="17983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5" name="Freeform 25"/>
          <p:cNvSpPr/>
          <p:nvPr/>
        </p:nvSpPr>
        <p:spPr>
          <a:xfrm>
            <a:off x="1092935" y="2603739"/>
            <a:ext cx="1075327" cy="1061641"/>
          </a:xfrm>
          <a:custGeom>
            <a:avLst/>
            <a:gdLst/>
            <a:ahLst/>
            <a:cxnLst/>
            <a:rect l="l" t="t" r="r" b="b"/>
            <a:pathLst>
              <a:path w="1075327" h="1061641">
                <a:moveTo>
                  <a:pt x="0" y="0"/>
                </a:moveTo>
                <a:lnTo>
                  <a:pt x="1075328" y="0"/>
                </a:lnTo>
                <a:lnTo>
                  <a:pt x="1075328" y="1061641"/>
                </a:lnTo>
                <a:lnTo>
                  <a:pt x="0" y="106164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6" name="Freeform 26"/>
          <p:cNvSpPr/>
          <p:nvPr/>
        </p:nvSpPr>
        <p:spPr>
          <a:xfrm rot="1053647">
            <a:off x="12569528" y="4526784"/>
            <a:ext cx="688294" cy="4114800"/>
          </a:xfrm>
          <a:custGeom>
            <a:avLst/>
            <a:gdLst/>
            <a:ahLst/>
            <a:cxnLst/>
            <a:rect l="l" t="t" r="r" b="b"/>
            <a:pathLst>
              <a:path w="688294" h="4114800">
                <a:moveTo>
                  <a:pt x="0" y="0"/>
                </a:moveTo>
                <a:lnTo>
                  <a:pt x="688294" y="0"/>
                </a:lnTo>
                <a:lnTo>
                  <a:pt x="688294"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Tree>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2E9"/>
        </a:solidFill>
        <a:effectLst/>
      </p:bgPr>
    </p:bg>
    <p:spTree>
      <p:nvGrpSpPr>
        <p:cNvPr id="1" name=""/>
        <p:cNvGrpSpPr/>
        <p:nvPr/>
      </p:nvGrpSpPr>
      <p:grpSpPr>
        <a:xfrm>
          <a:off x="0" y="0"/>
          <a:ext cx="0" cy="0"/>
          <a:chOff x="0" y="0"/>
          <a:chExt cx="0" cy="0"/>
        </a:xfrm>
      </p:grpSpPr>
      <p:sp>
        <p:nvSpPr>
          <p:cNvPr id="2" name="Freeform 2"/>
          <p:cNvSpPr/>
          <p:nvPr/>
        </p:nvSpPr>
        <p:spPr>
          <a:xfrm>
            <a:off x="-1235054" y="-7984"/>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sp>
      <p:sp>
        <p:nvSpPr>
          <p:cNvPr id="3" name="Freeform 3"/>
          <p:cNvSpPr/>
          <p:nvPr/>
        </p:nvSpPr>
        <p:spPr>
          <a:xfrm>
            <a:off x="9051946" y="-7984"/>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0" y="8297181"/>
            <a:ext cx="18288000" cy="2635573"/>
            <a:chOff x="0" y="0"/>
            <a:chExt cx="4816593" cy="694143"/>
          </a:xfrm>
        </p:grpSpPr>
        <p:sp>
          <p:nvSpPr>
            <p:cNvPr id="5" name="Freeform 5"/>
            <p:cNvSpPr/>
            <p:nvPr/>
          </p:nvSpPr>
          <p:spPr>
            <a:xfrm>
              <a:off x="0" y="0"/>
              <a:ext cx="4816592" cy="694143"/>
            </a:xfrm>
            <a:custGeom>
              <a:avLst/>
              <a:gdLst/>
              <a:ahLst/>
              <a:cxnLst/>
              <a:rect l="l" t="t" r="r" b="b"/>
              <a:pathLst>
                <a:path w="4816592" h="694143">
                  <a:moveTo>
                    <a:pt x="0" y="0"/>
                  </a:moveTo>
                  <a:lnTo>
                    <a:pt x="4816592" y="0"/>
                  </a:lnTo>
                  <a:lnTo>
                    <a:pt x="4816592" y="694143"/>
                  </a:lnTo>
                  <a:lnTo>
                    <a:pt x="0" y="694143"/>
                  </a:lnTo>
                  <a:close/>
                </a:path>
              </a:pathLst>
            </a:custGeom>
            <a:solidFill>
              <a:srgbClr val="E67660"/>
            </a:solidFill>
          </p:spPr>
        </p:sp>
        <p:sp>
          <p:nvSpPr>
            <p:cNvPr id="6" name="TextBox 6"/>
            <p:cNvSpPr txBox="1"/>
            <p:nvPr/>
          </p:nvSpPr>
          <p:spPr>
            <a:xfrm>
              <a:off x="0" y="-38100"/>
              <a:ext cx="4816593" cy="732243"/>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0" y="7736246"/>
            <a:ext cx="18288000" cy="795920"/>
            <a:chOff x="0" y="0"/>
            <a:chExt cx="4816593" cy="209625"/>
          </a:xfrm>
        </p:grpSpPr>
        <p:sp>
          <p:nvSpPr>
            <p:cNvPr id="8" name="Freeform 8"/>
            <p:cNvSpPr/>
            <p:nvPr/>
          </p:nvSpPr>
          <p:spPr>
            <a:xfrm>
              <a:off x="0" y="0"/>
              <a:ext cx="4816592" cy="209625"/>
            </a:xfrm>
            <a:custGeom>
              <a:avLst/>
              <a:gdLst/>
              <a:ahLst/>
              <a:cxnLst/>
              <a:rect l="l" t="t" r="r" b="b"/>
              <a:pathLst>
                <a:path w="4816592" h="209625">
                  <a:moveTo>
                    <a:pt x="0" y="0"/>
                  </a:moveTo>
                  <a:lnTo>
                    <a:pt x="4816592" y="0"/>
                  </a:lnTo>
                  <a:lnTo>
                    <a:pt x="4816592" y="209625"/>
                  </a:lnTo>
                  <a:lnTo>
                    <a:pt x="0" y="209625"/>
                  </a:lnTo>
                  <a:close/>
                </a:path>
              </a:pathLst>
            </a:custGeom>
            <a:solidFill>
              <a:srgbClr val="FFD374"/>
            </a:solidFill>
          </p:spPr>
        </p:sp>
        <p:sp>
          <p:nvSpPr>
            <p:cNvPr id="9" name="TextBox 9"/>
            <p:cNvSpPr txBox="1"/>
            <p:nvPr/>
          </p:nvSpPr>
          <p:spPr>
            <a:xfrm>
              <a:off x="0" y="-38100"/>
              <a:ext cx="4816593" cy="247725"/>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143740"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668242"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4480223"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7292204"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10104185"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13059860"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a:off x="16015535"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rot="-5400000">
            <a:off x="2894787" y="3063939"/>
            <a:ext cx="4775932" cy="6822760"/>
          </a:xfrm>
          <a:custGeom>
            <a:avLst/>
            <a:gdLst/>
            <a:ahLst/>
            <a:cxnLst/>
            <a:rect l="l" t="t" r="r" b="b"/>
            <a:pathLst>
              <a:path w="4775932" h="6822760">
                <a:moveTo>
                  <a:pt x="0" y="0"/>
                </a:moveTo>
                <a:lnTo>
                  <a:pt x="4775932" y="0"/>
                </a:lnTo>
                <a:lnTo>
                  <a:pt x="4775932" y="6822760"/>
                </a:lnTo>
                <a:lnTo>
                  <a:pt x="0" y="68227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rot="-5400000">
            <a:off x="10387044" y="3063939"/>
            <a:ext cx="4775932" cy="6822760"/>
          </a:xfrm>
          <a:custGeom>
            <a:avLst/>
            <a:gdLst/>
            <a:ahLst/>
            <a:cxnLst/>
            <a:rect l="l" t="t" r="r" b="b"/>
            <a:pathLst>
              <a:path w="4775932" h="6822760">
                <a:moveTo>
                  <a:pt x="0" y="0"/>
                </a:moveTo>
                <a:lnTo>
                  <a:pt x="4775932" y="0"/>
                </a:lnTo>
                <a:lnTo>
                  <a:pt x="4775932" y="6822760"/>
                </a:lnTo>
                <a:lnTo>
                  <a:pt x="0" y="68227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TextBox 19"/>
          <p:cNvSpPr txBox="1"/>
          <p:nvPr/>
        </p:nvSpPr>
        <p:spPr>
          <a:xfrm>
            <a:off x="2183986" y="4271869"/>
            <a:ext cx="6090237" cy="4321175"/>
          </a:xfrm>
          <a:prstGeom prst="rect">
            <a:avLst/>
          </a:prstGeom>
        </p:spPr>
        <p:txBody>
          <a:bodyPr lIns="0" tIns="0" rIns="0" bIns="0" rtlCol="0" anchor="t">
            <a:spAutoFit/>
          </a:bodyPr>
          <a:lstStyle/>
          <a:p>
            <a:pPr algn="ctr">
              <a:lnSpc>
                <a:spcPts val="5500"/>
              </a:lnSpc>
            </a:pPr>
            <a:r>
              <a:rPr lang="en-US" sz="5000" spc="-300">
                <a:solidFill>
                  <a:srgbClr val="FFFDF0"/>
                </a:solidFill>
                <a:latin typeface="Gaegu"/>
                <a:ea typeface="Gaegu"/>
                <a:cs typeface="Gaegu"/>
                <a:sym typeface="Gaegu"/>
              </a:rPr>
              <a:t>Minimum Number of Shareholders: </a:t>
            </a:r>
          </a:p>
          <a:p>
            <a:pPr algn="ctr">
              <a:lnSpc>
                <a:spcPts val="5500"/>
              </a:lnSpc>
            </a:pPr>
            <a:r>
              <a:rPr lang="en-US" sz="5000" spc="-300">
                <a:solidFill>
                  <a:srgbClr val="FFFDF0"/>
                </a:solidFill>
                <a:latin typeface="Gaegu"/>
                <a:ea typeface="Gaegu"/>
                <a:cs typeface="Gaegu"/>
                <a:sym typeface="Gaegu"/>
              </a:rPr>
              <a:t>Usually, at least two shareholders are required to form a Private Limited Company.</a:t>
            </a:r>
          </a:p>
        </p:txBody>
      </p:sp>
      <p:sp>
        <p:nvSpPr>
          <p:cNvPr id="20" name="TextBox 20"/>
          <p:cNvSpPr txBox="1"/>
          <p:nvPr/>
        </p:nvSpPr>
        <p:spPr>
          <a:xfrm>
            <a:off x="9051946" y="4094069"/>
            <a:ext cx="7079394" cy="4638675"/>
          </a:xfrm>
          <a:prstGeom prst="rect">
            <a:avLst/>
          </a:prstGeom>
        </p:spPr>
        <p:txBody>
          <a:bodyPr lIns="0" tIns="0" rIns="0" bIns="0" rtlCol="0" anchor="t">
            <a:spAutoFit/>
          </a:bodyPr>
          <a:lstStyle/>
          <a:p>
            <a:pPr algn="ctr">
              <a:lnSpc>
                <a:spcPts val="5999"/>
              </a:lnSpc>
            </a:pPr>
            <a:r>
              <a:rPr lang="en-US" sz="4999" spc="-299">
                <a:solidFill>
                  <a:srgbClr val="FFFDF0"/>
                </a:solidFill>
                <a:latin typeface="Gaegu"/>
                <a:ea typeface="Gaegu"/>
                <a:cs typeface="Gaegu"/>
                <a:sym typeface="Gaegu"/>
              </a:rPr>
              <a:t>Maximum Number of Shareholders: </a:t>
            </a:r>
          </a:p>
          <a:p>
            <a:pPr algn="ctr">
              <a:lnSpc>
                <a:spcPts val="5999"/>
              </a:lnSpc>
            </a:pPr>
            <a:r>
              <a:rPr lang="en-US" sz="4999" spc="-299">
                <a:solidFill>
                  <a:srgbClr val="FFFDF0"/>
                </a:solidFill>
                <a:latin typeface="Gaegu"/>
                <a:ea typeface="Gaegu"/>
                <a:cs typeface="Gaegu"/>
                <a:sym typeface="Gaegu"/>
              </a:rPr>
              <a:t>Typically, up to 50 shareholders are allowed, although this can vary by jurisdiction.</a:t>
            </a:r>
          </a:p>
        </p:txBody>
      </p:sp>
      <p:sp>
        <p:nvSpPr>
          <p:cNvPr id="21" name="TextBox 21"/>
          <p:cNvSpPr txBox="1"/>
          <p:nvPr/>
        </p:nvSpPr>
        <p:spPr>
          <a:xfrm>
            <a:off x="2183986" y="85426"/>
            <a:ext cx="14651774" cy="3792377"/>
          </a:xfrm>
          <a:prstGeom prst="rect">
            <a:avLst/>
          </a:prstGeom>
        </p:spPr>
        <p:txBody>
          <a:bodyPr lIns="0" tIns="0" rIns="0" bIns="0" rtlCol="0" anchor="t">
            <a:spAutoFit/>
          </a:bodyPr>
          <a:lstStyle/>
          <a:p>
            <a:pPr algn="ctr">
              <a:lnSpc>
                <a:spcPts val="14588"/>
              </a:lnSpc>
            </a:pPr>
            <a:r>
              <a:rPr lang="en-US" sz="14588" spc="-145">
                <a:solidFill>
                  <a:srgbClr val="E46064"/>
                </a:solidFill>
                <a:latin typeface="Adigiana Toybox Bold"/>
                <a:ea typeface="Adigiana Toybox Bold"/>
                <a:cs typeface="Adigiana Toybox Bold"/>
                <a:sym typeface="Adigiana Toybox Bold"/>
              </a:rPr>
              <a:t>Number of Shareholders:</a:t>
            </a:r>
          </a:p>
        </p:txBody>
      </p:sp>
      <p:sp>
        <p:nvSpPr>
          <p:cNvPr id="22" name="Freeform 22"/>
          <p:cNvSpPr/>
          <p:nvPr/>
        </p:nvSpPr>
        <p:spPr>
          <a:xfrm>
            <a:off x="451770" y="4748485"/>
            <a:ext cx="1877845" cy="4114800"/>
          </a:xfrm>
          <a:custGeom>
            <a:avLst/>
            <a:gdLst/>
            <a:ahLst/>
            <a:cxnLst/>
            <a:rect l="l" t="t" r="r" b="b"/>
            <a:pathLst>
              <a:path w="1877845" h="4114800">
                <a:moveTo>
                  <a:pt x="0" y="0"/>
                </a:moveTo>
                <a:lnTo>
                  <a:pt x="1877845" y="0"/>
                </a:lnTo>
                <a:lnTo>
                  <a:pt x="187784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3" name="Freeform 23"/>
          <p:cNvSpPr/>
          <p:nvPr/>
        </p:nvSpPr>
        <p:spPr>
          <a:xfrm flipH="1">
            <a:off x="15795303" y="5135516"/>
            <a:ext cx="2927993" cy="3727769"/>
          </a:xfrm>
          <a:custGeom>
            <a:avLst/>
            <a:gdLst/>
            <a:ahLst/>
            <a:cxnLst/>
            <a:rect l="l" t="t" r="r" b="b"/>
            <a:pathLst>
              <a:path w="2927993" h="3727769">
                <a:moveTo>
                  <a:pt x="2927994" y="0"/>
                </a:moveTo>
                <a:lnTo>
                  <a:pt x="0" y="0"/>
                </a:lnTo>
                <a:lnTo>
                  <a:pt x="0" y="3727769"/>
                </a:lnTo>
                <a:lnTo>
                  <a:pt x="2927994" y="3727769"/>
                </a:lnTo>
                <a:lnTo>
                  <a:pt x="2927994"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4" name="Freeform 24"/>
          <p:cNvSpPr/>
          <p:nvPr/>
        </p:nvSpPr>
        <p:spPr>
          <a:xfrm flipH="1">
            <a:off x="-130112" y="-207364"/>
            <a:ext cx="1798354" cy="1798354"/>
          </a:xfrm>
          <a:custGeom>
            <a:avLst/>
            <a:gdLst/>
            <a:ahLst/>
            <a:cxnLst/>
            <a:rect l="l" t="t" r="r" b="b"/>
            <a:pathLst>
              <a:path w="1798354" h="1798354">
                <a:moveTo>
                  <a:pt x="1798354" y="0"/>
                </a:moveTo>
                <a:lnTo>
                  <a:pt x="0" y="0"/>
                </a:lnTo>
                <a:lnTo>
                  <a:pt x="0" y="1798354"/>
                </a:lnTo>
                <a:lnTo>
                  <a:pt x="1798354" y="1798354"/>
                </a:lnTo>
                <a:lnTo>
                  <a:pt x="1798354"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a:off x="16489646" y="-207364"/>
            <a:ext cx="1798354" cy="1798354"/>
          </a:xfrm>
          <a:custGeom>
            <a:avLst/>
            <a:gdLst/>
            <a:ahLst/>
            <a:cxnLst/>
            <a:rect l="l" t="t" r="r" b="b"/>
            <a:pathLst>
              <a:path w="1798354" h="1798354">
                <a:moveTo>
                  <a:pt x="0" y="0"/>
                </a:moveTo>
                <a:lnTo>
                  <a:pt x="1798354" y="0"/>
                </a:lnTo>
                <a:lnTo>
                  <a:pt x="1798354" y="1798354"/>
                </a:lnTo>
                <a:lnTo>
                  <a:pt x="0" y="17983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6" name="Freeform 26"/>
          <p:cNvSpPr/>
          <p:nvPr/>
        </p:nvSpPr>
        <p:spPr>
          <a:xfrm>
            <a:off x="15353617" y="2074440"/>
            <a:ext cx="979365" cy="966900"/>
          </a:xfrm>
          <a:custGeom>
            <a:avLst/>
            <a:gdLst/>
            <a:ahLst/>
            <a:cxnLst/>
            <a:rect l="l" t="t" r="r" b="b"/>
            <a:pathLst>
              <a:path w="979365" h="966900">
                <a:moveTo>
                  <a:pt x="0" y="0"/>
                </a:moveTo>
                <a:lnTo>
                  <a:pt x="979365" y="0"/>
                </a:lnTo>
                <a:lnTo>
                  <a:pt x="979365" y="966900"/>
                </a:lnTo>
                <a:lnTo>
                  <a:pt x="0" y="9669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7" name="Freeform 27"/>
          <p:cNvSpPr/>
          <p:nvPr/>
        </p:nvSpPr>
        <p:spPr>
          <a:xfrm>
            <a:off x="2183986" y="1590990"/>
            <a:ext cx="979365" cy="966900"/>
          </a:xfrm>
          <a:custGeom>
            <a:avLst/>
            <a:gdLst/>
            <a:ahLst/>
            <a:cxnLst/>
            <a:rect l="l" t="t" r="r" b="b"/>
            <a:pathLst>
              <a:path w="979365" h="966900">
                <a:moveTo>
                  <a:pt x="0" y="0"/>
                </a:moveTo>
                <a:lnTo>
                  <a:pt x="979365" y="0"/>
                </a:lnTo>
                <a:lnTo>
                  <a:pt x="979365" y="966900"/>
                </a:lnTo>
                <a:lnTo>
                  <a:pt x="0" y="9669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8" name="Freeform 28"/>
          <p:cNvSpPr/>
          <p:nvPr/>
        </p:nvSpPr>
        <p:spPr>
          <a:xfrm>
            <a:off x="7645970" y="4087353"/>
            <a:ext cx="1048163" cy="1048163"/>
          </a:xfrm>
          <a:custGeom>
            <a:avLst/>
            <a:gdLst/>
            <a:ahLst/>
            <a:cxnLst/>
            <a:rect l="l" t="t" r="r" b="b"/>
            <a:pathLst>
              <a:path w="1048163" h="1048163">
                <a:moveTo>
                  <a:pt x="0" y="0"/>
                </a:moveTo>
                <a:lnTo>
                  <a:pt x="1048163" y="0"/>
                </a:lnTo>
                <a:lnTo>
                  <a:pt x="1048163" y="1048163"/>
                </a:lnTo>
                <a:lnTo>
                  <a:pt x="0" y="104816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2E9"/>
        </a:solidFill>
        <a:effectLst/>
      </p:bgPr>
    </p:bg>
    <p:spTree>
      <p:nvGrpSpPr>
        <p:cNvPr id="1" name=""/>
        <p:cNvGrpSpPr/>
        <p:nvPr/>
      </p:nvGrpSpPr>
      <p:grpSpPr>
        <a:xfrm>
          <a:off x="0" y="0"/>
          <a:ext cx="0" cy="0"/>
          <a:chOff x="0" y="0"/>
          <a:chExt cx="0" cy="0"/>
        </a:xfrm>
      </p:grpSpPr>
      <p:sp>
        <p:nvSpPr>
          <p:cNvPr id="2" name="Freeform 2"/>
          <p:cNvSpPr/>
          <p:nvPr/>
        </p:nvSpPr>
        <p:spPr>
          <a:xfrm>
            <a:off x="-1235054" y="-7984"/>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sp>
      <p:sp>
        <p:nvSpPr>
          <p:cNvPr id="3" name="Freeform 3"/>
          <p:cNvSpPr/>
          <p:nvPr/>
        </p:nvSpPr>
        <p:spPr>
          <a:xfrm>
            <a:off x="9051946" y="-7984"/>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0" y="8297181"/>
            <a:ext cx="18288000" cy="2635573"/>
            <a:chOff x="0" y="0"/>
            <a:chExt cx="4816593" cy="694143"/>
          </a:xfrm>
        </p:grpSpPr>
        <p:sp>
          <p:nvSpPr>
            <p:cNvPr id="5" name="Freeform 5"/>
            <p:cNvSpPr/>
            <p:nvPr/>
          </p:nvSpPr>
          <p:spPr>
            <a:xfrm>
              <a:off x="0" y="0"/>
              <a:ext cx="4816592" cy="694143"/>
            </a:xfrm>
            <a:custGeom>
              <a:avLst/>
              <a:gdLst/>
              <a:ahLst/>
              <a:cxnLst/>
              <a:rect l="l" t="t" r="r" b="b"/>
              <a:pathLst>
                <a:path w="4816592" h="694143">
                  <a:moveTo>
                    <a:pt x="0" y="0"/>
                  </a:moveTo>
                  <a:lnTo>
                    <a:pt x="4816592" y="0"/>
                  </a:lnTo>
                  <a:lnTo>
                    <a:pt x="4816592" y="694143"/>
                  </a:lnTo>
                  <a:lnTo>
                    <a:pt x="0" y="694143"/>
                  </a:lnTo>
                  <a:close/>
                </a:path>
              </a:pathLst>
            </a:custGeom>
            <a:solidFill>
              <a:srgbClr val="E67660"/>
            </a:solidFill>
          </p:spPr>
        </p:sp>
        <p:sp>
          <p:nvSpPr>
            <p:cNvPr id="6" name="TextBox 6"/>
            <p:cNvSpPr txBox="1"/>
            <p:nvPr/>
          </p:nvSpPr>
          <p:spPr>
            <a:xfrm>
              <a:off x="0" y="-38100"/>
              <a:ext cx="4816593" cy="732243"/>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0" y="7736246"/>
            <a:ext cx="18288000" cy="795920"/>
            <a:chOff x="0" y="0"/>
            <a:chExt cx="4816593" cy="209625"/>
          </a:xfrm>
        </p:grpSpPr>
        <p:sp>
          <p:nvSpPr>
            <p:cNvPr id="8" name="Freeform 8"/>
            <p:cNvSpPr/>
            <p:nvPr/>
          </p:nvSpPr>
          <p:spPr>
            <a:xfrm>
              <a:off x="0" y="0"/>
              <a:ext cx="4816592" cy="209625"/>
            </a:xfrm>
            <a:custGeom>
              <a:avLst/>
              <a:gdLst/>
              <a:ahLst/>
              <a:cxnLst/>
              <a:rect l="l" t="t" r="r" b="b"/>
              <a:pathLst>
                <a:path w="4816592" h="209625">
                  <a:moveTo>
                    <a:pt x="0" y="0"/>
                  </a:moveTo>
                  <a:lnTo>
                    <a:pt x="4816592" y="0"/>
                  </a:lnTo>
                  <a:lnTo>
                    <a:pt x="4816592" y="209625"/>
                  </a:lnTo>
                  <a:lnTo>
                    <a:pt x="0" y="209625"/>
                  </a:lnTo>
                  <a:close/>
                </a:path>
              </a:pathLst>
            </a:custGeom>
            <a:solidFill>
              <a:srgbClr val="FFD374"/>
            </a:solidFill>
          </p:spPr>
        </p:sp>
        <p:sp>
          <p:nvSpPr>
            <p:cNvPr id="9" name="TextBox 9"/>
            <p:cNvSpPr txBox="1"/>
            <p:nvPr/>
          </p:nvSpPr>
          <p:spPr>
            <a:xfrm>
              <a:off x="0" y="-38100"/>
              <a:ext cx="4816593" cy="247725"/>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143740"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668242"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4480223"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7292204"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10104185"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13059860"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a:off x="16015535"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rot="-5400000">
            <a:off x="3097607" y="4906345"/>
            <a:ext cx="3583963" cy="5119947"/>
          </a:xfrm>
          <a:custGeom>
            <a:avLst/>
            <a:gdLst/>
            <a:ahLst/>
            <a:cxnLst/>
            <a:rect l="l" t="t" r="r" b="b"/>
            <a:pathLst>
              <a:path w="3583963" h="5119947">
                <a:moveTo>
                  <a:pt x="0" y="0"/>
                </a:moveTo>
                <a:lnTo>
                  <a:pt x="3583963" y="0"/>
                </a:lnTo>
                <a:lnTo>
                  <a:pt x="3583963" y="5119947"/>
                </a:lnTo>
                <a:lnTo>
                  <a:pt x="0" y="51199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rot="-5400000">
            <a:off x="4172911" y="822998"/>
            <a:ext cx="3583963" cy="5119947"/>
          </a:xfrm>
          <a:custGeom>
            <a:avLst/>
            <a:gdLst/>
            <a:ahLst/>
            <a:cxnLst/>
            <a:rect l="l" t="t" r="r" b="b"/>
            <a:pathLst>
              <a:path w="3583963" h="5119947">
                <a:moveTo>
                  <a:pt x="0" y="0"/>
                </a:moveTo>
                <a:lnTo>
                  <a:pt x="3583963" y="0"/>
                </a:lnTo>
                <a:lnTo>
                  <a:pt x="3583963" y="5119947"/>
                </a:lnTo>
                <a:lnTo>
                  <a:pt x="0" y="51199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rot="-5400000">
            <a:off x="12349085" y="2858772"/>
            <a:ext cx="3445754" cy="4922505"/>
          </a:xfrm>
          <a:custGeom>
            <a:avLst/>
            <a:gdLst/>
            <a:ahLst/>
            <a:cxnLst/>
            <a:rect l="l" t="t" r="r" b="b"/>
            <a:pathLst>
              <a:path w="3445754" h="4922505">
                <a:moveTo>
                  <a:pt x="0" y="0"/>
                </a:moveTo>
                <a:lnTo>
                  <a:pt x="3445754" y="0"/>
                </a:lnTo>
                <a:lnTo>
                  <a:pt x="3445754" y="4922505"/>
                </a:lnTo>
                <a:lnTo>
                  <a:pt x="0" y="49225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a:off x="-400139" y="3597148"/>
            <a:ext cx="4136761" cy="7584062"/>
          </a:xfrm>
          <a:custGeom>
            <a:avLst/>
            <a:gdLst/>
            <a:ahLst/>
            <a:cxnLst/>
            <a:rect l="l" t="t" r="r" b="b"/>
            <a:pathLst>
              <a:path w="4136761" h="7584062">
                <a:moveTo>
                  <a:pt x="0" y="0"/>
                </a:moveTo>
                <a:lnTo>
                  <a:pt x="4136761" y="0"/>
                </a:lnTo>
                <a:lnTo>
                  <a:pt x="4136761" y="7584062"/>
                </a:lnTo>
                <a:lnTo>
                  <a:pt x="0" y="75840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TextBox 21"/>
          <p:cNvSpPr txBox="1"/>
          <p:nvPr/>
        </p:nvSpPr>
        <p:spPr>
          <a:xfrm>
            <a:off x="6222022" y="59920"/>
            <a:ext cx="12065978" cy="3537227"/>
          </a:xfrm>
          <a:prstGeom prst="rect">
            <a:avLst/>
          </a:prstGeom>
        </p:spPr>
        <p:txBody>
          <a:bodyPr lIns="0" tIns="0" rIns="0" bIns="0" rtlCol="0" anchor="t">
            <a:spAutoFit/>
          </a:bodyPr>
          <a:lstStyle/>
          <a:p>
            <a:pPr algn="ctr">
              <a:lnSpc>
                <a:spcPts val="9142"/>
              </a:lnSpc>
            </a:pPr>
            <a:r>
              <a:rPr lang="en-US" sz="9142" spc="-91">
                <a:solidFill>
                  <a:srgbClr val="E46064"/>
                </a:solidFill>
                <a:latin typeface="Adigiana Toybox"/>
                <a:ea typeface="Adigiana Toybox"/>
                <a:cs typeface="Adigiana Toybox"/>
                <a:sym typeface="Adigiana Toybox"/>
              </a:rPr>
              <a:t>Advantages of a Private Limited Company:</a:t>
            </a:r>
          </a:p>
        </p:txBody>
      </p:sp>
      <p:sp>
        <p:nvSpPr>
          <p:cNvPr id="22" name="Freeform 22"/>
          <p:cNvSpPr/>
          <p:nvPr/>
        </p:nvSpPr>
        <p:spPr>
          <a:xfrm flipH="1">
            <a:off x="-130112" y="-207364"/>
            <a:ext cx="1798354" cy="1798354"/>
          </a:xfrm>
          <a:custGeom>
            <a:avLst/>
            <a:gdLst/>
            <a:ahLst/>
            <a:cxnLst/>
            <a:rect l="l" t="t" r="r" b="b"/>
            <a:pathLst>
              <a:path w="1798354" h="1798354">
                <a:moveTo>
                  <a:pt x="1798354" y="0"/>
                </a:moveTo>
                <a:lnTo>
                  <a:pt x="0" y="0"/>
                </a:lnTo>
                <a:lnTo>
                  <a:pt x="0" y="1798354"/>
                </a:lnTo>
                <a:lnTo>
                  <a:pt x="1798354" y="1798354"/>
                </a:lnTo>
                <a:lnTo>
                  <a:pt x="1798354"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3" name="Freeform 23"/>
          <p:cNvSpPr/>
          <p:nvPr/>
        </p:nvSpPr>
        <p:spPr>
          <a:xfrm>
            <a:off x="16489646" y="-207364"/>
            <a:ext cx="1798354" cy="1798354"/>
          </a:xfrm>
          <a:custGeom>
            <a:avLst/>
            <a:gdLst/>
            <a:ahLst/>
            <a:cxnLst/>
            <a:rect l="l" t="t" r="r" b="b"/>
            <a:pathLst>
              <a:path w="1798354" h="1798354">
                <a:moveTo>
                  <a:pt x="0" y="0"/>
                </a:moveTo>
                <a:lnTo>
                  <a:pt x="1798354" y="0"/>
                </a:lnTo>
                <a:lnTo>
                  <a:pt x="1798354" y="1798354"/>
                </a:lnTo>
                <a:lnTo>
                  <a:pt x="0" y="17983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4" name="Freeform 24"/>
          <p:cNvSpPr/>
          <p:nvPr/>
        </p:nvSpPr>
        <p:spPr>
          <a:xfrm>
            <a:off x="6644365" y="5143500"/>
            <a:ext cx="1284224" cy="1284224"/>
          </a:xfrm>
          <a:custGeom>
            <a:avLst/>
            <a:gdLst/>
            <a:ahLst/>
            <a:cxnLst/>
            <a:rect l="l" t="t" r="r" b="b"/>
            <a:pathLst>
              <a:path w="1284224" h="1284224">
                <a:moveTo>
                  <a:pt x="0" y="0"/>
                </a:moveTo>
                <a:lnTo>
                  <a:pt x="1284224" y="0"/>
                </a:lnTo>
                <a:lnTo>
                  <a:pt x="1284224" y="1284224"/>
                </a:lnTo>
                <a:lnTo>
                  <a:pt x="0" y="12842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a:off x="1952079" y="1028700"/>
            <a:ext cx="1019444" cy="1006469"/>
          </a:xfrm>
          <a:custGeom>
            <a:avLst/>
            <a:gdLst/>
            <a:ahLst/>
            <a:cxnLst/>
            <a:rect l="l" t="t" r="r" b="b"/>
            <a:pathLst>
              <a:path w="1019444" h="1006469">
                <a:moveTo>
                  <a:pt x="0" y="0"/>
                </a:moveTo>
                <a:lnTo>
                  <a:pt x="1019444" y="0"/>
                </a:lnTo>
                <a:lnTo>
                  <a:pt x="1019444" y="1006469"/>
                </a:lnTo>
                <a:lnTo>
                  <a:pt x="0" y="10064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6" name="Freeform 26"/>
          <p:cNvSpPr/>
          <p:nvPr/>
        </p:nvSpPr>
        <p:spPr>
          <a:xfrm>
            <a:off x="15704580" y="3795717"/>
            <a:ext cx="1135624" cy="1121171"/>
          </a:xfrm>
          <a:custGeom>
            <a:avLst/>
            <a:gdLst/>
            <a:ahLst/>
            <a:cxnLst/>
            <a:rect l="l" t="t" r="r" b="b"/>
            <a:pathLst>
              <a:path w="1135624" h="1121171">
                <a:moveTo>
                  <a:pt x="0" y="0"/>
                </a:moveTo>
                <a:lnTo>
                  <a:pt x="1135624" y="0"/>
                </a:lnTo>
                <a:lnTo>
                  <a:pt x="1135624" y="1121171"/>
                </a:lnTo>
                <a:lnTo>
                  <a:pt x="0" y="112117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7" name="Freeform 27"/>
          <p:cNvSpPr/>
          <p:nvPr/>
        </p:nvSpPr>
        <p:spPr>
          <a:xfrm>
            <a:off x="15871112" y="6264402"/>
            <a:ext cx="2595853" cy="7284282"/>
          </a:xfrm>
          <a:custGeom>
            <a:avLst/>
            <a:gdLst/>
            <a:ahLst/>
            <a:cxnLst/>
            <a:rect l="l" t="t" r="r" b="b"/>
            <a:pathLst>
              <a:path w="2595853" h="7284282">
                <a:moveTo>
                  <a:pt x="0" y="0"/>
                </a:moveTo>
                <a:lnTo>
                  <a:pt x="2595854" y="0"/>
                </a:lnTo>
                <a:lnTo>
                  <a:pt x="2595854" y="7284282"/>
                </a:lnTo>
                <a:lnTo>
                  <a:pt x="0" y="72842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8" name="Freeform 28"/>
          <p:cNvSpPr/>
          <p:nvPr/>
        </p:nvSpPr>
        <p:spPr>
          <a:xfrm rot="268680">
            <a:off x="7982925" y="3418018"/>
            <a:ext cx="953632" cy="1429148"/>
          </a:xfrm>
          <a:custGeom>
            <a:avLst/>
            <a:gdLst/>
            <a:ahLst/>
            <a:cxnLst/>
            <a:rect l="l" t="t" r="r" b="b"/>
            <a:pathLst>
              <a:path w="953632" h="1429148">
                <a:moveTo>
                  <a:pt x="0" y="0"/>
                </a:moveTo>
                <a:lnTo>
                  <a:pt x="953631" y="0"/>
                </a:lnTo>
                <a:lnTo>
                  <a:pt x="953631" y="1429149"/>
                </a:lnTo>
                <a:lnTo>
                  <a:pt x="0" y="142914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9" name="TextBox 29"/>
          <p:cNvSpPr txBox="1"/>
          <p:nvPr/>
        </p:nvSpPr>
        <p:spPr>
          <a:xfrm>
            <a:off x="3614810" y="1723759"/>
            <a:ext cx="4338768" cy="3613152"/>
          </a:xfrm>
          <a:prstGeom prst="rect">
            <a:avLst/>
          </a:prstGeom>
        </p:spPr>
        <p:txBody>
          <a:bodyPr lIns="0" tIns="0" rIns="0" bIns="0" rtlCol="0" anchor="t">
            <a:spAutoFit/>
          </a:bodyPr>
          <a:lstStyle/>
          <a:p>
            <a:pPr algn="ctr">
              <a:lnSpc>
                <a:spcPts val="3500"/>
              </a:lnSpc>
            </a:pPr>
            <a:r>
              <a:rPr lang="en-US" sz="3500" spc="-210">
                <a:solidFill>
                  <a:srgbClr val="FFFDF0"/>
                </a:solidFill>
                <a:latin typeface="Gaegu"/>
                <a:ea typeface="Gaegu"/>
                <a:cs typeface="Gaegu"/>
                <a:sym typeface="Gaegu"/>
              </a:rPr>
              <a:t>Shareholders' liability is limited to the amount unpaid on their shares. This means personal assets are protected from the company’s debts and legal claims.</a:t>
            </a:r>
          </a:p>
          <a:p>
            <a:pPr algn="ctr">
              <a:lnSpc>
                <a:spcPts val="3500"/>
              </a:lnSpc>
            </a:pPr>
            <a:endParaRPr lang="en-US" sz="3500" spc="-210">
              <a:solidFill>
                <a:srgbClr val="FFFDF0"/>
              </a:solidFill>
              <a:latin typeface="Gaegu"/>
              <a:ea typeface="Gaegu"/>
              <a:cs typeface="Gaegu"/>
              <a:sym typeface="Gaegu"/>
            </a:endParaRPr>
          </a:p>
        </p:txBody>
      </p:sp>
      <p:sp>
        <p:nvSpPr>
          <p:cNvPr id="30" name="TextBox 30"/>
          <p:cNvSpPr txBox="1"/>
          <p:nvPr/>
        </p:nvSpPr>
        <p:spPr>
          <a:xfrm>
            <a:off x="2603589" y="6139220"/>
            <a:ext cx="4571999" cy="3175002"/>
          </a:xfrm>
          <a:prstGeom prst="rect">
            <a:avLst/>
          </a:prstGeom>
        </p:spPr>
        <p:txBody>
          <a:bodyPr lIns="0" tIns="0" rIns="0" bIns="0" rtlCol="0" anchor="t">
            <a:spAutoFit/>
          </a:bodyPr>
          <a:lstStyle/>
          <a:p>
            <a:pPr algn="ctr">
              <a:lnSpc>
                <a:spcPts val="3500"/>
              </a:lnSpc>
            </a:pPr>
            <a:r>
              <a:rPr lang="en-US" sz="3500" spc="-210">
                <a:solidFill>
                  <a:srgbClr val="FFFDF0"/>
                </a:solidFill>
                <a:latin typeface="Gaegu"/>
                <a:ea typeface="Gaegu"/>
                <a:cs typeface="Gaegu"/>
                <a:sym typeface="Gaegu"/>
              </a:rPr>
              <a:t>A Private Limited Company is a separate legal entity from its owners. It can own property, enter contracts, and take legal actions in its own name.</a:t>
            </a:r>
          </a:p>
          <a:p>
            <a:pPr algn="ctr">
              <a:lnSpc>
                <a:spcPts val="3500"/>
              </a:lnSpc>
            </a:pPr>
            <a:endParaRPr lang="en-US" sz="3500" spc="-210">
              <a:solidFill>
                <a:srgbClr val="FFFDF0"/>
              </a:solidFill>
              <a:latin typeface="Gaegu"/>
              <a:ea typeface="Gaegu"/>
              <a:cs typeface="Gaegu"/>
              <a:sym typeface="Gaegu"/>
            </a:endParaRPr>
          </a:p>
        </p:txBody>
      </p:sp>
      <p:sp>
        <p:nvSpPr>
          <p:cNvPr id="31" name="Freeform 31"/>
          <p:cNvSpPr/>
          <p:nvPr/>
        </p:nvSpPr>
        <p:spPr>
          <a:xfrm rot="-5400000">
            <a:off x="8317756" y="6070914"/>
            <a:ext cx="3445754" cy="4922505"/>
          </a:xfrm>
          <a:custGeom>
            <a:avLst/>
            <a:gdLst/>
            <a:ahLst/>
            <a:cxnLst/>
            <a:rect l="l" t="t" r="r" b="b"/>
            <a:pathLst>
              <a:path w="3445754" h="4922505">
                <a:moveTo>
                  <a:pt x="0" y="0"/>
                </a:moveTo>
                <a:lnTo>
                  <a:pt x="3445753" y="0"/>
                </a:lnTo>
                <a:lnTo>
                  <a:pt x="3445753" y="4922505"/>
                </a:lnTo>
                <a:lnTo>
                  <a:pt x="0" y="49225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2" name="Freeform 32"/>
          <p:cNvSpPr/>
          <p:nvPr/>
        </p:nvSpPr>
        <p:spPr>
          <a:xfrm rot="7292032">
            <a:off x="11441695" y="8796909"/>
            <a:ext cx="1798354" cy="1798354"/>
          </a:xfrm>
          <a:custGeom>
            <a:avLst/>
            <a:gdLst/>
            <a:ahLst/>
            <a:cxnLst/>
            <a:rect l="l" t="t" r="r" b="b"/>
            <a:pathLst>
              <a:path w="1798354" h="1798354">
                <a:moveTo>
                  <a:pt x="0" y="0"/>
                </a:moveTo>
                <a:lnTo>
                  <a:pt x="1798354" y="0"/>
                </a:lnTo>
                <a:lnTo>
                  <a:pt x="1798354" y="1798353"/>
                </a:lnTo>
                <a:lnTo>
                  <a:pt x="0" y="17983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3" name="TextBox 33"/>
          <p:cNvSpPr txBox="1"/>
          <p:nvPr/>
        </p:nvSpPr>
        <p:spPr>
          <a:xfrm>
            <a:off x="7725787" y="7169691"/>
            <a:ext cx="4338768" cy="2736852"/>
          </a:xfrm>
          <a:prstGeom prst="rect">
            <a:avLst/>
          </a:prstGeom>
        </p:spPr>
        <p:txBody>
          <a:bodyPr lIns="0" tIns="0" rIns="0" bIns="0" rtlCol="0" anchor="t">
            <a:spAutoFit/>
          </a:bodyPr>
          <a:lstStyle/>
          <a:p>
            <a:pPr algn="ctr">
              <a:lnSpc>
                <a:spcPts val="3500"/>
              </a:lnSpc>
            </a:pPr>
            <a:r>
              <a:rPr lang="en-US" sz="3500" spc="-210">
                <a:solidFill>
                  <a:srgbClr val="FFFDF0"/>
                </a:solidFill>
                <a:latin typeface="Gaegu"/>
                <a:ea typeface="Gaegu"/>
                <a:cs typeface="Gaegu"/>
                <a:sym typeface="Gaegu"/>
              </a:rPr>
              <a:t>This structure can make it easier to attract investors, as they are reassured by the limited liability protection and the potential for growth.</a:t>
            </a:r>
          </a:p>
        </p:txBody>
      </p:sp>
      <p:sp>
        <p:nvSpPr>
          <p:cNvPr id="34" name="TextBox 34"/>
          <p:cNvSpPr txBox="1"/>
          <p:nvPr/>
        </p:nvSpPr>
        <p:spPr>
          <a:xfrm>
            <a:off x="11741121" y="4337252"/>
            <a:ext cx="4661682" cy="2298702"/>
          </a:xfrm>
          <a:prstGeom prst="rect">
            <a:avLst/>
          </a:prstGeom>
        </p:spPr>
        <p:txBody>
          <a:bodyPr lIns="0" tIns="0" rIns="0" bIns="0" rtlCol="0" anchor="t">
            <a:spAutoFit/>
          </a:bodyPr>
          <a:lstStyle/>
          <a:p>
            <a:pPr algn="ctr">
              <a:lnSpc>
                <a:spcPts val="3500"/>
              </a:lnSpc>
            </a:pPr>
            <a:r>
              <a:rPr lang="en-US" sz="3500" spc="-210">
                <a:solidFill>
                  <a:srgbClr val="FFFDF0"/>
                </a:solidFill>
                <a:latin typeface="Gaegu"/>
                <a:ea typeface="Gaegu"/>
                <a:cs typeface="Gaegu"/>
                <a:sym typeface="Gaegu"/>
              </a:rPr>
              <a:t>The company can continue to exist even if shareholders or directors leave or pass away, ensuring business continuity.</a:t>
            </a: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2E9"/>
        </a:solidFill>
        <a:effectLst/>
      </p:bgPr>
    </p:bg>
    <p:spTree>
      <p:nvGrpSpPr>
        <p:cNvPr id="1" name=""/>
        <p:cNvGrpSpPr/>
        <p:nvPr/>
      </p:nvGrpSpPr>
      <p:grpSpPr>
        <a:xfrm>
          <a:off x="0" y="0"/>
          <a:ext cx="0" cy="0"/>
          <a:chOff x="0" y="0"/>
          <a:chExt cx="0" cy="0"/>
        </a:xfrm>
      </p:grpSpPr>
      <p:sp>
        <p:nvSpPr>
          <p:cNvPr id="2" name="Freeform 2"/>
          <p:cNvSpPr/>
          <p:nvPr/>
        </p:nvSpPr>
        <p:spPr>
          <a:xfrm>
            <a:off x="-1235054" y="-7984"/>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sp>
      <p:sp>
        <p:nvSpPr>
          <p:cNvPr id="3" name="Freeform 3"/>
          <p:cNvSpPr/>
          <p:nvPr/>
        </p:nvSpPr>
        <p:spPr>
          <a:xfrm>
            <a:off x="9051946" y="-7984"/>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0" y="8297181"/>
            <a:ext cx="18288000" cy="2635573"/>
            <a:chOff x="0" y="0"/>
            <a:chExt cx="4816593" cy="694143"/>
          </a:xfrm>
        </p:grpSpPr>
        <p:sp>
          <p:nvSpPr>
            <p:cNvPr id="5" name="Freeform 5"/>
            <p:cNvSpPr/>
            <p:nvPr/>
          </p:nvSpPr>
          <p:spPr>
            <a:xfrm>
              <a:off x="0" y="0"/>
              <a:ext cx="4816592" cy="694143"/>
            </a:xfrm>
            <a:custGeom>
              <a:avLst/>
              <a:gdLst/>
              <a:ahLst/>
              <a:cxnLst/>
              <a:rect l="l" t="t" r="r" b="b"/>
              <a:pathLst>
                <a:path w="4816592" h="694143">
                  <a:moveTo>
                    <a:pt x="0" y="0"/>
                  </a:moveTo>
                  <a:lnTo>
                    <a:pt x="4816592" y="0"/>
                  </a:lnTo>
                  <a:lnTo>
                    <a:pt x="4816592" y="694143"/>
                  </a:lnTo>
                  <a:lnTo>
                    <a:pt x="0" y="694143"/>
                  </a:lnTo>
                  <a:close/>
                </a:path>
              </a:pathLst>
            </a:custGeom>
            <a:solidFill>
              <a:srgbClr val="E67660"/>
            </a:solidFill>
          </p:spPr>
        </p:sp>
        <p:sp>
          <p:nvSpPr>
            <p:cNvPr id="6" name="TextBox 6"/>
            <p:cNvSpPr txBox="1"/>
            <p:nvPr/>
          </p:nvSpPr>
          <p:spPr>
            <a:xfrm>
              <a:off x="0" y="-38100"/>
              <a:ext cx="4816593" cy="732243"/>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0" y="7736246"/>
            <a:ext cx="18288000" cy="795920"/>
            <a:chOff x="0" y="0"/>
            <a:chExt cx="4816593" cy="209625"/>
          </a:xfrm>
        </p:grpSpPr>
        <p:sp>
          <p:nvSpPr>
            <p:cNvPr id="8" name="Freeform 8"/>
            <p:cNvSpPr/>
            <p:nvPr/>
          </p:nvSpPr>
          <p:spPr>
            <a:xfrm>
              <a:off x="0" y="0"/>
              <a:ext cx="4816592" cy="209625"/>
            </a:xfrm>
            <a:custGeom>
              <a:avLst/>
              <a:gdLst/>
              <a:ahLst/>
              <a:cxnLst/>
              <a:rect l="l" t="t" r="r" b="b"/>
              <a:pathLst>
                <a:path w="4816592" h="209625">
                  <a:moveTo>
                    <a:pt x="0" y="0"/>
                  </a:moveTo>
                  <a:lnTo>
                    <a:pt x="4816592" y="0"/>
                  </a:lnTo>
                  <a:lnTo>
                    <a:pt x="4816592" y="209625"/>
                  </a:lnTo>
                  <a:lnTo>
                    <a:pt x="0" y="209625"/>
                  </a:lnTo>
                  <a:close/>
                </a:path>
              </a:pathLst>
            </a:custGeom>
            <a:solidFill>
              <a:srgbClr val="FFD374"/>
            </a:solidFill>
          </p:spPr>
        </p:sp>
        <p:sp>
          <p:nvSpPr>
            <p:cNvPr id="9" name="TextBox 9"/>
            <p:cNvSpPr txBox="1"/>
            <p:nvPr/>
          </p:nvSpPr>
          <p:spPr>
            <a:xfrm>
              <a:off x="0" y="-38100"/>
              <a:ext cx="4816593" cy="247725"/>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143740"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668242"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4480223"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7292204"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10104185"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13059860"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a:off x="16015535"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rot="-5400000">
            <a:off x="3039711" y="4717577"/>
            <a:ext cx="3848238" cy="5497483"/>
          </a:xfrm>
          <a:custGeom>
            <a:avLst/>
            <a:gdLst/>
            <a:ahLst/>
            <a:cxnLst/>
            <a:rect l="l" t="t" r="r" b="b"/>
            <a:pathLst>
              <a:path w="3848238" h="5497483">
                <a:moveTo>
                  <a:pt x="0" y="0"/>
                </a:moveTo>
                <a:lnTo>
                  <a:pt x="3848239" y="0"/>
                </a:lnTo>
                <a:lnTo>
                  <a:pt x="3848239" y="5497483"/>
                </a:lnTo>
                <a:lnTo>
                  <a:pt x="0" y="54974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rot="-5400000">
            <a:off x="2116464" y="822998"/>
            <a:ext cx="3583963" cy="5119947"/>
          </a:xfrm>
          <a:custGeom>
            <a:avLst/>
            <a:gdLst/>
            <a:ahLst/>
            <a:cxnLst/>
            <a:rect l="l" t="t" r="r" b="b"/>
            <a:pathLst>
              <a:path w="3583963" h="5119947">
                <a:moveTo>
                  <a:pt x="0" y="0"/>
                </a:moveTo>
                <a:lnTo>
                  <a:pt x="3583963" y="0"/>
                </a:lnTo>
                <a:lnTo>
                  <a:pt x="3583963" y="5119947"/>
                </a:lnTo>
                <a:lnTo>
                  <a:pt x="0" y="51199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rot="-5400000">
            <a:off x="10047661" y="3172109"/>
            <a:ext cx="4217084" cy="6024405"/>
          </a:xfrm>
          <a:custGeom>
            <a:avLst/>
            <a:gdLst/>
            <a:ahLst/>
            <a:cxnLst/>
            <a:rect l="l" t="t" r="r" b="b"/>
            <a:pathLst>
              <a:path w="4217084" h="6024405">
                <a:moveTo>
                  <a:pt x="0" y="0"/>
                </a:moveTo>
                <a:lnTo>
                  <a:pt x="4217083" y="0"/>
                </a:lnTo>
                <a:lnTo>
                  <a:pt x="4217083" y="6024405"/>
                </a:lnTo>
                <a:lnTo>
                  <a:pt x="0" y="60244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TextBox 20"/>
          <p:cNvSpPr txBox="1"/>
          <p:nvPr/>
        </p:nvSpPr>
        <p:spPr>
          <a:xfrm>
            <a:off x="5459917" y="271842"/>
            <a:ext cx="12065978" cy="3537227"/>
          </a:xfrm>
          <a:prstGeom prst="rect">
            <a:avLst/>
          </a:prstGeom>
        </p:spPr>
        <p:txBody>
          <a:bodyPr lIns="0" tIns="0" rIns="0" bIns="0" rtlCol="0" anchor="t">
            <a:spAutoFit/>
          </a:bodyPr>
          <a:lstStyle/>
          <a:p>
            <a:pPr algn="ctr">
              <a:lnSpc>
                <a:spcPts val="9142"/>
              </a:lnSpc>
            </a:pPr>
            <a:r>
              <a:rPr lang="en-US" sz="9142" spc="-91">
                <a:solidFill>
                  <a:srgbClr val="E46064"/>
                </a:solidFill>
                <a:latin typeface="Adigiana Toybox"/>
                <a:ea typeface="Adigiana Toybox"/>
                <a:cs typeface="Adigiana Toybox"/>
                <a:sym typeface="Adigiana Toybox"/>
              </a:rPr>
              <a:t>Advantages of a Private Limited Company:</a:t>
            </a:r>
          </a:p>
        </p:txBody>
      </p:sp>
      <p:sp>
        <p:nvSpPr>
          <p:cNvPr id="21" name="Freeform 21"/>
          <p:cNvSpPr/>
          <p:nvPr/>
        </p:nvSpPr>
        <p:spPr>
          <a:xfrm>
            <a:off x="16489646" y="-207364"/>
            <a:ext cx="1798354" cy="1798354"/>
          </a:xfrm>
          <a:custGeom>
            <a:avLst/>
            <a:gdLst/>
            <a:ahLst/>
            <a:cxnLst/>
            <a:rect l="l" t="t" r="r" b="b"/>
            <a:pathLst>
              <a:path w="1798354" h="1798354">
                <a:moveTo>
                  <a:pt x="0" y="0"/>
                </a:moveTo>
                <a:lnTo>
                  <a:pt x="1798354" y="0"/>
                </a:lnTo>
                <a:lnTo>
                  <a:pt x="1798354" y="1798354"/>
                </a:lnTo>
                <a:lnTo>
                  <a:pt x="0" y="17983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2" name="Freeform 22"/>
          <p:cNvSpPr/>
          <p:nvPr/>
        </p:nvSpPr>
        <p:spPr>
          <a:xfrm>
            <a:off x="6823748" y="4900088"/>
            <a:ext cx="1284224" cy="1284224"/>
          </a:xfrm>
          <a:custGeom>
            <a:avLst/>
            <a:gdLst/>
            <a:ahLst/>
            <a:cxnLst/>
            <a:rect l="l" t="t" r="r" b="b"/>
            <a:pathLst>
              <a:path w="1284224" h="1284224">
                <a:moveTo>
                  <a:pt x="0" y="0"/>
                </a:moveTo>
                <a:lnTo>
                  <a:pt x="1284224" y="0"/>
                </a:lnTo>
                <a:lnTo>
                  <a:pt x="1284224" y="1284223"/>
                </a:lnTo>
                <a:lnTo>
                  <a:pt x="0" y="12842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3" name="Freeform 23"/>
          <p:cNvSpPr/>
          <p:nvPr/>
        </p:nvSpPr>
        <p:spPr>
          <a:xfrm>
            <a:off x="1952079" y="1028700"/>
            <a:ext cx="1019444" cy="1006469"/>
          </a:xfrm>
          <a:custGeom>
            <a:avLst/>
            <a:gdLst/>
            <a:ahLst/>
            <a:cxnLst/>
            <a:rect l="l" t="t" r="r" b="b"/>
            <a:pathLst>
              <a:path w="1019444" h="1006469">
                <a:moveTo>
                  <a:pt x="0" y="0"/>
                </a:moveTo>
                <a:lnTo>
                  <a:pt x="1019444" y="0"/>
                </a:lnTo>
                <a:lnTo>
                  <a:pt x="1019444" y="1006469"/>
                </a:lnTo>
                <a:lnTo>
                  <a:pt x="0" y="100646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4" name="Freeform 24"/>
          <p:cNvSpPr/>
          <p:nvPr/>
        </p:nvSpPr>
        <p:spPr>
          <a:xfrm>
            <a:off x="9629934" y="7573621"/>
            <a:ext cx="1135624" cy="1121171"/>
          </a:xfrm>
          <a:custGeom>
            <a:avLst/>
            <a:gdLst/>
            <a:ahLst/>
            <a:cxnLst/>
            <a:rect l="l" t="t" r="r" b="b"/>
            <a:pathLst>
              <a:path w="1135624" h="1121171">
                <a:moveTo>
                  <a:pt x="0" y="0"/>
                </a:moveTo>
                <a:lnTo>
                  <a:pt x="1135625" y="0"/>
                </a:lnTo>
                <a:lnTo>
                  <a:pt x="1135625" y="1121171"/>
                </a:lnTo>
                <a:lnTo>
                  <a:pt x="0" y="11211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a:off x="15871112" y="6264402"/>
            <a:ext cx="2595853" cy="7284282"/>
          </a:xfrm>
          <a:custGeom>
            <a:avLst/>
            <a:gdLst/>
            <a:ahLst/>
            <a:cxnLst/>
            <a:rect l="l" t="t" r="r" b="b"/>
            <a:pathLst>
              <a:path w="2595853" h="7284282">
                <a:moveTo>
                  <a:pt x="0" y="0"/>
                </a:moveTo>
                <a:lnTo>
                  <a:pt x="2595854" y="0"/>
                </a:lnTo>
                <a:lnTo>
                  <a:pt x="2595854" y="7284282"/>
                </a:lnTo>
                <a:lnTo>
                  <a:pt x="0" y="72842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6" name="Freeform 26"/>
          <p:cNvSpPr/>
          <p:nvPr/>
        </p:nvSpPr>
        <p:spPr>
          <a:xfrm rot="268680">
            <a:off x="14362699" y="3418018"/>
            <a:ext cx="953632" cy="1429148"/>
          </a:xfrm>
          <a:custGeom>
            <a:avLst/>
            <a:gdLst/>
            <a:ahLst/>
            <a:cxnLst/>
            <a:rect l="l" t="t" r="r" b="b"/>
            <a:pathLst>
              <a:path w="953632" h="1429148">
                <a:moveTo>
                  <a:pt x="0" y="0"/>
                </a:moveTo>
                <a:lnTo>
                  <a:pt x="953632" y="0"/>
                </a:lnTo>
                <a:lnTo>
                  <a:pt x="953632" y="1429149"/>
                </a:lnTo>
                <a:lnTo>
                  <a:pt x="0" y="142914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7" name="TextBox 27"/>
          <p:cNvSpPr txBox="1"/>
          <p:nvPr/>
        </p:nvSpPr>
        <p:spPr>
          <a:xfrm>
            <a:off x="1668242" y="2005021"/>
            <a:ext cx="4338768" cy="2736852"/>
          </a:xfrm>
          <a:prstGeom prst="rect">
            <a:avLst/>
          </a:prstGeom>
        </p:spPr>
        <p:txBody>
          <a:bodyPr lIns="0" tIns="0" rIns="0" bIns="0" rtlCol="0" anchor="t">
            <a:spAutoFit/>
          </a:bodyPr>
          <a:lstStyle/>
          <a:p>
            <a:pPr algn="ctr">
              <a:lnSpc>
                <a:spcPts val="3500"/>
              </a:lnSpc>
            </a:pPr>
            <a:r>
              <a:rPr lang="en-US" sz="3500" spc="-210">
                <a:solidFill>
                  <a:srgbClr val="FFFDF0"/>
                </a:solidFill>
                <a:latin typeface="Gaegu"/>
                <a:ea typeface="Gaegu"/>
                <a:cs typeface="Gaegu"/>
                <a:sym typeface="Gaegu"/>
              </a:rPr>
              <a:t>Operating as a Private Limited Company often enhances the company’s credibility with clients, suppliers, and financial institutions.</a:t>
            </a:r>
          </a:p>
        </p:txBody>
      </p:sp>
      <p:sp>
        <p:nvSpPr>
          <p:cNvPr id="28" name="TextBox 28"/>
          <p:cNvSpPr txBox="1"/>
          <p:nvPr/>
        </p:nvSpPr>
        <p:spPr>
          <a:xfrm>
            <a:off x="2461801" y="5869293"/>
            <a:ext cx="5004060" cy="3175002"/>
          </a:xfrm>
          <a:prstGeom prst="rect">
            <a:avLst/>
          </a:prstGeom>
        </p:spPr>
        <p:txBody>
          <a:bodyPr lIns="0" tIns="0" rIns="0" bIns="0" rtlCol="0" anchor="t">
            <a:spAutoFit/>
          </a:bodyPr>
          <a:lstStyle/>
          <a:p>
            <a:pPr algn="ctr">
              <a:lnSpc>
                <a:spcPts val="3500"/>
              </a:lnSpc>
            </a:pPr>
            <a:r>
              <a:rPr lang="en-US" sz="3500" spc="-210">
                <a:solidFill>
                  <a:srgbClr val="FFFDF0"/>
                </a:solidFill>
                <a:latin typeface="Gaegu"/>
                <a:ea typeface="Gaegu"/>
                <a:cs typeface="Gaegu"/>
                <a:sym typeface="Gaegu"/>
              </a:rPr>
              <a:t>Private Limited Companies often benefit from lower corporate tax rates and tax deductions on certain expenses, making them more tax-efficient than sole proprietorships or partnerships.</a:t>
            </a:r>
          </a:p>
        </p:txBody>
      </p:sp>
      <p:sp>
        <p:nvSpPr>
          <p:cNvPr id="29" name="TextBox 29"/>
          <p:cNvSpPr txBox="1"/>
          <p:nvPr/>
        </p:nvSpPr>
        <p:spPr>
          <a:xfrm>
            <a:off x="9530055" y="4729467"/>
            <a:ext cx="5266482" cy="2736852"/>
          </a:xfrm>
          <a:prstGeom prst="rect">
            <a:avLst/>
          </a:prstGeom>
        </p:spPr>
        <p:txBody>
          <a:bodyPr lIns="0" tIns="0" rIns="0" bIns="0" rtlCol="0" anchor="t">
            <a:spAutoFit/>
          </a:bodyPr>
          <a:lstStyle/>
          <a:p>
            <a:pPr algn="ctr">
              <a:lnSpc>
                <a:spcPts val="3500"/>
              </a:lnSpc>
            </a:pPr>
            <a:r>
              <a:rPr lang="en-US" sz="3500" spc="-210">
                <a:solidFill>
                  <a:srgbClr val="FFFDF0"/>
                </a:solidFill>
                <a:latin typeface="Gaegu"/>
                <a:ea typeface="Gaegu"/>
                <a:cs typeface="Gaegu"/>
                <a:sym typeface="Gaegu"/>
              </a:rPr>
              <a:t>Private Limited Companies offer flexibility in terms of ownership structure and management control, allowing shareholders to divide ownership and control according to their preferences.</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2E9"/>
        </a:solidFill>
        <a:effectLst/>
      </p:bgPr>
    </p:bg>
    <p:spTree>
      <p:nvGrpSpPr>
        <p:cNvPr id="1" name=""/>
        <p:cNvGrpSpPr/>
        <p:nvPr/>
      </p:nvGrpSpPr>
      <p:grpSpPr>
        <a:xfrm>
          <a:off x="0" y="0"/>
          <a:ext cx="0" cy="0"/>
          <a:chOff x="0" y="0"/>
          <a:chExt cx="0" cy="0"/>
        </a:xfrm>
      </p:grpSpPr>
      <p:sp>
        <p:nvSpPr>
          <p:cNvPr id="2" name="Freeform 2"/>
          <p:cNvSpPr/>
          <p:nvPr/>
        </p:nvSpPr>
        <p:spPr>
          <a:xfrm>
            <a:off x="-1235054" y="-7984"/>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sp>
      <p:sp>
        <p:nvSpPr>
          <p:cNvPr id="3" name="Freeform 3"/>
          <p:cNvSpPr/>
          <p:nvPr/>
        </p:nvSpPr>
        <p:spPr>
          <a:xfrm>
            <a:off x="9051946" y="-7984"/>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0" y="8297181"/>
            <a:ext cx="18288000" cy="2635573"/>
            <a:chOff x="0" y="0"/>
            <a:chExt cx="4816593" cy="694143"/>
          </a:xfrm>
        </p:grpSpPr>
        <p:sp>
          <p:nvSpPr>
            <p:cNvPr id="5" name="Freeform 5"/>
            <p:cNvSpPr/>
            <p:nvPr/>
          </p:nvSpPr>
          <p:spPr>
            <a:xfrm>
              <a:off x="0" y="0"/>
              <a:ext cx="4816592" cy="694143"/>
            </a:xfrm>
            <a:custGeom>
              <a:avLst/>
              <a:gdLst/>
              <a:ahLst/>
              <a:cxnLst/>
              <a:rect l="l" t="t" r="r" b="b"/>
              <a:pathLst>
                <a:path w="4816592" h="694143">
                  <a:moveTo>
                    <a:pt x="0" y="0"/>
                  </a:moveTo>
                  <a:lnTo>
                    <a:pt x="4816592" y="0"/>
                  </a:lnTo>
                  <a:lnTo>
                    <a:pt x="4816592" y="694143"/>
                  </a:lnTo>
                  <a:lnTo>
                    <a:pt x="0" y="694143"/>
                  </a:lnTo>
                  <a:close/>
                </a:path>
              </a:pathLst>
            </a:custGeom>
            <a:solidFill>
              <a:srgbClr val="E67660"/>
            </a:solidFill>
          </p:spPr>
        </p:sp>
        <p:sp>
          <p:nvSpPr>
            <p:cNvPr id="6" name="TextBox 6"/>
            <p:cNvSpPr txBox="1"/>
            <p:nvPr/>
          </p:nvSpPr>
          <p:spPr>
            <a:xfrm>
              <a:off x="0" y="-38100"/>
              <a:ext cx="4816593" cy="732243"/>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0" y="7736246"/>
            <a:ext cx="18288000" cy="795920"/>
            <a:chOff x="0" y="0"/>
            <a:chExt cx="4816593" cy="209625"/>
          </a:xfrm>
        </p:grpSpPr>
        <p:sp>
          <p:nvSpPr>
            <p:cNvPr id="8" name="Freeform 8"/>
            <p:cNvSpPr/>
            <p:nvPr/>
          </p:nvSpPr>
          <p:spPr>
            <a:xfrm>
              <a:off x="0" y="0"/>
              <a:ext cx="4816592" cy="209625"/>
            </a:xfrm>
            <a:custGeom>
              <a:avLst/>
              <a:gdLst/>
              <a:ahLst/>
              <a:cxnLst/>
              <a:rect l="l" t="t" r="r" b="b"/>
              <a:pathLst>
                <a:path w="4816592" h="209625">
                  <a:moveTo>
                    <a:pt x="0" y="0"/>
                  </a:moveTo>
                  <a:lnTo>
                    <a:pt x="4816592" y="0"/>
                  </a:lnTo>
                  <a:lnTo>
                    <a:pt x="4816592" y="209625"/>
                  </a:lnTo>
                  <a:lnTo>
                    <a:pt x="0" y="209625"/>
                  </a:lnTo>
                  <a:close/>
                </a:path>
              </a:pathLst>
            </a:custGeom>
            <a:solidFill>
              <a:srgbClr val="FFD374"/>
            </a:solidFill>
          </p:spPr>
        </p:sp>
        <p:sp>
          <p:nvSpPr>
            <p:cNvPr id="9" name="TextBox 9"/>
            <p:cNvSpPr txBox="1"/>
            <p:nvPr/>
          </p:nvSpPr>
          <p:spPr>
            <a:xfrm>
              <a:off x="0" y="-38100"/>
              <a:ext cx="4816593" cy="247725"/>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143740"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668242"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4480223"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7292204"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10104185"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13059860"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a:off x="16015535" y="8532167"/>
            <a:ext cx="3473355" cy="3473355"/>
          </a:xfrm>
          <a:custGeom>
            <a:avLst/>
            <a:gdLst/>
            <a:ahLst/>
            <a:cxnLst/>
            <a:rect l="l" t="t" r="r" b="b"/>
            <a:pathLst>
              <a:path w="3473355" h="3473355">
                <a:moveTo>
                  <a:pt x="0" y="0"/>
                </a:moveTo>
                <a:lnTo>
                  <a:pt x="3473355" y="0"/>
                </a:lnTo>
                <a:lnTo>
                  <a:pt x="3473355" y="3473355"/>
                </a:lnTo>
                <a:lnTo>
                  <a:pt x="0" y="3473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rot="-5400000">
            <a:off x="5458203" y="-255956"/>
            <a:ext cx="7548060" cy="10782943"/>
          </a:xfrm>
          <a:custGeom>
            <a:avLst/>
            <a:gdLst/>
            <a:ahLst/>
            <a:cxnLst/>
            <a:rect l="l" t="t" r="r" b="b"/>
            <a:pathLst>
              <a:path w="7548060" h="10782943">
                <a:moveTo>
                  <a:pt x="0" y="0"/>
                </a:moveTo>
                <a:lnTo>
                  <a:pt x="7548060" y="0"/>
                </a:lnTo>
                <a:lnTo>
                  <a:pt x="7548060" y="10782943"/>
                </a:lnTo>
                <a:lnTo>
                  <a:pt x="0" y="107829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TextBox 18"/>
          <p:cNvSpPr txBox="1"/>
          <p:nvPr/>
        </p:nvSpPr>
        <p:spPr>
          <a:xfrm>
            <a:off x="4199207" y="3678626"/>
            <a:ext cx="9996239" cy="3507509"/>
          </a:xfrm>
          <a:prstGeom prst="rect">
            <a:avLst/>
          </a:prstGeom>
        </p:spPr>
        <p:txBody>
          <a:bodyPr lIns="0" tIns="0" rIns="0" bIns="0" rtlCol="0" anchor="t">
            <a:spAutoFit/>
          </a:bodyPr>
          <a:lstStyle/>
          <a:p>
            <a:pPr algn="ctr">
              <a:lnSpc>
                <a:spcPts val="6854"/>
              </a:lnSpc>
            </a:pPr>
            <a:r>
              <a:rPr lang="en-US" sz="7616" dirty="0">
                <a:solidFill>
                  <a:srgbClr val="FFFDF0"/>
                </a:solidFill>
                <a:latin typeface="Adigiana Toybox"/>
                <a:ea typeface="Adigiana Toybox"/>
                <a:cs typeface="Adigiana Toybox"/>
                <a:sym typeface="Adigiana Toybox"/>
              </a:rPr>
              <a:t>DISADVANTAGES OF </a:t>
            </a:r>
          </a:p>
          <a:p>
            <a:pPr algn="ctr">
              <a:lnSpc>
                <a:spcPts val="6854"/>
              </a:lnSpc>
            </a:pPr>
            <a:r>
              <a:rPr lang="en-US" sz="7616" dirty="0">
                <a:solidFill>
                  <a:srgbClr val="FFFDF0"/>
                </a:solidFill>
                <a:latin typeface="Adigiana Toybox"/>
                <a:ea typeface="Adigiana Toybox"/>
                <a:cs typeface="Adigiana Toybox"/>
                <a:sym typeface="Adigiana Toybox"/>
              </a:rPr>
              <a:t>A PRIVATE LIMITED COMPANY</a:t>
            </a:r>
          </a:p>
        </p:txBody>
      </p:sp>
      <p:sp>
        <p:nvSpPr>
          <p:cNvPr id="19" name="Freeform 19"/>
          <p:cNvSpPr/>
          <p:nvPr/>
        </p:nvSpPr>
        <p:spPr>
          <a:xfrm flipH="1">
            <a:off x="-130112" y="-207364"/>
            <a:ext cx="1798354" cy="1798354"/>
          </a:xfrm>
          <a:custGeom>
            <a:avLst/>
            <a:gdLst/>
            <a:ahLst/>
            <a:cxnLst/>
            <a:rect l="l" t="t" r="r" b="b"/>
            <a:pathLst>
              <a:path w="1798354" h="1798354">
                <a:moveTo>
                  <a:pt x="1798354" y="0"/>
                </a:moveTo>
                <a:lnTo>
                  <a:pt x="0" y="0"/>
                </a:lnTo>
                <a:lnTo>
                  <a:pt x="0" y="1798354"/>
                </a:lnTo>
                <a:lnTo>
                  <a:pt x="1798354" y="1798354"/>
                </a:lnTo>
                <a:lnTo>
                  <a:pt x="1798354"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0" name="Freeform 20"/>
          <p:cNvSpPr/>
          <p:nvPr/>
        </p:nvSpPr>
        <p:spPr>
          <a:xfrm>
            <a:off x="16489646" y="-207364"/>
            <a:ext cx="1798354" cy="1798354"/>
          </a:xfrm>
          <a:custGeom>
            <a:avLst/>
            <a:gdLst/>
            <a:ahLst/>
            <a:cxnLst/>
            <a:rect l="l" t="t" r="r" b="b"/>
            <a:pathLst>
              <a:path w="1798354" h="1798354">
                <a:moveTo>
                  <a:pt x="0" y="0"/>
                </a:moveTo>
                <a:lnTo>
                  <a:pt x="1798354" y="0"/>
                </a:lnTo>
                <a:lnTo>
                  <a:pt x="1798354" y="1798354"/>
                </a:lnTo>
                <a:lnTo>
                  <a:pt x="0" y="17983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p:cNvSpPr/>
          <p:nvPr/>
        </p:nvSpPr>
        <p:spPr>
          <a:xfrm>
            <a:off x="592938" y="2399606"/>
            <a:ext cx="2901270" cy="8533147"/>
          </a:xfrm>
          <a:custGeom>
            <a:avLst/>
            <a:gdLst/>
            <a:ahLst/>
            <a:cxnLst/>
            <a:rect l="l" t="t" r="r" b="b"/>
            <a:pathLst>
              <a:path w="2901270" h="8533147">
                <a:moveTo>
                  <a:pt x="0" y="0"/>
                </a:moveTo>
                <a:lnTo>
                  <a:pt x="2901270" y="0"/>
                </a:lnTo>
                <a:lnTo>
                  <a:pt x="2901270" y="8533148"/>
                </a:lnTo>
                <a:lnTo>
                  <a:pt x="0" y="85331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2" name="Freeform 22"/>
          <p:cNvSpPr/>
          <p:nvPr/>
        </p:nvSpPr>
        <p:spPr>
          <a:xfrm flipH="1">
            <a:off x="14970258" y="2399606"/>
            <a:ext cx="3038776" cy="9083299"/>
          </a:xfrm>
          <a:custGeom>
            <a:avLst/>
            <a:gdLst/>
            <a:ahLst/>
            <a:cxnLst/>
            <a:rect l="l" t="t" r="r" b="b"/>
            <a:pathLst>
              <a:path w="3038776" h="9083299">
                <a:moveTo>
                  <a:pt x="3038776" y="0"/>
                </a:moveTo>
                <a:lnTo>
                  <a:pt x="0" y="0"/>
                </a:lnTo>
                <a:lnTo>
                  <a:pt x="0" y="9083299"/>
                </a:lnTo>
                <a:lnTo>
                  <a:pt x="3038776" y="9083299"/>
                </a:lnTo>
                <a:lnTo>
                  <a:pt x="3038776"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3" name="Freeform 23"/>
          <p:cNvSpPr/>
          <p:nvPr/>
        </p:nvSpPr>
        <p:spPr>
          <a:xfrm>
            <a:off x="13075749" y="1361486"/>
            <a:ext cx="1547955" cy="1547955"/>
          </a:xfrm>
          <a:custGeom>
            <a:avLst/>
            <a:gdLst/>
            <a:ahLst/>
            <a:cxnLst/>
            <a:rect l="l" t="t" r="r" b="b"/>
            <a:pathLst>
              <a:path w="1547955" h="1547955">
                <a:moveTo>
                  <a:pt x="0" y="0"/>
                </a:moveTo>
                <a:lnTo>
                  <a:pt x="1547955" y="0"/>
                </a:lnTo>
                <a:lnTo>
                  <a:pt x="1547955" y="1547955"/>
                </a:lnTo>
                <a:lnTo>
                  <a:pt x="0" y="15479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4" name="Freeform 24"/>
          <p:cNvSpPr/>
          <p:nvPr/>
        </p:nvSpPr>
        <p:spPr>
          <a:xfrm>
            <a:off x="3227388" y="2654518"/>
            <a:ext cx="1226747" cy="1211134"/>
          </a:xfrm>
          <a:custGeom>
            <a:avLst/>
            <a:gdLst/>
            <a:ahLst/>
            <a:cxnLst/>
            <a:rect l="l" t="t" r="r" b="b"/>
            <a:pathLst>
              <a:path w="1226747" h="1211134">
                <a:moveTo>
                  <a:pt x="0" y="0"/>
                </a:moveTo>
                <a:lnTo>
                  <a:pt x="1226747" y="0"/>
                </a:lnTo>
                <a:lnTo>
                  <a:pt x="1226747" y="1211133"/>
                </a:lnTo>
                <a:lnTo>
                  <a:pt x="0" y="121113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5" name="Freeform 25"/>
          <p:cNvSpPr/>
          <p:nvPr/>
        </p:nvSpPr>
        <p:spPr>
          <a:xfrm flipH="1">
            <a:off x="12918209" y="7366881"/>
            <a:ext cx="2279360" cy="2901963"/>
          </a:xfrm>
          <a:custGeom>
            <a:avLst/>
            <a:gdLst/>
            <a:ahLst/>
            <a:cxnLst/>
            <a:rect l="l" t="t" r="r" b="b"/>
            <a:pathLst>
              <a:path w="2279360" h="2901963">
                <a:moveTo>
                  <a:pt x="2279360" y="0"/>
                </a:moveTo>
                <a:lnTo>
                  <a:pt x="0" y="0"/>
                </a:lnTo>
                <a:lnTo>
                  <a:pt x="0" y="2901963"/>
                </a:lnTo>
                <a:lnTo>
                  <a:pt x="2279360" y="2901963"/>
                </a:lnTo>
                <a:lnTo>
                  <a:pt x="2279360" y="0"/>
                </a:lnTo>
                <a:close/>
              </a:path>
            </a:pathLst>
          </a:custGeom>
          <a:blipFill>
            <a:blip r:embed="rId18">
              <a:extLst>
                <a:ext uri="{96DAC541-7B7A-43D3-8B79-37D633B846F1}">
                  <asvg:svgBlip xmlns:asvg="http://schemas.microsoft.com/office/drawing/2016/SVG/main" r:embed="rId19"/>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645</Words>
  <Application>Microsoft Office PowerPoint</Application>
  <PresentationFormat>Personnalisé</PresentationFormat>
  <Paragraphs>43</Paragraphs>
  <Slides>11</Slides>
  <Notes>0</Notes>
  <HiddenSlides>0</HiddenSlides>
  <MMClips>0</MMClips>
  <ScaleCrop>false</ScaleCrop>
  <HeadingPairs>
    <vt:vector size="4" baseType="variant">
      <vt:variant>
        <vt:lpstr>Thème</vt:lpstr>
      </vt:variant>
      <vt:variant>
        <vt:i4>1</vt:i4>
      </vt:variant>
      <vt:variant>
        <vt:lpstr>Titres des diapositives</vt:lpstr>
      </vt:variant>
      <vt:variant>
        <vt:i4>11</vt:i4>
      </vt:variant>
    </vt:vector>
  </HeadingPairs>
  <TitlesOfParts>
    <vt:vector size="12" baseType="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Cream Colorful Illustrative English Class Presentation</dc:title>
  <cp:lastModifiedBy>Microsoft Office User</cp:lastModifiedBy>
  <cp:revision>3</cp:revision>
  <dcterms:created xsi:type="dcterms:W3CDTF">2006-08-16T00:00:00Z</dcterms:created>
  <dcterms:modified xsi:type="dcterms:W3CDTF">2025-03-22T23:15:39Z</dcterms:modified>
  <dc:identifier>DAGcQobSSvk</dc:identifier>
</cp:coreProperties>
</file>