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8" r:id="rId3"/>
    <p:sldId id="283" r:id="rId4"/>
    <p:sldId id="310" r:id="rId5"/>
    <p:sldId id="312" r:id="rId6"/>
    <p:sldId id="311" r:id="rId7"/>
    <p:sldId id="307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5F827-2B3D-4B73-85C3-EEC9C5EA82B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DZ"/>
        </a:p>
      </dgm:t>
    </dgm:pt>
    <dgm:pt modelId="{9F51152D-6A74-4DE0-8582-70F8A765BB85}">
      <dgm:prSet phldrT="[Texte]"/>
      <dgm:spPr/>
      <dgm:t>
        <a:bodyPr/>
        <a:lstStyle/>
        <a:p>
          <a:pPr algn="just" rtl="1"/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نظرية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التبادل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تشير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إلى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الأفراد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يتصرفون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بناءً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على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تقييمهم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للمكاسب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والخسائر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المتوقعة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إذا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شعر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المستخدم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مشاركة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المحتوى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ستعود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عليه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بنوع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القبول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فسيقوم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بذلك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endParaRPr lang="fr-DZ" dirty="0"/>
        </a:p>
      </dgm:t>
    </dgm:pt>
    <dgm:pt modelId="{651F05DE-54C8-4152-B2CB-0C5B7FD881CC}" type="parTrans" cxnId="{88853E58-52C9-4408-B1A2-D6A6DEDA377B}">
      <dgm:prSet/>
      <dgm:spPr/>
      <dgm:t>
        <a:bodyPr/>
        <a:lstStyle/>
        <a:p>
          <a:endParaRPr lang="fr-DZ"/>
        </a:p>
      </dgm:t>
    </dgm:pt>
    <dgm:pt modelId="{C5ED5A05-0E7E-4C36-A039-B54092BCED0A}" type="sibTrans" cxnId="{88853E58-52C9-4408-B1A2-D6A6DEDA377B}">
      <dgm:prSet/>
      <dgm:spPr/>
      <dgm:t>
        <a:bodyPr/>
        <a:lstStyle/>
        <a:p>
          <a:endParaRPr lang="fr-DZ"/>
        </a:p>
      </dgm:t>
    </dgm:pt>
    <dgm:pt modelId="{FAAF2787-DB2B-4B38-9217-4F538E08C35F}">
      <dgm:prSet phldrT="[Texte]"/>
      <dgm:spPr/>
      <dgm:t>
        <a:bodyPr/>
        <a:lstStyle/>
        <a:p>
          <a:pPr algn="just" rtl="1"/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الهوية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الاجتماعية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يختار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الناس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ما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يشاركونه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وفقاً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لصورتهم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التي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يريدون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تقديمها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للآخرين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endParaRPr lang="fr-DZ" dirty="0"/>
        </a:p>
      </dgm:t>
    </dgm:pt>
    <dgm:pt modelId="{F135513E-3CC7-489C-9F34-1C03905347CC}" type="parTrans" cxnId="{B09D7827-88EC-4812-AFFC-D250D48F1BF0}">
      <dgm:prSet/>
      <dgm:spPr/>
      <dgm:t>
        <a:bodyPr/>
        <a:lstStyle/>
        <a:p>
          <a:endParaRPr lang="fr-DZ"/>
        </a:p>
      </dgm:t>
    </dgm:pt>
    <dgm:pt modelId="{AA7B5EE0-2D23-4B2C-B14E-BE32122EC138}" type="sibTrans" cxnId="{B09D7827-88EC-4812-AFFC-D250D48F1BF0}">
      <dgm:prSet/>
      <dgm:spPr/>
      <dgm:t>
        <a:bodyPr/>
        <a:lstStyle/>
        <a:p>
          <a:endParaRPr lang="fr-DZ"/>
        </a:p>
      </dgm:t>
    </dgm:pt>
    <dgm:pt modelId="{3CF2DE28-1A54-40D3-9199-8DD585EBA321}">
      <dgm:prSet phldrT="[Texte]"/>
      <dgm:spPr/>
      <dgm:t>
        <a:bodyPr/>
        <a:lstStyle/>
        <a:p>
          <a:pPr algn="just" rtl="1"/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التأثير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العاطفي</a:t>
          </a:r>
          <a:r>
            <a: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أثبتت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الأبحاث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المحتوى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الذي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يثير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مشاعر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قوية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ar-S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(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الدهشة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الحزن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الفرح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الغضب</a:t>
          </a:r>
          <a:r>
            <a:rPr lang="ar-S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)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يشارك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أكثر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من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غيره</a:t>
          </a:r>
          <a: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br>
            <a: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</a:br>
          <a:endParaRPr lang="fr-DZ" dirty="0"/>
        </a:p>
      </dgm:t>
    </dgm:pt>
    <dgm:pt modelId="{8B63BB61-7B1E-4983-9FF2-EF3A904AA36F}" type="parTrans" cxnId="{1CF3ADE4-318D-404A-AD0E-4B86EA5908C5}">
      <dgm:prSet/>
      <dgm:spPr/>
      <dgm:t>
        <a:bodyPr/>
        <a:lstStyle/>
        <a:p>
          <a:endParaRPr lang="fr-DZ"/>
        </a:p>
      </dgm:t>
    </dgm:pt>
    <dgm:pt modelId="{E2029A31-0A1A-40A6-9404-2004A7536E5D}" type="sibTrans" cxnId="{1CF3ADE4-318D-404A-AD0E-4B86EA5908C5}">
      <dgm:prSet/>
      <dgm:spPr/>
      <dgm:t>
        <a:bodyPr/>
        <a:lstStyle/>
        <a:p>
          <a:endParaRPr lang="fr-DZ"/>
        </a:p>
      </dgm:t>
    </dgm:pt>
    <dgm:pt modelId="{EB34F36C-9DC4-4BB7-B29A-FF472964A00F}" type="pres">
      <dgm:prSet presAssocID="{2075F827-2B3D-4B73-85C3-EEC9C5EA82B5}" presName="diagram" presStyleCnt="0">
        <dgm:presLayoutVars>
          <dgm:dir/>
          <dgm:resizeHandles val="exact"/>
        </dgm:presLayoutVars>
      </dgm:prSet>
      <dgm:spPr/>
    </dgm:pt>
    <dgm:pt modelId="{36F71592-7F8F-4327-BF52-4A4303D95AC5}" type="pres">
      <dgm:prSet presAssocID="{9F51152D-6A74-4DE0-8582-70F8A765BB85}" presName="node" presStyleLbl="node1" presStyleIdx="0" presStyleCnt="3">
        <dgm:presLayoutVars>
          <dgm:bulletEnabled val="1"/>
        </dgm:presLayoutVars>
      </dgm:prSet>
      <dgm:spPr/>
    </dgm:pt>
    <dgm:pt modelId="{9E389260-B6AE-4FAB-8A21-3624671B4498}" type="pres">
      <dgm:prSet presAssocID="{C5ED5A05-0E7E-4C36-A039-B54092BCED0A}" presName="sibTrans" presStyleCnt="0"/>
      <dgm:spPr/>
    </dgm:pt>
    <dgm:pt modelId="{6ED5EEEC-6235-4A47-8DBB-349CCC657CF8}" type="pres">
      <dgm:prSet presAssocID="{FAAF2787-DB2B-4B38-9217-4F538E08C35F}" presName="node" presStyleLbl="node1" presStyleIdx="1" presStyleCnt="3">
        <dgm:presLayoutVars>
          <dgm:bulletEnabled val="1"/>
        </dgm:presLayoutVars>
      </dgm:prSet>
      <dgm:spPr/>
    </dgm:pt>
    <dgm:pt modelId="{42B8F8D5-418C-4E4D-BF2B-EAE466AB0105}" type="pres">
      <dgm:prSet presAssocID="{AA7B5EE0-2D23-4B2C-B14E-BE32122EC138}" presName="sibTrans" presStyleCnt="0"/>
      <dgm:spPr/>
    </dgm:pt>
    <dgm:pt modelId="{258367A8-0C54-4685-BED1-98F6B0E50DDA}" type="pres">
      <dgm:prSet presAssocID="{3CF2DE28-1A54-40D3-9199-8DD585EBA321}" presName="node" presStyleLbl="node1" presStyleIdx="2" presStyleCnt="3">
        <dgm:presLayoutVars>
          <dgm:bulletEnabled val="1"/>
        </dgm:presLayoutVars>
      </dgm:prSet>
      <dgm:spPr/>
    </dgm:pt>
  </dgm:ptLst>
  <dgm:cxnLst>
    <dgm:cxn modelId="{348BE80B-AE22-463A-8C21-5AEFBC0E910F}" type="presOf" srcId="{FAAF2787-DB2B-4B38-9217-4F538E08C35F}" destId="{6ED5EEEC-6235-4A47-8DBB-349CCC657CF8}" srcOrd="0" destOrd="0" presId="urn:microsoft.com/office/officeart/2005/8/layout/default"/>
    <dgm:cxn modelId="{B09D7827-88EC-4812-AFFC-D250D48F1BF0}" srcId="{2075F827-2B3D-4B73-85C3-EEC9C5EA82B5}" destId="{FAAF2787-DB2B-4B38-9217-4F538E08C35F}" srcOrd="1" destOrd="0" parTransId="{F135513E-3CC7-489C-9F34-1C03905347CC}" sibTransId="{AA7B5EE0-2D23-4B2C-B14E-BE32122EC138}"/>
    <dgm:cxn modelId="{EC20F539-F2AF-4AAD-9978-714ABC50FC4C}" type="presOf" srcId="{2075F827-2B3D-4B73-85C3-EEC9C5EA82B5}" destId="{EB34F36C-9DC4-4BB7-B29A-FF472964A00F}" srcOrd="0" destOrd="0" presId="urn:microsoft.com/office/officeart/2005/8/layout/default"/>
    <dgm:cxn modelId="{88853E58-52C9-4408-B1A2-D6A6DEDA377B}" srcId="{2075F827-2B3D-4B73-85C3-EEC9C5EA82B5}" destId="{9F51152D-6A74-4DE0-8582-70F8A765BB85}" srcOrd="0" destOrd="0" parTransId="{651F05DE-54C8-4152-B2CB-0C5B7FD881CC}" sibTransId="{C5ED5A05-0E7E-4C36-A039-B54092BCED0A}"/>
    <dgm:cxn modelId="{B2F89BB1-49EB-4E0F-A426-66B6B1080E97}" type="presOf" srcId="{9F51152D-6A74-4DE0-8582-70F8A765BB85}" destId="{36F71592-7F8F-4327-BF52-4A4303D95AC5}" srcOrd="0" destOrd="0" presId="urn:microsoft.com/office/officeart/2005/8/layout/default"/>
    <dgm:cxn modelId="{1CF3ADE4-318D-404A-AD0E-4B86EA5908C5}" srcId="{2075F827-2B3D-4B73-85C3-EEC9C5EA82B5}" destId="{3CF2DE28-1A54-40D3-9199-8DD585EBA321}" srcOrd="2" destOrd="0" parTransId="{8B63BB61-7B1E-4983-9FF2-EF3A904AA36F}" sibTransId="{E2029A31-0A1A-40A6-9404-2004A7536E5D}"/>
    <dgm:cxn modelId="{8C8AE5E8-DBD8-4D23-8429-D9E43A93F2FF}" type="presOf" srcId="{3CF2DE28-1A54-40D3-9199-8DD585EBA321}" destId="{258367A8-0C54-4685-BED1-98F6B0E50DDA}" srcOrd="0" destOrd="0" presId="urn:microsoft.com/office/officeart/2005/8/layout/default"/>
    <dgm:cxn modelId="{86224C18-A790-424E-BFFC-621573A70CAA}" type="presParOf" srcId="{EB34F36C-9DC4-4BB7-B29A-FF472964A00F}" destId="{36F71592-7F8F-4327-BF52-4A4303D95AC5}" srcOrd="0" destOrd="0" presId="urn:microsoft.com/office/officeart/2005/8/layout/default"/>
    <dgm:cxn modelId="{A74CE9A5-796C-4494-A65D-78CF981D73AD}" type="presParOf" srcId="{EB34F36C-9DC4-4BB7-B29A-FF472964A00F}" destId="{9E389260-B6AE-4FAB-8A21-3624671B4498}" srcOrd="1" destOrd="0" presId="urn:microsoft.com/office/officeart/2005/8/layout/default"/>
    <dgm:cxn modelId="{F4198EEB-B258-4C39-A444-26A765BC43D0}" type="presParOf" srcId="{EB34F36C-9DC4-4BB7-B29A-FF472964A00F}" destId="{6ED5EEEC-6235-4A47-8DBB-349CCC657CF8}" srcOrd="2" destOrd="0" presId="urn:microsoft.com/office/officeart/2005/8/layout/default"/>
    <dgm:cxn modelId="{3601471F-8B3D-42EA-A8AE-6BDE1085B3D0}" type="presParOf" srcId="{EB34F36C-9DC4-4BB7-B29A-FF472964A00F}" destId="{42B8F8D5-418C-4E4D-BF2B-EAE466AB0105}" srcOrd="3" destOrd="0" presId="urn:microsoft.com/office/officeart/2005/8/layout/default"/>
    <dgm:cxn modelId="{C37F0EA1-F539-40BD-AFA5-6204F4E4AC9F}" type="presParOf" srcId="{EB34F36C-9DC4-4BB7-B29A-FF472964A00F}" destId="{258367A8-0C54-4685-BED1-98F6B0E50DDA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71592-7F8F-4327-BF52-4A4303D95AC5}">
      <dsp:nvSpPr>
        <dsp:cNvPr id="0" name=""/>
        <dsp:cNvSpPr/>
      </dsp:nvSpPr>
      <dsp:spPr>
        <a:xfrm>
          <a:off x="751" y="666373"/>
          <a:ext cx="2931385" cy="17588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نظرية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التبادل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تشير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إلى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الأفراد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يتصرفون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بناءً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على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تقييمهم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للمكاسب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والخسائر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المتوقعة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إذا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شعر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المستخدم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مشاركة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المحتوى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ستعود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عليه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بنوع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القبول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فسيقوم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بذلك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endParaRPr lang="fr-DZ" sz="1900" kern="1200" dirty="0"/>
        </a:p>
      </dsp:txBody>
      <dsp:txXfrm>
        <a:off x="751" y="666373"/>
        <a:ext cx="2931385" cy="1758831"/>
      </dsp:txXfrm>
    </dsp:sp>
    <dsp:sp modelId="{6ED5EEEC-6235-4A47-8DBB-349CCC657CF8}">
      <dsp:nvSpPr>
        <dsp:cNvPr id="0" name=""/>
        <dsp:cNvSpPr/>
      </dsp:nvSpPr>
      <dsp:spPr>
        <a:xfrm>
          <a:off x="3225275" y="666373"/>
          <a:ext cx="2931385" cy="1758831"/>
        </a:xfrm>
        <a:prstGeom prst="rect">
          <a:avLst/>
        </a:prstGeom>
        <a:solidFill>
          <a:schemeClr val="accent1">
            <a:shade val="80000"/>
            <a:hueOff val="-17797"/>
            <a:satOff val="-23495"/>
            <a:lumOff val="175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الهوية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الاجتماعية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يختار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الناس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ما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يشاركونه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وفقاً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لصورتهم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التي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يريدون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تقديمها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للآخرين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endParaRPr lang="fr-DZ" sz="1900" kern="1200" dirty="0"/>
        </a:p>
      </dsp:txBody>
      <dsp:txXfrm>
        <a:off x="3225275" y="666373"/>
        <a:ext cx="2931385" cy="1758831"/>
      </dsp:txXfrm>
    </dsp:sp>
    <dsp:sp modelId="{258367A8-0C54-4685-BED1-98F6B0E50DDA}">
      <dsp:nvSpPr>
        <dsp:cNvPr id="0" name=""/>
        <dsp:cNvSpPr/>
      </dsp:nvSpPr>
      <dsp:spPr>
        <a:xfrm>
          <a:off x="1613013" y="2718343"/>
          <a:ext cx="2931385" cy="1758831"/>
        </a:xfrm>
        <a:prstGeom prst="rect">
          <a:avLst/>
        </a:prstGeom>
        <a:solidFill>
          <a:schemeClr val="accent1">
            <a:shade val="80000"/>
            <a:hueOff val="-35594"/>
            <a:satOff val="-46990"/>
            <a:lumOff val="350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التأثير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b="1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العاطفي</a:t>
          </a:r>
          <a:r>
            <a:rPr lang="en-US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: </a:t>
          </a:r>
          <a:r>
            <a:rPr lang="ar-SA" sz="1900" b="1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أثبتت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الأبحاث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المحتوى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الذي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يثير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مشاعر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قوية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ar-SA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(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الدهشة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الحزن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الفرح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،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الغضب</a:t>
          </a:r>
          <a:r>
            <a:rPr lang="ar-SA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)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يشارك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أكثر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من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غيره</a:t>
          </a:r>
          <a: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.</a:t>
          </a:r>
          <a:br>
            <a:rPr lang="en-US" sz="1900" kern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</a:br>
          <a:endParaRPr lang="fr-DZ" sz="1900" kern="1200" dirty="0"/>
        </a:p>
      </dsp:txBody>
      <dsp:txXfrm>
        <a:off x="1613013" y="2718343"/>
        <a:ext cx="2931385" cy="1758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9FEF-4CC7-4DDD-A6DA-B26E18C22BC8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219F-5FFB-4E0D-9065-698B07E14D83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520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219F-5FFB-4E0D-9065-698B07E14D83}" type="slidenum">
              <a:rPr lang="fr-DZ" smtClean="0"/>
              <a:t>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30904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172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67374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73333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35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5981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6088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10924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8475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292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6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363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957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893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8619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9791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754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0056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522454-9F52-42B1-8781-DAD330BA6A36}" type="datetimeFigureOut">
              <a:rPr lang="fr-DZ" smtClean="0"/>
              <a:t>29/04/2025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3019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A380340-8A9F-4E45-932C-191E35195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34496"/>
            <a:ext cx="12192000" cy="5588852"/>
          </a:xfrm>
        </p:spPr>
        <p:txBody>
          <a:bodyPr>
            <a:normAutofit/>
          </a:bodyPr>
          <a:lstStyle/>
          <a:p>
            <a:endParaRPr lang="ar-SA" sz="5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r-SA" sz="5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تقنيات التسويق الرقمي</a:t>
            </a:r>
            <a:endParaRPr lang="fr-FR" sz="5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techniques du Marketing Digital </a:t>
            </a:r>
            <a:endParaRPr lang="ar-SA" sz="5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r-SA" sz="5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/>
            <a:r>
              <a:rPr lang="fr-FR" sz="4000" b="1" dirty="0" err="1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Dr.Benaida</a:t>
            </a:r>
            <a:r>
              <a:rPr lang="fr-FR" sz="4000" b="1" dirty="0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xt" panose="00000400000000000000" pitchFamily="2" charset="0"/>
              </a:rPr>
              <a:t>Imene</a:t>
            </a:r>
            <a:endParaRPr lang="fr-FR" sz="4000" b="1" dirty="0">
              <a:solidFill>
                <a:schemeClr val="tx1"/>
              </a:solidFill>
              <a:latin typeface="Bradley Hand ITC" panose="03070402050302030203" pitchFamily="66" charset="0"/>
              <a:ea typeface="Calibri" panose="020F0502020204030204" pitchFamily="34" charset="0"/>
              <a:cs typeface="Tx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0F0BD-A2EE-4110-802D-5DCD479F1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9475"/>
            <a:ext cx="10386646" cy="1583703"/>
          </a:xfrm>
        </p:spPr>
        <p:txBody>
          <a:bodyPr/>
          <a:lstStyle/>
          <a:p>
            <a:pPr algn="r" rtl="1"/>
            <a:r>
              <a:rPr lang="ar-SA" sz="4400" b="1" dirty="0"/>
              <a:t>المحاضرة التاسعة</a:t>
            </a:r>
            <a:r>
              <a:rPr lang="ar-SA" sz="4400" dirty="0"/>
              <a:t>: </a:t>
            </a:r>
            <a:r>
              <a:rPr lang="ar-SA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تقنيات التسويق عبر مواقع التواصل الاجتماعي والتسويق الفيروسي</a:t>
            </a:r>
            <a:br>
              <a:rPr lang="fr-FR" sz="4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dirty="0"/>
              <a:t>  </a:t>
            </a:r>
            <a:endParaRPr lang="fr-DZ" sz="4400" dirty="0"/>
          </a:p>
        </p:txBody>
      </p:sp>
      <p:sp>
        <p:nvSpPr>
          <p:cNvPr id="4" name="AutoShape 4" descr="The Power of GIF Marketing: Engage, Entertain, and Convert — Helping ...">
            <a:extLst>
              <a:ext uri="{FF2B5EF4-FFF2-40B4-BE49-F238E27FC236}">
                <a16:creationId xmlns:a16="http://schemas.microsoft.com/office/drawing/2014/main" id="{1B88BA12-28A0-4735-B22F-8DC84A977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pic>
        <p:nvPicPr>
          <p:cNvPr id="1026" name="Picture 2" descr="مدونة فاتورة | التسويق الفيروسي: 5 خطوات بسيطة لإنشاء حملة تحقق نتائج مذهلة">
            <a:extLst>
              <a:ext uri="{FF2B5EF4-FFF2-40B4-BE49-F238E27FC236}">
                <a16:creationId xmlns:a16="http://schemas.microsoft.com/office/drawing/2014/main" id="{AFD07516-DC30-43FB-AA39-90912522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12192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11"/>
            <a:ext cx="10440237" cy="1391697"/>
          </a:xfrm>
        </p:spPr>
        <p:txBody>
          <a:bodyPr/>
          <a:lstStyle/>
          <a:p>
            <a:pPr algn="r" rtl="1"/>
            <a:r>
              <a:rPr lang="ar-SA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مفاهيم عامة</a:t>
            </a:r>
            <a:endParaRPr lang="fr-D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5ECAD26-E68F-4BF6-8395-72533D88F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5" name="AutoShape 6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20B623D-BE7B-46FA-A734-44C9355F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7425" y="1738311"/>
            <a:ext cx="304800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0F6054-7AD4-4535-B480-2D83136F4C9D}"/>
              </a:ext>
            </a:extLst>
          </p:cNvPr>
          <p:cNvSpPr/>
          <p:nvPr/>
        </p:nvSpPr>
        <p:spPr>
          <a:xfrm>
            <a:off x="6639295" y="1185706"/>
            <a:ext cx="4765583" cy="4391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يعد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التسويق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الفيروسي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الأساليب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الحديثة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في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عالم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التسويق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الرقمي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ويقوم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على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مبدأ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انتشار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الرسائل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الدعائية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بسرعة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كبيرة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بين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الأفراد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بطريقة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تشبه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انتشار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الفيروسات</a:t>
            </a:r>
            <a:r>
              <a:rPr lang="ar-SA" sz="2400" b="1" dirty="0"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أي التكلم عن المنتج بشكل إيجابي (الكلمة المنطوقة)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تتمثل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قوته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في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كونه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يعتمد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على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المستهلك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لنشر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الرسالة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دون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تدخل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مباشر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ا</a:t>
            </a:r>
            <a:r>
              <a:rPr lang="ar-SA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لعلامة التجارية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مما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يخلق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نوعا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الثقة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</a:t>
            </a:r>
            <a:r>
              <a:rPr lang="ar-SA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</a:t>
            </a:r>
            <a:r>
              <a:rPr lang="en-US" sz="24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جتماعية</a:t>
            </a:r>
            <a:r>
              <a:rPr lang="ar-SA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وهو أقل تكلفة</a:t>
            </a:r>
            <a:r>
              <a:rPr lang="ar-SA" sz="2400" b="1" dirty="0"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.</a:t>
            </a:r>
            <a:endParaRPr lang="fr-DZ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0AA4261-26B5-45EC-B338-9517E9FD136B}"/>
              </a:ext>
            </a:extLst>
          </p:cNvPr>
          <p:cNvSpPr/>
          <p:nvPr/>
        </p:nvSpPr>
        <p:spPr>
          <a:xfrm>
            <a:off x="488364" y="1245996"/>
            <a:ext cx="4726731" cy="4431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</a:b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التسويق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عبر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مواقع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التواصل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الاجتماعي</a:t>
            </a:r>
            <a:r>
              <a:rPr lang="ar-SA" sz="2800" b="1" dirty="0"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هو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استخدام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استراتيجي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للمنصات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الاجتماعية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مثل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فيسبوك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تويتر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إنستغرام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تيك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توك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وغيرها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أجل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بناء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علاقة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تفاعلية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مع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الجمهور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وتعزيز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الوعي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بالعلامة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التجارية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وزيادة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المبيعات</a:t>
            </a:r>
            <a:r>
              <a:rPr lang="ar-SA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.</a:t>
            </a:r>
            <a:endParaRPr lang="fr-DZ" sz="4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51AE5-28DD-4F4D-B026-B663E77B3907}"/>
              </a:ext>
            </a:extLst>
          </p:cNvPr>
          <p:cNvSpPr/>
          <p:nvPr/>
        </p:nvSpPr>
        <p:spPr>
          <a:xfrm>
            <a:off x="1698171" y="5828044"/>
            <a:ext cx="8943033" cy="713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إن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مواقع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التواصل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تعد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البيئة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الأمثل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لانتشار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الفيروسي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بفضل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كثافة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التفاعل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وسهولة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المشاركة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DZ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fr-D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11"/>
            <a:ext cx="10440237" cy="1391697"/>
          </a:xfrm>
        </p:spPr>
        <p:txBody>
          <a:bodyPr/>
          <a:lstStyle/>
          <a:p>
            <a:pPr algn="r" rtl="1"/>
            <a:r>
              <a:rPr lang="ar-SA" b="1" dirty="0"/>
              <a:t>تقنيات التسويق الفيروس</a:t>
            </a:r>
            <a:endParaRPr lang="fr-D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5ECAD26-E68F-4BF6-8395-72533D88F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5" name="AutoShape 6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20B623D-BE7B-46FA-A734-44C9355F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7425" y="1738311"/>
            <a:ext cx="304800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9C3B2539-E0BA-4235-A673-9C18463C6F5C}"/>
              </a:ext>
            </a:extLst>
          </p:cNvPr>
          <p:cNvSpPr/>
          <p:nvPr/>
        </p:nvSpPr>
        <p:spPr>
          <a:xfrm>
            <a:off x="8131915" y="1477108"/>
            <a:ext cx="3848518" cy="2572378"/>
          </a:xfrm>
          <a:prstGeom prst="cloudCallout">
            <a:avLst>
              <a:gd name="adj1" fmla="val -49553"/>
              <a:gd name="adj2" fmla="val 74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جوناه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بيرغر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في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كتابه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'Contagious: Why Things Catch On'،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حدد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ستة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عناصر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تجعل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قابلاً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للانتشار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الدافع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الاجتماعي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الإثارة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العاطفية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التميز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الحكاية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الجيدة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القيمة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العملية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والقدرة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التذكّر</a:t>
            </a:r>
            <a:endParaRPr lang="fr-DZ" dirty="0"/>
          </a:p>
          <a:p>
            <a:pPr algn="ctr"/>
            <a:endParaRPr lang="fr-DZ" dirty="0"/>
          </a:p>
        </p:txBody>
      </p:sp>
      <p:pic>
        <p:nvPicPr>
          <p:cNvPr id="3074" name="Picture 2" descr="Blog: Jonah Berger’s Book Named “Best Book in Marketing”">
            <a:extLst>
              <a:ext uri="{FF2B5EF4-FFF2-40B4-BE49-F238E27FC236}">
                <a16:creationId xmlns:a16="http://schemas.microsoft.com/office/drawing/2014/main" id="{FDBA5960-0334-4A6A-B5D3-923B4880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4"/>
            <a:ext cx="8008536" cy="59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11"/>
            <a:ext cx="10440237" cy="1391697"/>
          </a:xfrm>
        </p:spPr>
        <p:txBody>
          <a:bodyPr/>
          <a:lstStyle/>
          <a:p>
            <a:pPr algn="r" rtl="1"/>
            <a:r>
              <a:rPr lang="ar-SA" b="1" dirty="0"/>
              <a:t>تقنيات التسويق الفيروس</a:t>
            </a:r>
            <a:endParaRPr lang="fr-D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5ECAD26-E68F-4BF6-8395-72533D88F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5" name="AutoShape 6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20B623D-BE7B-46FA-A734-44C9355F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7425" y="1738311"/>
            <a:ext cx="304800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46AFCD7-AD82-4B48-8275-A05735015926}"/>
              </a:ext>
            </a:extLst>
          </p:cNvPr>
          <p:cNvSpPr/>
          <p:nvPr/>
        </p:nvSpPr>
        <p:spPr>
          <a:xfrm>
            <a:off x="371789" y="1185706"/>
            <a:ext cx="11513738" cy="5672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Aft>
                <a:spcPts val="1500"/>
              </a:spcAft>
            </a:pPr>
            <a:endParaRPr lang="fr-DZ" sz="2000" b="1" kern="1400" spc="25" dirty="0">
              <a:solidFill>
                <a:srgbClr val="17365D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r" rtl="1">
              <a:spcBef>
                <a:spcPts val="2400"/>
              </a:spcBef>
            </a:pP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1.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القيمة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الاجتماعية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(Social Currency)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يرغب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الناس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مشاركة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يجعلهم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يبدون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أذكياء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أو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مميزين</a:t>
            </a:r>
            <a:r>
              <a:rPr lang="ar-SA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عندما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يشعر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الفرد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بأن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نشر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معلومة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معينة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يعزز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صورته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الاجتماعية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فإنه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سيبادر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بذلك</a:t>
            </a:r>
            <a:r>
              <a:rPr lang="ar-SA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مشاركة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الأشخاص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لروابط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تحتوي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أسرار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مهنية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أو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عروض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حصرية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2.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المحفّزات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(Triggers)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هي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التذكيرات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الذهنية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تحفز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الناس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التفكير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منتج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أو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خدمة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كلما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ارتبط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بعنصر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يومي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زاد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تداوله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3.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الانفعالات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(Emotion)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الذي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يثير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مشاعر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قوية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يُشارك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أكثر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الناس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يشاركون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فقط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المعلومات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المشاعر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تولدها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4.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العلنية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(Public)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كلما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كان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المنتج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أو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السلوك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مرئيًا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للآخرين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زادت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احتمالية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انتشاره</a:t>
            </a:r>
            <a:r>
              <a:rPr lang="ar-SA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لأن الناس يقلدون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يرونه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أمامهم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DZ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 rtl="1">
              <a:spcBef>
                <a:spcPts val="2400"/>
              </a:spcBef>
            </a:pP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5.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القيمة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العملية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(Practical Value)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يحب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الناس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مشاركة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النصائح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والأدوات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المفيدة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إذا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كان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يساعد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الآخرين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فإنه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ينتشر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بسرعة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6. </a:t>
            </a:r>
            <a:r>
              <a:rPr lang="en-US" sz="2000" b="1" kern="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القصص</a:t>
            </a: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(Stories)</a:t>
            </a:r>
            <a:r>
              <a:rPr lang="ar-SA" sz="20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الناس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يتذكرون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القصص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أكثر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الحقائق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الجافة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عندما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تدمج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الرسالة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التسويقية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داخل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قصة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يصبح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السهل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تذكرها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ونقلها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D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11"/>
            <a:ext cx="10440237" cy="1391697"/>
          </a:xfrm>
        </p:spPr>
        <p:txBody>
          <a:bodyPr/>
          <a:lstStyle/>
          <a:p>
            <a:pPr algn="r" rtl="1"/>
            <a:r>
              <a:rPr lang="ar-SA" b="1" dirty="0"/>
              <a:t>تقنيات التسويق الفيروس</a:t>
            </a:r>
            <a:endParaRPr lang="fr-D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5ECAD26-E68F-4BF6-8395-72533D88F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5" name="AutoShape 6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20B623D-BE7B-46FA-A734-44C9355F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7425" y="1738311"/>
            <a:ext cx="304800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0F6054-7AD4-4535-B480-2D83136F4C9D}"/>
              </a:ext>
            </a:extLst>
          </p:cNvPr>
          <p:cNvSpPr/>
          <p:nvPr/>
        </p:nvSpPr>
        <p:spPr>
          <a:xfrm>
            <a:off x="1139926" y="899273"/>
            <a:ext cx="5288782" cy="167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15000"/>
              </a:lnSpc>
              <a:spcBef>
                <a:spcPts val="2400"/>
              </a:spcBef>
            </a:pPr>
            <a:r>
              <a:rPr lang="en-US" sz="20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endParaRPr lang="fr-DZ" sz="2000" b="1" kern="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just" rtl="1"/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النجاح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التسويق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الفيروسي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يتعلق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فقط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بجودة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المنتج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أو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الخدمة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يرتبط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إرتباطا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وثيقا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بعلم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النفس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الإجتماعي.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يعتمد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المسوقون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نظريات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النفس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لفهم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سلوك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الأفراد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وتحفيزهم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مشاركة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من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بين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هذه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النظريات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fr-DZ" sz="28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6C8817E-4775-4D0E-83AE-BFA7EAFA28A9}"/>
              </a:ext>
            </a:extLst>
          </p:cNvPr>
          <p:cNvGraphicFramePr/>
          <p:nvPr/>
        </p:nvGraphicFramePr>
        <p:xfrm>
          <a:off x="705611" y="2110154"/>
          <a:ext cx="6157413" cy="514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9C3B2539-E0BA-4235-A673-9C18463C6F5C}"/>
              </a:ext>
            </a:extLst>
          </p:cNvPr>
          <p:cNvSpPr/>
          <p:nvPr/>
        </p:nvSpPr>
        <p:spPr>
          <a:xfrm>
            <a:off x="8252495" y="763538"/>
            <a:ext cx="3848518" cy="2572378"/>
          </a:xfrm>
          <a:prstGeom prst="cloudCallout">
            <a:avLst>
              <a:gd name="adj1" fmla="val -21616"/>
              <a:gd name="adj2" fmla="val 72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جوناه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بيرغر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في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كتابه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'Contagious: Why Things Catch On'،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حدد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ستة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عناصر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تجعل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المحتوى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قابلاً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للانتشار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الدافع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الاجتماعي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الإثارة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العاطفية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التميز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الحكاية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الجيدة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القيمة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العملية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،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والقدرة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على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التذكّر</a:t>
            </a:r>
            <a:endParaRPr lang="fr-DZ" dirty="0"/>
          </a:p>
          <a:p>
            <a:pPr algn="ctr"/>
            <a:endParaRPr lang="fr-DZ" dirty="0"/>
          </a:p>
        </p:txBody>
      </p:sp>
      <p:pic>
        <p:nvPicPr>
          <p:cNvPr id="3074" name="Picture 2" descr="Blog: Jonah Berger’s Book Named “Best Book in Marketing”">
            <a:extLst>
              <a:ext uri="{FF2B5EF4-FFF2-40B4-BE49-F238E27FC236}">
                <a16:creationId xmlns:a16="http://schemas.microsoft.com/office/drawing/2014/main" id="{FDBA5960-0334-4A6A-B5D3-923B4880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08" y="3953243"/>
            <a:ext cx="4625591" cy="29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2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41F1CA1-0C1C-413C-995A-6BB10A3C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266"/>
            <a:ext cx="10440237" cy="1391697"/>
          </a:xfrm>
        </p:spPr>
        <p:txBody>
          <a:bodyPr/>
          <a:lstStyle/>
          <a:p>
            <a:pPr algn="r" rtl="1"/>
            <a:r>
              <a:rPr lang="ar-SA" b="1" dirty="0"/>
              <a:t>تقنيات التسويق عبر مواقع التواصل الإجتماعي</a:t>
            </a:r>
            <a:endParaRPr lang="fr-D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5ECAD26-E68F-4BF6-8395-72533D88F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5" name="AutoShape 6" descr="التسويق الإلكتروني عبر محركات البحث SEM.. دليل المبتدئين">
            <a:extLst>
              <a:ext uri="{FF2B5EF4-FFF2-40B4-BE49-F238E27FC236}">
                <a16:creationId xmlns:a16="http://schemas.microsoft.com/office/drawing/2014/main" id="{B20B623D-BE7B-46FA-A734-44C9355F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7425" y="1738311"/>
            <a:ext cx="304800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0F6054-7AD4-4535-B480-2D83136F4C9D}"/>
              </a:ext>
            </a:extLst>
          </p:cNvPr>
          <p:cNvSpPr/>
          <p:nvPr/>
        </p:nvSpPr>
        <p:spPr>
          <a:xfrm>
            <a:off x="6639296" y="1215851"/>
            <a:ext cx="4695245" cy="5456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115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تحليل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الجمهور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: </a:t>
            </a:r>
            <a:r>
              <a:rPr lang="ar-SA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تحديد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الشرائح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المستهدفة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بدقة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وفهم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اهتماماتهم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وسلوكياتهم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.</a:t>
            </a:r>
            <a:endParaRPr lang="ar-SA" b="1" dirty="0">
              <a:latin typeface="Arial" panose="020B0604020202020204" pitchFamily="34" charset="0"/>
              <a:ea typeface="MS Mincho" panose="02020609040205080304" pitchFamily="49" charset="-128"/>
              <a:cs typeface="+mj-cs"/>
            </a:endParaRPr>
          </a:p>
          <a:p>
            <a:pPr marL="285750" indent="-285750" algn="r" rtl="1">
              <a:lnSpc>
                <a:spcPct val="115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اختيار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المنصة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المناسبة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: </a:t>
            </a:r>
            <a:r>
              <a:rPr lang="ar-SA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كل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منصة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لها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طابع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مختلف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ومستخدمون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بتفضيلات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متنوعة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.</a:t>
            </a:r>
            <a:endParaRPr lang="ar-SA" b="1" dirty="0">
              <a:latin typeface="Arial" panose="020B0604020202020204" pitchFamily="34" charset="0"/>
              <a:ea typeface="MS Mincho" panose="02020609040205080304" pitchFamily="49" charset="-128"/>
              <a:cs typeface="+mj-cs"/>
            </a:endParaRPr>
          </a:p>
          <a:p>
            <a:pPr marL="285750" indent="-285750" algn="r" rtl="1">
              <a:lnSpc>
                <a:spcPct val="115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إنتاج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محتوى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جذاب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: </a:t>
            </a:r>
            <a:r>
              <a:rPr lang="ar-SA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يتضمن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النصوص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والصور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والفيديوها</a:t>
            </a:r>
            <a:r>
              <a:rPr lang="ar-SA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ت،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يجب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أن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يكون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المحتوى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قصيرا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واضحا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وذو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قيمة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.</a:t>
            </a:r>
            <a:endParaRPr lang="ar-SA" b="1" dirty="0">
              <a:latin typeface="Arial" panose="020B0604020202020204" pitchFamily="34" charset="0"/>
              <a:ea typeface="MS Mincho" panose="02020609040205080304" pitchFamily="49" charset="-128"/>
              <a:cs typeface="+mj-cs"/>
            </a:endParaRPr>
          </a:p>
          <a:p>
            <a:pPr marL="285750" indent="-285750" algn="r" rtl="1">
              <a:lnSpc>
                <a:spcPct val="115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استخدام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أدوات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الجدولة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والتحليل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مثل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: Buffer، Hootsuite، Sprout Social، Meta Business Suite.</a:t>
            </a:r>
            <a:endParaRPr lang="ar-SA" b="1" dirty="0">
              <a:latin typeface="Arial" panose="020B0604020202020204" pitchFamily="34" charset="0"/>
              <a:ea typeface="MS Mincho" panose="02020609040205080304" pitchFamily="49" charset="-128"/>
              <a:cs typeface="+mj-cs"/>
            </a:endParaRPr>
          </a:p>
          <a:p>
            <a:pPr marL="285750" indent="-285750" algn="r" rtl="1">
              <a:lnSpc>
                <a:spcPct val="115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قياس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الأداء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: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من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خلال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مؤشرات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مثل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التفاعل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مدى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الوصول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معدل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النقر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،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والولاء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للعلامة</a:t>
            </a:r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التجا</a:t>
            </a:r>
            <a:r>
              <a:rPr lang="ar-SA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+mj-cs"/>
              </a:rPr>
              <a:t>رية</a:t>
            </a:r>
            <a:r>
              <a:rPr lang="ar-SA" b="1" i="0" dirty="0">
                <a:solidFill>
                  <a:schemeClr val="tx1">
                    <a:lumMod val="85000"/>
                  </a:schemeClr>
                </a:solidFill>
                <a:effectLst/>
                <a:latin typeface="Roboto" panose="02000000000000000000" pitchFamily="2" charset="0"/>
                <a:cs typeface="+mj-cs"/>
              </a:rPr>
              <a:t>.</a:t>
            </a:r>
            <a:endParaRPr lang="fr-DZ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050" name="Picture 2" descr="أهم 5 استراتيجيات التسويق عبر مواقع التواصل الاجتماعي - ايزي ديجتال">
            <a:extLst>
              <a:ext uri="{FF2B5EF4-FFF2-40B4-BE49-F238E27FC236}">
                <a16:creationId xmlns:a16="http://schemas.microsoft.com/office/drawing/2014/main" id="{0B60428D-F537-4B90-B22A-948052F4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1122"/>
            <a:ext cx="6471138" cy="61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D6606C-8C28-4DB6-B388-6AAF6D3DC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0"/>
            <a:ext cx="12126012" cy="6858000"/>
          </a:xfrm>
        </p:spPr>
      </p:pic>
    </p:spTree>
    <p:extLst>
      <p:ext uri="{BB962C8B-B14F-4D97-AF65-F5344CB8AC3E}">
        <p14:creationId xmlns:p14="http://schemas.microsoft.com/office/powerpoint/2010/main" val="90358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10279</TotalTime>
  <Words>619</Words>
  <Application>Microsoft Office PowerPoint</Application>
  <PresentationFormat>Grand écran</PresentationFormat>
  <Paragraphs>30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Calibri</vt:lpstr>
      <vt:lpstr>Century Gothic</vt:lpstr>
      <vt:lpstr>Roboto</vt:lpstr>
      <vt:lpstr>Times New Roman</vt:lpstr>
      <vt:lpstr>Wingdings</vt:lpstr>
      <vt:lpstr>Wingdings 3</vt:lpstr>
      <vt:lpstr>Ion</vt:lpstr>
      <vt:lpstr>Présentation PowerPoint</vt:lpstr>
      <vt:lpstr>المحاضرة التاسعة: تقنيات التسويق عبر مواقع التواصل الاجتماعي والتسويق الفيروسي   </vt:lpstr>
      <vt:lpstr>مفاهيم عامة</vt:lpstr>
      <vt:lpstr>تقنيات التسويق الفيروس</vt:lpstr>
      <vt:lpstr>تقنيات التسويق الفيروس</vt:lpstr>
      <vt:lpstr>تقنيات التسويق الفيروس</vt:lpstr>
      <vt:lpstr>تقنيات التسويق عبر مواقع التواصل الإجتماعي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الأولى:</dc:title>
  <dc:creator>mehdi mendjel</dc:creator>
  <cp:lastModifiedBy>mehdi mendjel</cp:lastModifiedBy>
  <cp:revision>224</cp:revision>
  <dcterms:created xsi:type="dcterms:W3CDTF">2024-09-27T14:01:48Z</dcterms:created>
  <dcterms:modified xsi:type="dcterms:W3CDTF">2025-04-29T22:34:04Z</dcterms:modified>
</cp:coreProperties>
</file>