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27"/>
  </p:notesMasterIdLst>
  <p:sldIdLst>
    <p:sldId id="361" r:id="rId2"/>
    <p:sldId id="256" r:id="rId3"/>
    <p:sldId id="362" r:id="rId4"/>
    <p:sldId id="365" r:id="rId5"/>
    <p:sldId id="366" r:id="rId6"/>
    <p:sldId id="368" r:id="rId7"/>
    <p:sldId id="367" r:id="rId8"/>
    <p:sldId id="369" r:id="rId9"/>
    <p:sldId id="370" r:id="rId10"/>
    <p:sldId id="371" r:id="rId11"/>
    <p:sldId id="372" r:id="rId12"/>
    <p:sldId id="373" r:id="rId13"/>
    <p:sldId id="374" r:id="rId14"/>
    <p:sldId id="376" r:id="rId15"/>
    <p:sldId id="377" r:id="rId16"/>
    <p:sldId id="378" r:id="rId17"/>
    <p:sldId id="379" r:id="rId18"/>
    <p:sldId id="381" r:id="rId19"/>
    <p:sldId id="382" r:id="rId20"/>
    <p:sldId id="383" r:id="rId21"/>
    <p:sldId id="384" r:id="rId22"/>
    <p:sldId id="387" r:id="rId23"/>
    <p:sldId id="389" r:id="rId24"/>
    <p:sldId id="388" r:id="rId25"/>
    <p:sldId id="281" r:id="rId26"/>
  </p:sldIdLst>
  <p:sldSz cx="9144000" cy="5143500" type="screen16x9"/>
  <p:notesSz cx="6858000" cy="9144000"/>
  <p:embeddedFontLst>
    <p:embeddedFont>
      <p:font typeface="Barlow Condensed SemiBold" panose="020B0604020202020204" charset="0"/>
      <p:regular r:id="rId28"/>
      <p:bold r:id="rId29"/>
      <p:italic r:id="rId30"/>
      <p:boldItalic r:id="rId31"/>
    </p:embeddedFont>
    <p:embeddedFont>
      <p:font typeface="Andalus" panose="02020603050405020304" pitchFamily="18" charset="-78"/>
      <p:regular r:id="rId32"/>
    </p:embeddedFont>
    <p:embeddedFont>
      <p:font typeface="Arvo" panose="020B0604020202020204" charset="0"/>
      <p:regular r:id="rId33"/>
      <p:bold r:id="rId34"/>
      <p:italic r:id="rId35"/>
      <p:boldItalic r:id="rId36"/>
    </p:embeddedFont>
    <p:embeddedFont>
      <p:font typeface="Amatic SC" panose="020B0604020202020204" charset="-79"/>
      <p:regular r:id="rId37"/>
      <p:bold r:id="rId38"/>
    </p:embeddedFont>
    <p:embeddedFont>
      <p:font typeface="Agency FB" panose="020B0503020202020204" pitchFamily="34" charset="0"/>
      <p:regular r:id="rId39"/>
      <p:bold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337F07-E825-43F2-8F80-F5B956A3D8F4}">
  <a:tblStyle styleId="{7B337F07-E825-43F2-8F80-F5B956A3D8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autoAdjust="0"/>
  </p:normalViewPr>
  <p:slideViewPr>
    <p:cSldViewPr snapToGrid="0">
      <p:cViewPr varScale="1">
        <p:scale>
          <a:sx n="98" d="100"/>
          <a:sy n="98" d="100"/>
        </p:scale>
        <p:origin x="57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807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 name="Google Shape;19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51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80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45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73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55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176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979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4783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825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98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31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10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339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785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354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a3c05abd0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a3c05abd0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74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a3edeba6e6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a3edeba6e6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08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95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31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94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205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58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43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mtClean="0"/>
              <a:t>Cliquez pour modifier le style du titre</a:t>
            </a:r>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smtClean="0"/>
              <a:t>Cliquez pour modifier le style des sous-titres du masque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713225" y="978238"/>
            <a:ext cx="3147300" cy="2291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r>
              <a:rPr lang="fr-FR" smtClean="0"/>
              <a:t>Cliquez pour modifier le style du titre</a:t>
            </a:r>
            <a:endParaRPr/>
          </a:p>
        </p:txBody>
      </p:sp>
      <p:sp>
        <p:nvSpPr>
          <p:cNvPr id="306" name="Google Shape;306;p9"/>
          <p:cNvSpPr txBox="1">
            <a:spLocks noGrp="1"/>
          </p:cNvSpPr>
          <p:nvPr>
            <p:ph type="subTitle" idx="1"/>
          </p:nvPr>
        </p:nvSpPr>
        <p:spPr>
          <a:xfrm>
            <a:off x="713225" y="3357063"/>
            <a:ext cx="3147300" cy="80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r>
              <a:rPr lang="fr-FR" smtClean="0"/>
              <a:t>Cliquez pour modifier le style des sous-titres du masque</a:t>
            </a:r>
            <a:endParaRPr/>
          </a:p>
        </p:txBody>
      </p:sp>
      <p:grpSp>
        <p:nvGrpSpPr>
          <p:cNvPr id="2" name="Google Shape;307;p9"/>
          <p:cNvGrpSpPr/>
          <p:nvPr/>
        </p:nvGrpSpPr>
        <p:grpSpPr>
          <a:xfrm flipH="1">
            <a:off x="4743766" y="-1156952"/>
            <a:ext cx="4451259" cy="6129060"/>
            <a:chOff x="-37799" y="-227337"/>
            <a:chExt cx="1833529" cy="2524637"/>
          </a:xfrm>
        </p:grpSpPr>
        <p:sp>
          <p:nvSpPr>
            <p:cNvPr id="308" name="Google Shape;308;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10800000">
              <a:off x="-37799" y="811313"/>
              <a:ext cx="381833" cy="44126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8"/>
        <p:cNvGrpSpPr/>
        <p:nvPr/>
      </p:nvGrpSpPr>
      <p:grpSpPr>
        <a:xfrm>
          <a:off x="0" y="0"/>
          <a:ext cx="0" cy="0"/>
          <a:chOff x="0" y="0"/>
          <a:chExt cx="0" cy="0"/>
        </a:xfrm>
      </p:grpSpPr>
      <p:sp>
        <p:nvSpPr>
          <p:cNvPr id="359" name="Google Shape;359;p11"/>
          <p:cNvSpPr txBox="1">
            <a:spLocks noGrp="1"/>
          </p:cNvSpPr>
          <p:nvPr>
            <p:ph type="title" hasCustomPrompt="1"/>
          </p:nvPr>
        </p:nvSpPr>
        <p:spPr>
          <a:xfrm>
            <a:off x="713225" y="2012563"/>
            <a:ext cx="7717500" cy="912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0" name="Google Shape;360;p11"/>
          <p:cNvSpPr txBox="1">
            <a:spLocks noGrp="1"/>
          </p:cNvSpPr>
          <p:nvPr>
            <p:ph type="subTitle" idx="1"/>
          </p:nvPr>
        </p:nvSpPr>
        <p:spPr>
          <a:xfrm>
            <a:off x="713225" y="2856738"/>
            <a:ext cx="7717500" cy="274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r>
              <a:rPr lang="fr-FR" smtClean="0"/>
              <a:t>Cliquez pour modifier le style des sous-titres du masque</a:t>
            </a:r>
            <a:endParaRPr/>
          </a:p>
        </p:txBody>
      </p:sp>
      <p:grpSp>
        <p:nvGrpSpPr>
          <p:cNvPr id="2" name="Google Shape;361;p11"/>
          <p:cNvGrpSpPr/>
          <p:nvPr/>
        </p:nvGrpSpPr>
        <p:grpSpPr>
          <a:xfrm rot="-5400000">
            <a:off x="665620" y="3611830"/>
            <a:ext cx="877851" cy="2209091"/>
            <a:chOff x="-26858" y="-227337"/>
            <a:chExt cx="1093215" cy="2757917"/>
          </a:xfrm>
        </p:grpSpPr>
        <p:sp>
          <p:nvSpPr>
            <p:cNvPr id="362" name="Google Shape;362;p1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84;p11"/>
          <p:cNvGrpSpPr/>
          <p:nvPr/>
        </p:nvGrpSpPr>
        <p:grpSpPr>
          <a:xfrm rot="5400000">
            <a:off x="7648034" y="-312722"/>
            <a:ext cx="1209907" cy="1782035"/>
            <a:chOff x="700771" y="-227337"/>
            <a:chExt cx="1458774" cy="2138784"/>
          </a:xfrm>
        </p:grpSpPr>
        <p:sp>
          <p:nvSpPr>
            <p:cNvPr id="385" name="Google Shape;385;p1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817"/>
        <p:cNvGrpSpPr/>
        <p:nvPr/>
      </p:nvGrpSpPr>
      <p:grpSpPr>
        <a:xfrm>
          <a:off x="0" y="0"/>
          <a:ext cx="0" cy="0"/>
          <a:chOff x="0" y="0"/>
          <a:chExt cx="0" cy="0"/>
        </a:xfrm>
      </p:grpSpPr>
      <p:sp>
        <p:nvSpPr>
          <p:cNvPr id="818" name="Google Shape;818;p22"/>
          <p:cNvSpPr txBox="1">
            <a:spLocks noGrp="1"/>
          </p:cNvSpPr>
          <p:nvPr>
            <p:ph type="title" hasCustomPrompt="1"/>
          </p:nvPr>
        </p:nvSpPr>
        <p:spPr>
          <a:xfrm>
            <a:off x="3350875" y="1756725"/>
            <a:ext cx="2442300" cy="91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19" name="Google Shape;819;p22"/>
          <p:cNvSpPr txBox="1">
            <a:spLocks noGrp="1"/>
          </p:cNvSpPr>
          <p:nvPr>
            <p:ph type="subTitle" idx="1"/>
          </p:nvPr>
        </p:nvSpPr>
        <p:spPr>
          <a:xfrm>
            <a:off x="3350825" y="2600900"/>
            <a:ext cx="2442300" cy="58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fr-FR" smtClean="0"/>
              <a:t>Cliquez pour modifier le style des sous-titres du masque</a:t>
            </a:r>
            <a:endParaRPr/>
          </a:p>
        </p:txBody>
      </p:sp>
      <p:grpSp>
        <p:nvGrpSpPr>
          <p:cNvPr id="2" name="Google Shape;820;p22"/>
          <p:cNvGrpSpPr/>
          <p:nvPr/>
        </p:nvGrpSpPr>
        <p:grpSpPr>
          <a:xfrm rot="-5400000" flipH="1">
            <a:off x="286059" y="-312722"/>
            <a:ext cx="1209907" cy="1782035"/>
            <a:chOff x="700771" y="-227337"/>
            <a:chExt cx="1458774" cy="2138784"/>
          </a:xfrm>
        </p:grpSpPr>
        <p:sp>
          <p:nvSpPr>
            <p:cNvPr id="821" name="Google Shape;821;p2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840;p22"/>
          <p:cNvGrpSpPr/>
          <p:nvPr/>
        </p:nvGrpSpPr>
        <p:grpSpPr>
          <a:xfrm rot="5400000" flipH="1">
            <a:off x="7613820" y="3611830"/>
            <a:ext cx="877851" cy="2209091"/>
            <a:chOff x="-26858" y="-227337"/>
            <a:chExt cx="1093215" cy="2757917"/>
          </a:xfrm>
        </p:grpSpPr>
        <p:sp>
          <p:nvSpPr>
            <p:cNvPr id="841" name="Google Shape;841;p2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r>
              <a:rPr lang="fr-FR" smtClean="0"/>
              <a:t>Cliquez pour modifier le style des sous-titres du masque</a:t>
            </a:r>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fr-FR" smtClean="0"/>
              <a:t>Cliquez pour modifier le style du titre</a:t>
            </a:r>
            <a:endParaRPr/>
          </a:p>
        </p:txBody>
      </p:sp>
      <p:grpSp>
        <p:nvGrpSpPr>
          <p:cNvPr id="2" name="Google Shape;1487;p36"/>
          <p:cNvGrpSpPr/>
          <p:nvPr/>
        </p:nvGrpSpPr>
        <p:grpSpPr>
          <a:xfrm rot="5400000" flipH="1">
            <a:off x="7613820" y="3611830"/>
            <a:ext cx="877851" cy="2209091"/>
            <a:chOff x="-26858" y="-227337"/>
            <a:chExt cx="1093215" cy="2757917"/>
          </a:xfrm>
        </p:grpSpPr>
        <p:sp>
          <p:nvSpPr>
            <p:cNvPr id="1488" name="Google Shape;1488;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10;p36"/>
          <p:cNvGrpSpPr/>
          <p:nvPr/>
        </p:nvGrpSpPr>
        <p:grpSpPr>
          <a:xfrm rot="-5400000" flipH="1">
            <a:off x="286059" y="-312722"/>
            <a:ext cx="1209907" cy="1782035"/>
            <a:chOff x="700771" y="-227337"/>
            <a:chExt cx="1458774" cy="2138784"/>
          </a:xfrm>
        </p:grpSpPr>
        <p:sp>
          <p:nvSpPr>
            <p:cNvPr id="1511" name="Google Shape;1511;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841"/>
        <p:cNvGrpSpPr/>
        <p:nvPr/>
      </p:nvGrpSpPr>
      <p:grpSpPr>
        <a:xfrm>
          <a:off x="0" y="0"/>
          <a:ext cx="0" cy="0"/>
          <a:chOff x="0" y="0"/>
          <a:chExt cx="0" cy="0"/>
        </a:xfrm>
      </p:grpSpPr>
      <p:grpSp>
        <p:nvGrpSpPr>
          <p:cNvPr id="2" name="Google Shape;1842;p46"/>
          <p:cNvGrpSpPr/>
          <p:nvPr/>
        </p:nvGrpSpPr>
        <p:grpSpPr>
          <a:xfrm>
            <a:off x="7099200" y="2933725"/>
            <a:ext cx="2044793" cy="2209776"/>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87;p46"/>
          <p:cNvGrpSpPr/>
          <p:nvPr/>
        </p:nvGrpSpPr>
        <p:grpSpPr>
          <a:xfrm>
            <a:off x="-76200" y="-76200"/>
            <a:ext cx="2286103" cy="2895537"/>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928"/>
        <p:cNvGrpSpPr/>
        <p:nvPr/>
      </p:nvGrpSpPr>
      <p:grpSpPr>
        <a:xfrm>
          <a:off x="0" y="0"/>
          <a:ext cx="0" cy="0"/>
          <a:chOff x="0" y="0"/>
          <a:chExt cx="0" cy="0"/>
        </a:xfrm>
      </p:grpSpPr>
      <p:grpSp>
        <p:nvGrpSpPr>
          <p:cNvPr id="2" name="Google Shape;1929;p47"/>
          <p:cNvGrpSpPr/>
          <p:nvPr/>
        </p:nvGrpSpPr>
        <p:grpSpPr>
          <a:xfrm rot="5400000" flipH="1">
            <a:off x="7613820" y="3611830"/>
            <a:ext cx="877851" cy="2209091"/>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4" r:id="rId5"/>
    <p:sldLayoutId id="2147483707" r:id="rId6"/>
    <p:sldLayoutId id="2147483708" r:id="rId7"/>
    <p:sldLayoutId id="2147483709"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lasticWrap/>
                    </a14:imgEffect>
                    <a14:imgEffect>
                      <a14:brightnessContrast bright="20000" contrast="20000"/>
                    </a14:imgEffect>
                  </a14:imgLayer>
                </a14:imgProps>
              </a:ext>
              <a:ext uri="{28A0092B-C50C-407E-A947-70E740481C1C}">
                <a14:useLocalDpi xmlns:a14="http://schemas.microsoft.com/office/drawing/2010/main" val="0"/>
              </a:ext>
            </a:extLst>
          </a:blip>
          <a:srcRect l="12231" t="17354" r="10377" b="28075"/>
          <a:stretch/>
        </p:blipFill>
        <p:spPr bwMode="auto">
          <a:xfrm>
            <a:off x="419099" y="609600"/>
            <a:ext cx="45053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5"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951170" y="247651"/>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6327435" y="252221"/>
            <a:ext cx="2688073"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800" b="1" dirty="0" smtClean="0">
                <a:solidFill>
                  <a:srgbClr val="FF0000"/>
                </a:solidFill>
              </a:rPr>
              <a:t>5</a:t>
            </a:r>
            <a:r>
              <a:rPr lang="ar-SA" sz="1800" b="1" dirty="0" smtClean="0">
                <a:solidFill>
                  <a:srgbClr val="FF0000"/>
                </a:solidFill>
              </a:rPr>
              <a:t>-</a:t>
            </a:r>
            <a:r>
              <a:rPr lang="ar-DZ" sz="1800" b="1" dirty="0" smtClean="0">
                <a:solidFill>
                  <a:srgbClr val="FF0000"/>
                </a:solidFill>
              </a:rPr>
              <a:t> مقارنة بين الضريبة والرسم</a:t>
            </a:r>
            <a:r>
              <a:rPr lang="ar-SA" sz="1800" b="1" dirty="0" smtClean="0">
                <a:solidFill>
                  <a:srgbClr val="FF0000"/>
                </a:solidFill>
              </a:rPr>
              <a:t>:</a:t>
            </a:r>
            <a:endParaRPr lang="fr-FR" sz="1800" dirty="0" smtClean="0">
              <a:solidFill>
                <a:srgbClr val="FF0000"/>
              </a:solidFill>
            </a:endParaRPr>
          </a:p>
        </p:txBody>
      </p:sp>
      <p:pic>
        <p:nvPicPr>
          <p:cNvPr id="2" name="Image 1"/>
          <p:cNvPicPr>
            <a:picLocks noChangeAspect="1"/>
          </p:cNvPicPr>
          <p:nvPr/>
        </p:nvPicPr>
        <p:blipFill>
          <a:blip r:embed="rId3"/>
          <a:stretch>
            <a:fillRect/>
          </a:stretch>
        </p:blipFill>
        <p:spPr>
          <a:xfrm>
            <a:off x="428016" y="1108836"/>
            <a:ext cx="8180962" cy="3378571"/>
          </a:xfrm>
          <a:prstGeom prst="rect">
            <a:avLst/>
          </a:prstGeom>
        </p:spPr>
      </p:pic>
      <p:sp>
        <p:nvSpPr>
          <p:cNvPr id="8" name="Rectangle 7"/>
          <p:cNvSpPr/>
          <p:nvPr/>
        </p:nvSpPr>
        <p:spPr>
          <a:xfrm>
            <a:off x="2319943" y="215720"/>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الضرائب</a:t>
            </a:r>
            <a:endParaRPr lang="fr-FR" sz="1600" b="1" dirty="0">
              <a:solidFill>
                <a:schemeClr val="tx1"/>
              </a:solidFill>
            </a:endParaRPr>
          </a:p>
        </p:txBody>
      </p:sp>
    </p:spTree>
    <p:extLst>
      <p:ext uri="{BB962C8B-B14F-4D97-AF65-F5344CB8AC3E}">
        <p14:creationId xmlns:p14="http://schemas.microsoft.com/office/powerpoint/2010/main" val="2017981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559426" y="297764"/>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808964"/>
            <a:ext cx="8829675"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dirty="0" smtClean="0"/>
              <a:t>عرف النظام الجبائي الجزائري عدة إصلاحات من أهمها إصلاحات سنة 1991، أين شملت هذه الإصلاحات الضرائب المفروضة، إجراءات وأنظمة فرضها.</a:t>
            </a:r>
          </a:p>
          <a:p>
            <a:pPr algn="just" rtl="1"/>
            <a:r>
              <a:rPr lang="ar-DZ" sz="1600" dirty="0" smtClean="0"/>
              <a:t>كما شهد النظام الجبائي الجزائري مراحل أخرى من الإصلاحات، كإصلاحات سنة 2015 التي تزامنت مع انهيار أسعار المحروقات وانخفاض مداخيل الجباية البترولية، ثم إصلاحات سنة 2020 التي شملت توسيع الوعاء الضريبي بتدابير تهدف إلى زيادة الحصيلة الضريبية.</a:t>
            </a:r>
          </a:p>
          <a:p>
            <a:pPr algn="just" rtl="1"/>
            <a:r>
              <a:rPr lang="ar-DZ" sz="1600" dirty="0" smtClean="0"/>
              <a:t>وعرفت إصلاحات 2022 عودة النظام المبسط ضمن أنظمة فرض الضريبة بعدما كان النظام الضريبي الجزائري مستقرا على نظام الربح الحقيقي ونظام الضريبة الجزافية الوحيدة.</a:t>
            </a:r>
          </a:p>
        </p:txBody>
      </p:sp>
      <p:sp>
        <p:nvSpPr>
          <p:cNvPr id="5" name="Rectangle 4"/>
          <p:cNvSpPr/>
          <p:nvPr/>
        </p:nvSpPr>
        <p:spPr>
          <a:xfrm>
            <a:off x="1874790" y="229567"/>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5885234" y="297765"/>
            <a:ext cx="3106365"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600" b="1" dirty="0" smtClean="0">
                <a:solidFill>
                  <a:srgbClr val="FF0000"/>
                </a:solidFill>
              </a:rPr>
              <a:t>أنظمة فرض الضريبة في التشريع الجزائري</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3854644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358746" y="247651"/>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59153" y="807020"/>
            <a:ext cx="8829675"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b="1" dirty="0" smtClean="0">
                <a:solidFill>
                  <a:srgbClr val="0070C0"/>
                </a:solidFill>
              </a:rPr>
              <a:t>- نظام الربح الحقيقي:</a:t>
            </a:r>
          </a:p>
          <a:p>
            <a:pPr algn="just" rtl="1"/>
            <a:r>
              <a:rPr lang="ar-DZ" sz="1600" b="1" dirty="0" err="1" smtClean="0"/>
              <a:t>أ.مجال</a:t>
            </a:r>
            <a:r>
              <a:rPr lang="ar-DZ" sz="1600" b="1" dirty="0" smtClean="0"/>
              <a:t> التطبيق:</a:t>
            </a:r>
          </a:p>
          <a:p>
            <a:pPr algn="just" rtl="1"/>
            <a:r>
              <a:rPr lang="ar-DZ" sz="1600" dirty="0" smtClean="0"/>
              <a:t>يخضع لنظام الربح الحقيقي بصفة إجبارية الأشخاص الطبيعيون الذين يمارسون نشاطا صناعيا، تجاريا أو حرفيا، وكذا التعاونيات الفنية والتقليدية التي يتجاوز رقم أعمالها السنوي ثمانية ملايين دينار جزائري 8.000.000 دج، والأشخاص المعنويون مهما كان رقم الأعمال المحقق.</a:t>
            </a:r>
          </a:p>
          <a:p>
            <a:pPr algn="just" rtl="1"/>
            <a:r>
              <a:rPr lang="ar-DZ" sz="1600" dirty="0" smtClean="0"/>
              <a:t>تخضع أيضا وجوبا لنظام الربح الحقيقي، الأنشطة المستثناة من الخضوع لنظام الضريبة الجزافية الوحيدة والتي تتمثل في:</a:t>
            </a:r>
          </a:p>
          <a:p>
            <a:pPr marL="342900" indent="-342900" algn="just" rtl="1">
              <a:buFont typeface="Wingdings" panose="05000000000000000000" pitchFamily="2" charset="2"/>
              <a:buChar char="q"/>
            </a:pPr>
            <a:r>
              <a:rPr lang="ar-DZ" sz="1600" dirty="0" smtClean="0"/>
              <a:t>الأنشطة الممارسة من قبل الوكلاء،</a:t>
            </a:r>
          </a:p>
          <a:p>
            <a:pPr marL="342900" indent="-342900" algn="just" rtl="1">
              <a:buFont typeface="Wingdings" panose="05000000000000000000" pitchFamily="2" charset="2"/>
              <a:buChar char="q"/>
            </a:pPr>
            <a:r>
              <a:rPr lang="ar-DZ" sz="1600" dirty="0" smtClean="0"/>
              <a:t>أنشطة الترقية العقارية وتقسيم الأراضي،</a:t>
            </a:r>
          </a:p>
          <a:p>
            <a:pPr marL="342900" indent="-342900" algn="just" rtl="1">
              <a:buFont typeface="Wingdings" panose="05000000000000000000" pitchFamily="2" charset="2"/>
              <a:buChar char="q"/>
            </a:pPr>
            <a:r>
              <a:rPr lang="ar-DZ" sz="1600" dirty="0" smtClean="0"/>
              <a:t>أنشطة استيراد السلع والبضائع الموجهة لإعادة البيع على حالها،</a:t>
            </a:r>
          </a:p>
          <a:p>
            <a:pPr marL="342900" indent="-342900" algn="just" rtl="1">
              <a:buFont typeface="Wingdings" panose="05000000000000000000" pitchFamily="2" charset="2"/>
              <a:buChar char="q"/>
            </a:pPr>
            <a:r>
              <a:rPr lang="ar-DZ" sz="1600" dirty="0" smtClean="0"/>
              <a:t>التجار بالجملة،</a:t>
            </a:r>
          </a:p>
          <a:p>
            <a:pPr marL="342900" indent="-342900" algn="just" rtl="1">
              <a:buFont typeface="Wingdings" panose="05000000000000000000" pitchFamily="2" charset="2"/>
              <a:buChar char="q"/>
            </a:pPr>
            <a:r>
              <a:rPr lang="ar-DZ" sz="1600" dirty="0" smtClean="0"/>
              <a:t>الأنشطة الممارسة من قبل المؤسسات الصحية الخاصة ومخابر التحليل،</a:t>
            </a:r>
          </a:p>
          <a:p>
            <a:pPr marL="342900" indent="-342900" algn="just" rtl="1">
              <a:buFont typeface="Wingdings" panose="05000000000000000000" pitchFamily="2" charset="2"/>
              <a:buChar char="q"/>
            </a:pPr>
            <a:r>
              <a:rPr lang="ar-DZ" sz="1600" dirty="0" smtClean="0"/>
              <a:t>الأشغال العمومية، الري والبناء،</a:t>
            </a:r>
          </a:p>
          <a:p>
            <a:pPr marL="342900" indent="-342900" algn="just" rtl="1">
              <a:buFont typeface="Wingdings" panose="05000000000000000000" pitchFamily="2" charset="2"/>
              <a:buChar char="q"/>
            </a:pPr>
            <a:r>
              <a:rPr lang="ar-DZ" sz="1600" dirty="0" smtClean="0"/>
              <a:t>أنشطة الإطعام والفندقة المصنفة،</a:t>
            </a:r>
          </a:p>
          <a:p>
            <a:pPr marL="342900" indent="-342900" algn="just" rtl="1">
              <a:buFont typeface="Wingdings" panose="05000000000000000000" pitchFamily="2" charset="2"/>
              <a:buChar char="q"/>
            </a:pPr>
            <a:r>
              <a:rPr lang="ar-DZ" sz="1600" dirty="0" smtClean="0"/>
              <a:t>القائمون بعملية تكرير وإعادة </a:t>
            </a:r>
            <a:r>
              <a:rPr lang="ar-DZ" sz="1600" dirty="0" err="1" smtClean="0"/>
              <a:t>رسكلة</a:t>
            </a:r>
            <a:r>
              <a:rPr lang="ar-DZ" sz="1600" dirty="0" smtClean="0"/>
              <a:t> المعادن النفيسة وصانعي وتجار المصنوعات من الذهب والفضة.</a:t>
            </a:r>
            <a:endParaRPr lang="ar-DZ" sz="1600" dirty="0" smtClean="0"/>
          </a:p>
        </p:txBody>
      </p:sp>
      <p:sp>
        <p:nvSpPr>
          <p:cNvPr id="5" name="Rectangle 4"/>
          <p:cNvSpPr/>
          <p:nvPr/>
        </p:nvSpPr>
        <p:spPr>
          <a:xfrm>
            <a:off x="2480553" y="171620"/>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7558392" y="238899"/>
            <a:ext cx="1121922"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600" b="1" dirty="0" smtClean="0">
                <a:solidFill>
                  <a:srgbClr val="FF0000"/>
                </a:solidFill>
              </a:rPr>
              <a:t>,,,,</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241037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358746" y="247651"/>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808964"/>
            <a:ext cx="8829675"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b="1" dirty="0" smtClean="0">
                <a:solidFill>
                  <a:srgbClr val="FF0000"/>
                </a:solidFill>
              </a:rPr>
              <a:t>ملاحظة هامة: </a:t>
            </a:r>
            <a:r>
              <a:rPr lang="ar-DZ" sz="1600" dirty="0" smtClean="0"/>
              <a:t>يمكن </a:t>
            </a:r>
            <a:r>
              <a:rPr lang="ar-DZ" sz="1600" dirty="0"/>
              <a:t>للأشخاص الطبيعيين الذين يمارسون نشاطا صناعيا، تجاريا أو حرفيا، وكذا التعاونيات </a:t>
            </a:r>
            <a:r>
              <a:rPr lang="ar-DZ" sz="1600" dirty="0" smtClean="0"/>
              <a:t>الفنية والتقليدية </a:t>
            </a:r>
            <a:r>
              <a:rPr lang="ar-DZ" sz="1600" dirty="0"/>
              <a:t>الذين لم يتجاوز رقم أعمالهم السنوي سقف ثمانية مليون دينار 8.000.000 دج، </a:t>
            </a:r>
            <a:r>
              <a:rPr lang="ar-DZ" sz="1600" dirty="0" smtClean="0"/>
              <a:t>وأرادوا الخضوع </a:t>
            </a:r>
            <a:r>
              <a:rPr lang="ar-DZ" sz="1600" dirty="0"/>
              <a:t>لنظام </a:t>
            </a:r>
            <a:r>
              <a:rPr lang="ar-DZ" sz="1600" dirty="0" smtClean="0"/>
              <a:t>الربح </a:t>
            </a:r>
            <a:r>
              <a:rPr lang="ar-DZ" sz="1600" dirty="0"/>
              <a:t>الحقيقي حسب رغبتهم واختيارهم، أن يقوموا بإبلاغ الإدارة </a:t>
            </a:r>
            <a:r>
              <a:rPr lang="ar-DZ" sz="1600" dirty="0" smtClean="0"/>
              <a:t>(المصلحة) المختصة برغبتهم </a:t>
            </a:r>
            <a:r>
              <a:rPr lang="ar-DZ" sz="1600" dirty="0"/>
              <a:t>من خلال إيداع طلبهم الخضوع لهذا النظام قبل 01 فيفري من سنة الاختيار، ويبقى </a:t>
            </a:r>
            <a:r>
              <a:rPr lang="ar-DZ" sz="1600" dirty="0" smtClean="0"/>
              <a:t>هذا الاختيار </a:t>
            </a:r>
            <a:r>
              <a:rPr lang="ar-DZ" sz="1600" dirty="0"/>
              <a:t>نهائي لا رجعة فيه</a:t>
            </a:r>
            <a:r>
              <a:rPr lang="ar-DZ" sz="1600" dirty="0" smtClean="0"/>
              <a:t>.</a:t>
            </a:r>
          </a:p>
          <a:p>
            <a:pPr algn="just" rtl="1"/>
            <a:r>
              <a:rPr lang="ar-DZ" sz="1600" b="1" dirty="0" smtClean="0">
                <a:solidFill>
                  <a:srgbClr val="0070C0"/>
                </a:solidFill>
              </a:rPr>
              <a:t>- النظام المبسط:</a:t>
            </a:r>
            <a:endParaRPr lang="ar-DZ" sz="1600" b="1" dirty="0">
              <a:solidFill>
                <a:srgbClr val="0070C0"/>
              </a:solidFill>
            </a:endParaRPr>
          </a:p>
          <a:p>
            <a:pPr algn="just" rtl="1"/>
            <a:r>
              <a:rPr lang="ar-DZ" sz="1600" b="1" dirty="0" smtClean="0">
                <a:solidFill>
                  <a:srgbClr val="0070C0"/>
                </a:solidFill>
              </a:rPr>
              <a:t>- </a:t>
            </a:r>
            <a:r>
              <a:rPr lang="ar-DZ" sz="1600" b="1" dirty="0" smtClean="0">
                <a:solidFill>
                  <a:srgbClr val="0070C0"/>
                </a:solidFill>
              </a:rPr>
              <a:t>مجال </a:t>
            </a:r>
            <a:r>
              <a:rPr lang="ar-DZ" sz="1600" b="1" dirty="0">
                <a:solidFill>
                  <a:srgbClr val="0070C0"/>
                </a:solidFill>
              </a:rPr>
              <a:t>التطبيق:</a:t>
            </a:r>
          </a:p>
          <a:p>
            <a:pPr algn="just" rtl="1"/>
            <a:r>
              <a:rPr lang="ar-DZ" sz="1600" dirty="0"/>
              <a:t>يخضع للنظام المبسط كل الأشخاص الطبيعيون الذين يمارسون نشاطا غير تجاريا ومهنا حرة، </a:t>
            </a:r>
            <a:r>
              <a:rPr lang="ar-DZ" sz="1600" dirty="0" smtClean="0"/>
              <a:t>التي </a:t>
            </a:r>
            <a:r>
              <a:rPr lang="ar-DZ" sz="1600" dirty="0"/>
              <a:t>يتجاوز رقم أعمالها السنوي ثمانية ملايين دينار 8.000.000 دج، باستثناء الأشخاص </a:t>
            </a:r>
            <a:r>
              <a:rPr lang="ar-DZ" sz="1600" dirty="0" smtClean="0"/>
              <a:t>المعنويون الذين </a:t>
            </a:r>
            <a:r>
              <a:rPr lang="ar-DZ" sz="1600" dirty="0"/>
              <a:t>يخضعون وجوبا لنظام الربح الحقيقي.</a:t>
            </a:r>
          </a:p>
          <a:p>
            <a:pPr algn="just" rtl="1"/>
            <a:r>
              <a:rPr lang="ar-DZ" sz="1600" dirty="0"/>
              <a:t>يمكن أيضا للأشخاص الطبيعيون الذين يمارسون نشاطا غير تجاريا الذين لا تتجاوز </a:t>
            </a:r>
            <a:r>
              <a:rPr lang="ar-DZ" sz="1600" dirty="0" smtClean="0"/>
              <a:t>إيراداتهم المهنية </a:t>
            </a:r>
            <a:r>
              <a:rPr lang="ar-DZ" sz="1600" dirty="0"/>
              <a:t>السنوية ثمانية ملايين دينار 8.000.000 دج، وأرادوا الخضوع للنظام المبسط حسب </a:t>
            </a:r>
            <a:r>
              <a:rPr lang="ar-DZ" sz="1600" dirty="0" smtClean="0"/>
              <a:t>رغبتهم واختيارهم </a:t>
            </a:r>
            <a:r>
              <a:rPr lang="ar-DZ" sz="1600" dirty="0"/>
              <a:t>أن يبلغوا المصلحة المختصة برغبتهم من خلال إيداعهم لطلب الخضوع لهذا النظام قبل </a:t>
            </a:r>
            <a:r>
              <a:rPr lang="ar-DZ" sz="1600" dirty="0" smtClean="0"/>
              <a:t>01 فيفري </a:t>
            </a:r>
            <a:r>
              <a:rPr lang="ar-DZ" sz="1600" dirty="0"/>
              <a:t>من سنة الاختيار، ويبقى </a:t>
            </a:r>
            <a:r>
              <a:rPr lang="ar-DZ" sz="1600" dirty="0" smtClean="0"/>
              <a:t>الاختيار </a:t>
            </a:r>
            <a:r>
              <a:rPr lang="ar-DZ" sz="1600" dirty="0"/>
              <a:t>نهائي لا رجعة فيه.</a:t>
            </a:r>
            <a:endParaRPr lang="ar-DZ" sz="1500" dirty="0" smtClean="0"/>
          </a:p>
        </p:txBody>
      </p:sp>
      <p:sp>
        <p:nvSpPr>
          <p:cNvPr id="5" name="Rectangle 4"/>
          <p:cNvSpPr/>
          <p:nvPr/>
        </p:nvSpPr>
        <p:spPr>
          <a:xfrm>
            <a:off x="2480553" y="171620"/>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7558392" y="238899"/>
            <a:ext cx="1121922"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600" b="1" dirty="0" smtClean="0">
                <a:solidFill>
                  <a:srgbClr val="FF0000"/>
                </a:solidFill>
              </a:rPr>
              <a:t>,,,,</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467536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561075" y="247652"/>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585036"/>
            <a:ext cx="8829675" cy="430887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800" b="1" dirty="0">
                <a:solidFill>
                  <a:srgbClr val="0070C0"/>
                </a:solidFill>
              </a:rPr>
              <a:t>نظام </a:t>
            </a:r>
            <a:r>
              <a:rPr lang="ar-DZ" sz="1600" b="1" dirty="0">
                <a:solidFill>
                  <a:srgbClr val="0070C0"/>
                </a:solidFill>
              </a:rPr>
              <a:t>الضريبة الجزافية </a:t>
            </a:r>
            <a:r>
              <a:rPr lang="ar-DZ" sz="1600" b="1" dirty="0" smtClean="0">
                <a:solidFill>
                  <a:srgbClr val="0070C0"/>
                </a:solidFill>
              </a:rPr>
              <a:t>الوحيدة </a:t>
            </a:r>
            <a:r>
              <a:rPr lang="fr-FR" sz="1600" b="1" dirty="0" smtClean="0">
                <a:solidFill>
                  <a:srgbClr val="0070C0"/>
                </a:solidFill>
              </a:rPr>
              <a:t>IFU</a:t>
            </a:r>
            <a:r>
              <a:rPr lang="ar-DZ" sz="1600" b="1" dirty="0" smtClean="0">
                <a:solidFill>
                  <a:srgbClr val="0070C0"/>
                </a:solidFill>
              </a:rPr>
              <a:t>:</a:t>
            </a:r>
            <a:endParaRPr lang="ar-DZ" sz="1600" b="1" dirty="0">
              <a:solidFill>
                <a:srgbClr val="0070C0"/>
              </a:solidFill>
            </a:endParaRPr>
          </a:p>
          <a:p>
            <a:pPr algn="just" rtl="1"/>
            <a:r>
              <a:rPr lang="ar-DZ" sz="1600" dirty="0"/>
              <a:t>تؤسس ضريبة جزافية وحيدة تغطي الضريبة على الدخل الإجمالي، الرسم على القيمة </a:t>
            </a:r>
            <a:r>
              <a:rPr lang="ar-DZ" sz="1600" dirty="0" smtClean="0"/>
              <a:t>المضافة والرسم </a:t>
            </a:r>
            <a:r>
              <a:rPr lang="ar-DZ" sz="1600" dirty="0"/>
              <a:t>على النشاط المهني.</a:t>
            </a:r>
          </a:p>
          <a:p>
            <a:pPr algn="just" rtl="1"/>
            <a:r>
              <a:rPr lang="ar-DZ" sz="1600" b="1" dirty="0" smtClean="0">
                <a:solidFill>
                  <a:srgbClr val="0070C0"/>
                </a:solidFill>
              </a:rPr>
              <a:t>مجال التطبيق:  </a:t>
            </a:r>
            <a:r>
              <a:rPr lang="ar-DZ" sz="1600" dirty="0" smtClean="0"/>
              <a:t>يخضع </a:t>
            </a:r>
            <a:r>
              <a:rPr lang="ar-DZ" sz="1600" dirty="0"/>
              <a:t>لنظام الضريبة الجزافية الوحيدة الأشخاص الطبيعيون الذين يمارسون نشاطا </a:t>
            </a:r>
            <a:r>
              <a:rPr lang="ar-DZ" sz="1600" dirty="0" smtClean="0"/>
              <a:t>صناعيا، تجاريا </a:t>
            </a:r>
            <a:r>
              <a:rPr lang="ar-DZ" sz="1600" dirty="0"/>
              <a:t>أو غير تجاريا أو حرفيا وكذا التعاونيات الفنية والتقليدية، التي لا يتجاوز رقم أعمالها </a:t>
            </a:r>
            <a:r>
              <a:rPr lang="ar-DZ" sz="1600" dirty="0" smtClean="0"/>
              <a:t>السنوي ثمانية </a:t>
            </a:r>
            <a:r>
              <a:rPr lang="ar-DZ" sz="1600" dirty="0"/>
              <a:t>ملايين دينار </a:t>
            </a:r>
            <a:r>
              <a:rPr lang="ar-DZ" sz="1600" dirty="0" smtClean="0"/>
              <a:t>( </a:t>
            </a:r>
            <a:r>
              <a:rPr lang="ar-DZ" sz="1600" dirty="0"/>
              <a:t>8.000.000 </a:t>
            </a:r>
            <a:r>
              <a:rPr lang="ar-DZ" sz="1600" dirty="0" smtClean="0"/>
              <a:t>دج)، </a:t>
            </a:r>
            <a:r>
              <a:rPr lang="ar-DZ" sz="1600" dirty="0"/>
              <a:t>ماعدا ذلك التي اختارت الخضوع لنظام فرض الضريبة </a:t>
            </a:r>
            <a:r>
              <a:rPr lang="ar-DZ" sz="1600" dirty="0" smtClean="0"/>
              <a:t>حسب الربح </a:t>
            </a:r>
            <a:r>
              <a:rPr lang="ar-DZ" sz="1600" dirty="0"/>
              <a:t>الحقيقي أو النظام المبسط للمهن الغير التجارية حسب الحالة. </a:t>
            </a:r>
            <a:r>
              <a:rPr lang="ar-DZ" sz="1600" dirty="0" smtClean="0"/>
              <a:t>ويستثنى </a:t>
            </a:r>
            <a:r>
              <a:rPr lang="ar-DZ" sz="1600" dirty="0"/>
              <a:t>من الخضوع لهذا النظام:</a:t>
            </a:r>
          </a:p>
          <a:p>
            <a:pPr marL="285750" indent="-285750" algn="just" rtl="1">
              <a:buFont typeface="Wingdings" panose="05000000000000000000" pitchFamily="2" charset="2"/>
              <a:buChar char="q"/>
            </a:pPr>
            <a:r>
              <a:rPr lang="ar-DZ" sz="1600" dirty="0" smtClean="0"/>
              <a:t>الأنشطة </a:t>
            </a:r>
            <a:r>
              <a:rPr lang="ar-DZ" sz="1600" dirty="0"/>
              <a:t>الممارسة من طرف الوكلاء،</a:t>
            </a:r>
          </a:p>
          <a:p>
            <a:pPr marL="285750" indent="-285750" algn="just" rtl="1">
              <a:buFont typeface="Wingdings" panose="05000000000000000000" pitchFamily="2" charset="2"/>
              <a:buChar char="q"/>
            </a:pPr>
            <a:r>
              <a:rPr lang="ar-DZ" sz="1600" dirty="0" smtClean="0"/>
              <a:t>أنشطة </a:t>
            </a:r>
            <a:r>
              <a:rPr lang="ar-DZ" sz="1600" dirty="0"/>
              <a:t>الترقية العقارية وتقسيم الأراض ي،</a:t>
            </a:r>
          </a:p>
          <a:p>
            <a:pPr marL="285750" indent="-285750" algn="just" rtl="1">
              <a:buFont typeface="Wingdings" panose="05000000000000000000" pitchFamily="2" charset="2"/>
              <a:buChar char="q"/>
            </a:pPr>
            <a:r>
              <a:rPr lang="ar-DZ" sz="1600" dirty="0" smtClean="0"/>
              <a:t>أنشطة </a:t>
            </a:r>
            <a:r>
              <a:rPr lang="ar-DZ" sz="1600" dirty="0"/>
              <a:t>استيراد السلع والبضائع الموجهة لإعادة البيع على حالها،</a:t>
            </a:r>
          </a:p>
          <a:p>
            <a:pPr marL="285750" indent="-285750" algn="just" rtl="1">
              <a:buFont typeface="Wingdings" panose="05000000000000000000" pitchFamily="2" charset="2"/>
              <a:buChar char="q"/>
            </a:pPr>
            <a:r>
              <a:rPr lang="ar-DZ" sz="1600" dirty="0" smtClean="0"/>
              <a:t>التجارة </a:t>
            </a:r>
            <a:r>
              <a:rPr lang="ar-DZ" sz="1600" dirty="0"/>
              <a:t>بالجملة،</a:t>
            </a:r>
          </a:p>
          <a:p>
            <a:pPr marL="285750" indent="-285750" algn="just" rtl="1">
              <a:buFont typeface="Wingdings" panose="05000000000000000000" pitchFamily="2" charset="2"/>
              <a:buChar char="q"/>
            </a:pPr>
            <a:r>
              <a:rPr lang="ar-DZ" sz="1600" dirty="0" smtClean="0"/>
              <a:t>الأنشطة </a:t>
            </a:r>
            <a:r>
              <a:rPr lang="ar-DZ" sz="1600" dirty="0"/>
              <a:t>الممارسة من قبل المؤسسات الصحية الخاصة ومخابر التحاليل</a:t>
            </a:r>
            <a:r>
              <a:rPr lang="ar-DZ" sz="1600" dirty="0" smtClean="0"/>
              <a:t>،</a:t>
            </a:r>
          </a:p>
          <a:p>
            <a:pPr marL="285750" indent="-285750" algn="just" rtl="1">
              <a:buFont typeface="Wingdings" panose="05000000000000000000" pitchFamily="2" charset="2"/>
              <a:buChar char="q"/>
            </a:pPr>
            <a:r>
              <a:rPr lang="ar-DZ" sz="1600" dirty="0" smtClean="0"/>
              <a:t>الأشغال </a:t>
            </a:r>
            <a:r>
              <a:rPr lang="ar-DZ" sz="1600" dirty="0"/>
              <a:t>العمومية والري والبناء،</a:t>
            </a:r>
          </a:p>
          <a:p>
            <a:pPr marL="285750" indent="-285750" algn="just" rtl="1">
              <a:buFont typeface="Wingdings" panose="05000000000000000000" pitchFamily="2" charset="2"/>
              <a:buChar char="q"/>
            </a:pPr>
            <a:r>
              <a:rPr lang="ar-DZ" sz="1600" dirty="0" smtClean="0"/>
              <a:t>أنشطة </a:t>
            </a:r>
            <a:r>
              <a:rPr lang="ar-DZ" sz="1600" dirty="0"/>
              <a:t>الإطعام والفندقة المصنفة،</a:t>
            </a:r>
          </a:p>
          <a:p>
            <a:pPr marL="285750" indent="-285750" algn="just" rtl="1">
              <a:buFont typeface="Wingdings" panose="05000000000000000000" pitchFamily="2" charset="2"/>
              <a:buChar char="q"/>
            </a:pPr>
            <a:r>
              <a:rPr lang="ar-DZ" sz="1600" dirty="0" smtClean="0"/>
              <a:t>القائمون </a:t>
            </a:r>
            <a:r>
              <a:rPr lang="ar-DZ" sz="1600" dirty="0"/>
              <a:t>بعملية تكرير وإعادة </a:t>
            </a:r>
            <a:r>
              <a:rPr lang="ar-DZ" sz="1600" dirty="0" err="1"/>
              <a:t>رسكلة</a:t>
            </a:r>
            <a:r>
              <a:rPr lang="ar-DZ" sz="1600" dirty="0"/>
              <a:t> المعادن النفيسة وصانعي وتجار المصنوعات من الذهب</a:t>
            </a:r>
          </a:p>
          <a:p>
            <a:pPr marL="285750" indent="-285750" algn="just" rtl="1">
              <a:buFont typeface="Wingdings" panose="05000000000000000000" pitchFamily="2" charset="2"/>
              <a:buChar char="q"/>
            </a:pPr>
            <a:r>
              <a:rPr lang="ar-DZ" sz="1600" dirty="0"/>
              <a:t>والفضة. </a:t>
            </a:r>
            <a:endParaRPr lang="ar-DZ" sz="1600" dirty="0" smtClean="0"/>
          </a:p>
          <a:p>
            <a:pPr algn="just" rtl="1"/>
            <a:r>
              <a:rPr lang="ar-DZ" sz="1600" dirty="0" smtClean="0"/>
              <a:t>يستثني </a:t>
            </a:r>
            <a:r>
              <a:rPr lang="ar-DZ" sz="1600" dirty="0"/>
              <a:t>أيضا من الخضوع لنظام الضريبة الجزافية الوحيدة كل الأشخاص المعنويون مهما كانت </a:t>
            </a:r>
            <a:r>
              <a:rPr lang="ar-DZ" sz="1600" dirty="0" smtClean="0"/>
              <a:t>طبيعة النشاط </a:t>
            </a:r>
            <a:r>
              <a:rPr lang="ar-DZ" sz="1600" dirty="0"/>
              <a:t>الممارس وكذا رقم الأعمال المحقق من قبلهم.</a:t>
            </a:r>
            <a:endParaRPr lang="ar-DZ" sz="1600" dirty="0" smtClean="0"/>
          </a:p>
        </p:txBody>
      </p:sp>
      <p:sp>
        <p:nvSpPr>
          <p:cNvPr id="5" name="Rectangle 4"/>
          <p:cNvSpPr/>
          <p:nvPr/>
        </p:nvSpPr>
        <p:spPr>
          <a:xfrm>
            <a:off x="1891778" y="97260"/>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5975410" y="162944"/>
            <a:ext cx="2726986"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800" b="1" dirty="0">
                <a:solidFill>
                  <a:srgbClr val="FF0000"/>
                </a:solidFill>
              </a:rPr>
              <a:t>نظام </a:t>
            </a:r>
            <a:r>
              <a:rPr lang="ar-DZ" sz="1600" b="1" dirty="0">
                <a:solidFill>
                  <a:srgbClr val="FF0000"/>
                </a:solidFill>
              </a:rPr>
              <a:t>الضريبة الجزافية الوحيدة </a:t>
            </a:r>
            <a:r>
              <a:rPr lang="fr-FR" sz="1600" b="1" dirty="0">
                <a:solidFill>
                  <a:srgbClr val="FF0000"/>
                </a:solidFill>
              </a:rPr>
              <a:t>IFU</a:t>
            </a:r>
            <a:r>
              <a:rPr lang="ar-DZ" sz="1600" b="1" dirty="0">
                <a:solidFill>
                  <a:srgbClr val="FF0000"/>
                </a:solidFill>
              </a:rPr>
              <a:t>:</a:t>
            </a:r>
            <a:endParaRPr lang="ar-DZ" sz="1600" b="1" dirty="0">
              <a:solidFill>
                <a:srgbClr val="FF0000"/>
              </a:solidFill>
            </a:endParaRPr>
          </a:p>
        </p:txBody>
      </p:sp>
    </p:spTree>
    <p:extLst>
      <p:ext uri="{BB962C8B-B14F-4D97-AF65-F5344CB8AC3E}">
        <p14:creationId xmlns:p14="http://schemas.microsoft.com/office/powerpoint/2010/main" val="3484171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730106" y="296161"/>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1007541"/>
            <a:ext cx="8829675"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b="1" dirty="0">
                <a:solidFill>
                  <a:srgbClr val="0070C0"/>
                </a:solidFill>
              </a:rPr>
              <a:t>مفهوم الضريبة على الدخل </a:t>
            </a:r>
            <a:r>
              <a:rPr lang="ar-DZ" sz="1600" b="1" dirty="0" smtClean="0">
                <a:solidFill>
                  <a:srgbClr val="0070C0"/>
                </a:solidFill>
              </a:rPr>
              <a:t>الإجمالي </a:t>
            </a:r>
            <a:r>
              <a:rPr lang="fr-FR" sz="1600" b="1" dirty="0" smtClean="0">
                <a:solidFill>
                  <a:srgbClr val="0070C0"/>
                </a:solidFill>
              </a:rPr>
              <a:t> IRG</a:t>
            </a:r>
            <a:r>
              <a:rPr lang="ar-DZ" sz="1600" b="1" dirty="0" smtClean="0">
                <a:solidFill>
                  <a:srgbClr val="0070C0"/>
                </a:solidFill>
              </a:rPr>
              <a:t>:</a:t>
            </a:r>
            <a:endParaRPr lang="ar-DZ" sz="1600" b="1" dirty="0">
              <a:solidFill>
                <a:srgbClr val="0070C0"/>
              </a:solidFill>
            </a:endParaRPr>
          </a:p>
          <a:p>
            <a:pPr algn="just" rtl="1"/>
            <a:r>
              <a:rPr lang="ar-DZ" sz="1600" dirty="0"/>
              <a:t>قبل التطرق لمفهوم الضريبة على الدخل الإجمالي لا بد من التطرق إلى:</a:t>
            </a:r>
          </a:p>
          <a:p>
            <a:pPr algn="just" rtl="1"/>
            <a:r>
              <a:rPr lang="ar-DZ" sz="1600" b="1" dirty="0" smtClean="0"/>
              <a:t>أ- تعريف </a:t>
            </a:r>
            <a:r>
              <a:rPr lang="ar-DZ" sz="1600" b="1" dirty="0"/>
              <a:t>الدخل الإجمالي:</a:t>
            </a:r>
          </a:p>
          <a:p>
            <a:pPr algn="just" rtl="1"/>
            <a:r>
              <a:rPr lang="ar-DZ" sz="1600" dirty="0"/>
              <a:t>هو ذلك الدخل أو مجموع الإيرادات التي يتحصل عليها الأشخاص الطبيعيين نتيجة مزاولتهم</a:t>
            </a:r>
          </a:p>
          <a:p>
            <a:pPr algn="just" rtl="1"/>
            <a:r>
              <a:rPr lang="ar-DZ" sz="1600" dirty="0"/>
              <a:t>لنشاط أو مهنة معينة تدر عليهم مداخيل أو إيرادات دون طرح منها الأعباء أو المصاريف وتتمثل </a:t>
            </a:r>
            <a:r>
              <a:rPr lang="ar-DZ" sz="1600" dirty="0" smtClean="0"/>
              <a:t>هذه</a:t>
            </a:r>
            <a:r>
              <a:rPr lang="fr-FR" sz="1600" dirty="0" smtClean="0"/>
              <a:t> </a:t>
            </a:r>
            <a:r>
              <a:rPr lang="ar-DZ" sz="1600" dirty="0"/>
              <a:t>النشاطات في التجارة أو الصناعة أو الحرف أو المهن الحرة أو تنازل عن بعض العقارات المبنية او الغير</a:t>
            </a:r>
          </a:p>
          <a:p>
            <a:pPr algn="just" rtl="1"/>
            <a:r>
              <a:rPr lang="ar-DZ" sz="1600" dirty="0"/>
              <a:t>مبنية وبصورة عامة الدخل الإجمالي هو مجموع ما يحققه الشخص من مداخيل مهما كان نوعها.</a:t>
            </a:r>
          </a:p>
          <a:p>
            <a:pPr algn="just" rtl="1"/>
            <a:r>
              <a:rPr lang="ar-DZ" sz="1600" b="1" dirty="0" smtClean="0"/>
              <a:t>ب- تعريف </a:t>
            </a:r>
            <a:r>
              <a:rPr lang="ar-DZ" sz="1600" b="1" dirty="0"/>
              <a:t>الدخل الخاضع للضريبة:</a:t>
            </a:r>
          </a:p>
          <a:p>
            <a:pPr algn="just" rtl="1"/>
            <a:r>
              <a:rPr lang="ar-DZ" sz="1600" dirty="0"/>
              <a:t>هو ذلك الدخل الصافي مطروح منه جميع الإعفاءات القانونية.</a:t>
            </a:r>
          </a:p>
          <a:p>
            <a:pPr algn="just" rtl="1"/>
            <a:r>
              <a:rPr lang="ar-DZ" sz="1600" b="1" dirty="0" smtClean="0"/>
              <a:t>ج- تعريف </a:t>
            </a:r>
            <a:r>
              <a:rPr lang="ar-DZ" sz="1600" b="1" dirty="0"/>
              <a:t>الضريبة على الدخل الإجمالي:</a:t>
            </a:r>
          </a:p>
          <a:p>
            <a:pPr algn="just" rtl="1"/>
            <a:r>
              <a:rPr lang="ar-DZ" sz="1600" dirty="0"/>
              <a:t>هي ضريبة وحيدة سنوية تؤسس على الدخل الصافي. وهي ضريبة متصاعدة /متزايدة </a:t>
            </a:r>
            <a:r>
              <a:rPr lang="ar-DZ" sz="1600" dirty="0" smtClean="0"/>
              <a:t>تدخل</a:t>
            </a:r>
            <a:r>
              <a:rPr lang="fr-FR" sz="1600" dirty="0" smtClean="0"/>
              <a:t> </a:t>
            </a:r>
            <a:r>
              <a:rPr lang="ar-DZ" sz="1600" dirty="0" smtClean="0"/>
              <a:t>ضمن </a:t>
            </a:r>
            <a:r>
              <a:rPr lang="ar-DZ" sz="1600" dirty="0"/>
              <a:t>الضرائب المحصل عليها لصالح الخزينة</a:t>
            </a:r>
            <a:r>
              <a:rPr lang="ar-DZ" sz="1600" dirty="0" smtClean="0"/>
              <a:t>.</a:t>
            </a:r>
            <a:endParaRPr lang="ar-DZ" sz="1600" b="1" dirty="0"/>
          </a:p>
        </p:txBody>
      </p:sp>
      <p:sp>
        <p:nvSpPr>
          <p:cNvPr id="5" name="Rectangle 4"/>
          <p:cNvSpPr/>
          <p:nvPr/>
        </p:nvSpPr>
        <p:spPr>
          <a:xfrm>
            <a:off x="2067103" y="137980"/>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138153" y="171620"/>
            <a:ext cx="2853446"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600" b="1" dirty="0">
                <a:solidFill>
                  <a:srgbClr val="FF0000"/>
                </a:solidFill>
              </a:rPr>
              <a:t>الضريبة على الدخل الإجمالي </a:t>
            </a:r>
            <a:r>
              <a:rPr lang="fr-FR" sz="1600" b="1" dirty="0">
                <a:solidFill>
                  <a:srgbClr val="FF0000"/>
                </a:solidFill>
              </a:rPr>
              <a:t>IRG</a:t>
            </a:r>
            <a:r>
              <a:rPr lang="ar-SA" sz="1600" b="1" dirty="0" smtClean="0">
                <a:solidFill>
                  <a:srgbClr val="FF0000"/>
                </a:solidFill>
              </a:rPr>
              <a:t>:</a:t>
            </a:r>
            <a:endParaRPr lang="fr-FR" sz="1600" dirty="0">
              <a:solidFill>
                <a:srgbClr val="FF0000"/>
              </a:solidFill>
            </a:endParaRPr>
          </a:p>
        </p:txBody>
      </p:sp>
    </p:spTree>
    <p:extLst>
      <p:ext uri="{BB962C8B-B14F-4D97-AF65-F5344CB8AC3E}">
        <p14:creationId xmlns:p14="http://schemas.microsoft.com/office/powerpoint/2010/main" val="3489215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01247" y="247652"/>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657346"/>
            <a:ext cx="8829675"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b="1" dirty="0"/>
              <a:t>الأشخاص الخاضعون للضريبة على الدخل </a:t>
            </a:r>
            <a:r>
              <a:rPr lang="ar-DZ" sz="1600" b="1" dirty="0" smtClean="0"/>
              <a:t>الإجمالي:</a:t>
            </a:r>
            <a:endParaRPr lang="ar-DZ" sz="1600" b="1" dirty="0"/>
          </a:p>
          <a:p>
            <a:pPr algn="just" rtl="1"/>
            <a:r>
              <a:rPr lang="ar-DZ" sz="1600" dirty="0"/>
              <a:t>- يخضع لضريبة الدخل على كافة مداخيلهم الأشخاص الذين يوجد موطن تكليفهم في الجزائر، ويخضع</a:t>
            </a:r>
          </a:p>
          <a:p>
            <a:pPr algn="just" rtl="1"/>
            <a:r>
              <a:rPr lang="ar-DZ" sz="1600" dirty="0"/>
              <a:t>لضريبة الدخل على عائداتهم من مصدر جزائري، الأشخاص الذين يوجد موطن تكليفهم خارج الجزائر.</a:t>
            </a:r>
          </a:p>
          <a:p>
            <a:pPr algn="just" rtl="1"/>
            <a:r>
              <a:rPr lang="ar-DZ" sz="1600" dirty="0"/>
              <a:t>- يعتبر أن موطن التكليف موجود في الجزائر بالنسبة إلى:</a:t>
            </a:r>
          </a:p>
          <a:p>
            <a:pPr marL="285750" indent="-285750" algn="just" rtl="1">
              <a:buFont typeface="Wingdings" panose="05000000000000000000" pitchFamily="2" charset="2"/>
              <a:buChar char="§"/>
            </a:pPr>
            <a:r>
              <a:rPr lang="ar-DZ" sz="1600" dirty="0" smtClean="0"/>
              <a:t>الأشخاص </a:t>
            </a:r>
            <a:r>
              <a:rPr lang="ar-DZ" sz="1600" dirty="0"/>
              <a:t>الذين يتوفر لديهم مسكن بصفتهم مالكين له، أو منتفعين به، أو مستأجرين </a:t>
            </a:r>
            <a:r>
              <a:rPr lang="ar-DZ" sz="1600" dirty="0" smtClean="0"/>
              <a:t>له، عندما </a:t>
            </a:r>
            <a:r>
              <a:rPr lang="ar-DZ" sz="1600" dirty="0"/>
              <a:t>يكون الإيجار في هذه الحالة الأخيرة قد اتفق عليه إما باتفاق وحيد، أو باتفاقات </a:t>
            </a:r>
            <a:r>
              <a:rPr lang="ar-DZ" sz="1600" dirty="0" smtClean="0"/>
              <a:t>متتالية لفترة </a:t>
            </a:r>
            <a:r>
              <a:rPr lang="ar-DZ" sz="1600" dirty="0"/>
              <a:t>متواصلة مدتها سنة واحدة على الأقل.</a:t>
            </a:r>
          </a:p>
          <a:p>
            <a:pPr marL="285750" indent="-285750" algn="just" rtl="1">
              <a:buFont typeface="Wingdings" panose="05000000000000000000" pitchFamily="2" charset="2"/>
              <a:buChar char="§"/>
            </a:pPr>
            <a:r>
              <a:rPr lang="ar-DZ" sz="1600" dirty="0" smtClean="0"/>
              <a:t>الأشخاص </a:t>
            </a:r>
            <a:r>
              <a:rPr lang="ar-DZ" sz="1600" dirty="0"/>
              <a:t>الذين لهم في الجزائر مكان إقامتهم الرئيسية أو مركز مصالحهم الأساسية.</a:t>
            </a:r>
          </a:p>
          <a:p>
            <a:pPr marL="285750" indent="-285750" algn="just" rtl="1">
              <a:buFont typeface="Wingdings" panose="05000000000000000000" pitchFamily="2" charset="2"/>
              <a:buChar char="§"/>
            </a:pPr>
            <a:r>
              <a:rPr lang="ar-DZ" sz="1600" dirty="0" smtClean="0"/>
              <a:t>الأشخاص </a:t>
            </a:r>
            <a:r>
              <a:rPr lang="ar-DZ" sz="1600" dirty="0"/>
              <a:t>الذين يمارسون نشاطا مهنيا سواء كانوا أجراء أم لا.</a:t>
            </a:r>
          </a:p>
          <a:p>
            <a:pPr algn="just" rtl="1"/>
            <a:r>
              <a:rPr lang="ar-DZ" sz="1600" dirty="0"/>
              <a:t>- يعتبر كذلك موطن تكليفهم يوجد في الجزائر، أعوان الدولة الذين يمارسون وظائفهم أو </a:t>
            </a:r>
            <a:r>
              <a:rPr lang="ar-DZ" sz="1600" dirty="0" smtClean="0"/>
              <a:t>يكلفون بمهام في </a:t>
            </a:r>
            <a:r>
              <a:rPr lang="ar-DZ" sz="1600" dirty="0"/>
              <a:t>بلد أجنبي والذين لا يخضعون في هذا البلد لضريبة شخصية على مجموع دخلهم</a:t>
            </a:r>
            <a:r>
              <a:rPr lang="ar-DZ" sz="1600" dirty="0" smtClean="0"/>
              <a:t>.</a:t>
            </a:r>
            <a:endParaRPr lang="fr-FR" sz="1600" dirty="0" smtClean="0"/>
          </a:p>
          <a:p>
            <a:pPr algn="just" rtl="1"/>
            <a:r>
              <a:rPr lang="ar-DZ" sz="1600" dirty="0"/>
              <a:t>يخضع كذلك لضريبة الدخل سواء كان موطن تكليفهم في الجزائر أو لا، الأشخاص من جنسية </a:t>
            </a:r>
            <a:r>
              <a:rPr lang="ar-DZ" sz="1600" dirty="0" smtClean="0"/>
              <a:t>جزائرية أو </a:t>
            </a:r>
            <a:r>
              <a:rPr lang="ar-DZ" sz="1600" dirty="0"/>
              <a:t>أجنبية الذين يتحصلون في الجزائر على أرباح أو مداخيل يحول فرض الضريبة عليها إلى </a:t>
            </a:r>
            <a:r>
              <a:rPr lang="ar-DZ" sz="1600" dirty="0" smtClean="0"/>
              <a:t>الجزائر </a:t>
            </a:r>
            <a:r>
              <a:rPr lang="ar-DZ" sz="1600" dirty="0" err="1" smtClean="0"/>
              <a:t>بمقتض</a:t>
            </a:r>
            <a:r>
              <a:rPr lang="ar-DZ" sz="1600" dirty="0" smtClean="0"/>
              <a:t> </a:t>
            </a:r>
            <a:r>
              <a:rPr lang="ar-DZ" sz="1600" dirty="0"/>
              <a:t>ى اتفاقية جبائيه تم عقدها مع بلدان أخرى.</a:t>
            </a:r>
            <a:endParaRPr lang="ar-DZ" sz="1600" b="1" dirty="0"/>
          </a:p>
        </p:txBody>
      </p:sp>
      <p:sp>
        <p:nvSpPr>
          <p:cNvPr id="5" name="Rectangle 4"/>
          <p:cNvSpPr/>
          <p:nvPr/>
        </p:nvSpPr>
        <p:spPr>
          <a:xfrm>
            <a:off x="2324911" y="170369"/>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370602" y="204008"/>
            <a:ext cx="2577829"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600" b="1" dirty="0">
                <a:solidFill>
                  <a:srgbClr val="FF0000"/>
                </a:solidFill>
              </a:rPr>
              <a:t>الضريبة على الدخل الإجمالي </a:t>
            </a:r>
            <a:r>
              <a:rPr lang="fr-FR" sz="1600" b="1" dirty="0">
                <a:solidFill>
                  <a:srgbClr val="FF0000"/>
                </a:solidFill>
              </a:rPr>
              <a:t>IRG</a:t>
            </a:r>
            <a:r>
              <a:rPr lang="ar-SA" sz="1600" b="1" dirty="0" smtClean="0">
                <a:solidFill>
                  <a:srgbClr val="FF0000"/>
                </a:solidFill>
              </a:rPr>
              <a:t>:</a:t>
            </a:r>
            <a:endParaRPr lang="fr-FR" sz="1600" dirty="0">
              <a:solidFill>
                <a:srgbClr val="FF0000"/>
              </a:solidFill>
            </a:endParaRPr>
          </a:p>
        </p:txBody>
      </p:sp>
    </p:spTree>
    <p:extLst>
      <p:ext uri="{BB962C8B-B14F-4D97-AF65-F5344CB8AC3E}">
        <p14:creationId xmlns:p14="http://schemas.microsoft.com/office/powerpoint/2010/main" val="1186868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rot="16200000" flipH="1">
            <a:off x="6199862" y="272037"/>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204281" y="519690"/>
            <a:ext cx="8845684"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b="1" dirty="0" smtClean="0"/>
              <a:t>حساب </a:t>
            </a:r>
            <a:r>
              <a:rPr lang="ar-DZ" b="1" dirty="0"/>
              <a:t>الضريبة على الدخل </a:t>
            </a:r>
            <a:r>
              <a:rPr lang="ar-DZ" b="1" dirty="0" smtClean="0"/>
              <a:t>الإجمالي</a:t>
            </a:r>
            <a:r>
              <a:rPr lang="fr-FR" b="1" dirty="0" smtClean="0"/>
              <a:t> IRG </a:t>
            </a:r>
            <a:r>
              <a:rPr lang="ar-DZ" b="1" dirty="0" smtClean="0"/>
              <a:t>:</a:t>
            </a:r>
            <a:endParaRPr lang="ar-DZ" b="1" dirty="0"/>
          </a:p>
          <a:p>
            <a:pPr algn="r" rtl="1"/>
            <a:r>
              <a:rPr lang="ar-DZ" dirty="0"/>
              <a:t>يخضع الدخل الصافي السنوي إلى الضريبة على الدخل الإجمالي على مستوى موطن التكليف </a:t>
            </a:r>
            <a:r>
              <a:rPr lang="ar-DZ" dirty="0" smtClean="0"/>
              <a:t>تبعا للجدول </a:t>
            </a:r>
            <a:r>
              <a:rPr lang="ar-DZ" dirty="0"/>
              <a:t>التصاعدي التالي</a:t>
            </a:r>
            <a:r>
              <a:rPr lang="ar-DZ" dirty="0" smtClean="0"/>
              <a:t>:</a:t>
            </a:r>
          </a:p>
          <a:p>
            <a:pPr algn="r" rtl="1"/>
            <a:endParaRPr lang="fr-FR" dirty="0" smtClean="0"/>
          </a:p>
          <a:p>
            <a:pPr algn="r" rtl="1"/>
            <a:endParaRPr lang="ar-DZ" b="1" dirty="0" smtClean="0"/>
          </a:p>
          <a:p>
            <a:pPr algn="r" rtl="1"/>
            <a:endParaRPr lang="ar-DZ" b="1" dirty="0"/>
          </a:p>
          <a:p>
            <a:pPr algn="r" rtl="1"/>
            <a:endParaRPr lang="ar-DZ" b="1" dirty="0" smtClean="0"/>
          </a:p>
          <a:p>
            <a:pPr algn="r" rtl="1"/>
            <a:endParaRPr lang="ar-DZ" b="1" dirty="0"/>
          </a:p>
          <a:p>
            <a:pPr algn="r" rtl="1"/>
            <a:endParaRPr lang="ar-DZ" b="1" dirty="0" smtClean="0"/>
          </a:p>
          <a:p>
            <a:pPr algn="r" rtl="1"/>
            <a:endParaRPr lang="ar-DZ" b="1" dirty="0"/>
          </a:p>
          <a:p>
            <a:pPr algn="r" rtl="1"/>
            <a:endParaRPr lang="ar-DZ" b="1" dirty="0" smtClean="0"/>
          </a:p>
          <a:p>
            <a:pPr algn="r" rtl="1"/>
            <a:endParaRPr lang="ar-DZ" b="1" dirty="0"/>
          </a:p>
          <a:p>
            <a:pPr algn="r" rtl="1"/>
            <a:endParaRPr lang="ar-DZ" b="1" dirty="0" smtClean="0"/>
          </a:p>
          <a:p>
            <a:pPr algn="r" rtl="1"/>
            <a:endParaRPr lang="ar-DZ" b="1" dirty="0"/>
          </a:p>
          <a:p>
            <a:pPr algn="ctr" rtl="1"/>
            <a:r>
              <a:rPr lang="ar-DZ" b="1" dirty="0" smtClean="0"/>
              <a:t>المصدر: </a:t>
            </a:r>
            <a:r>
              <a:rPr lang="ar-DZ" dirty="0"/>
              <a:t>المادة 104 من قانون الضرائب المباشرة والرسوم المماثلة، نسخة </a:t>
            </a:r>
            <a:r>
              <a:rPr lang="ar-DZ" dirty="0" smtClean="0"/>
              <a:t>2022.</a:t>
            </a:r>
          </a:p>
          <a:p>
            <a:pPr algn="ctr" rtl="1"/>
            <a:endParaRPr lang="ar-DZ" dirty="0" smtClean="0"/>
          </a:p>
          <a:p>
            <a:pPr algn="r" rtl="1"/>
            <a:r>
              <a:rPr lang="ar-DZ" dirty="0" smtClean="0"/>
              <a:t>يتم حساب الاقتطاع من المصدر للضريبة على الدخل الإجمالي لفئة المرتبات والأجور على أساس الدخل الشهري، بناء على الجدول السابق. تستفيد هذه المداخيل من تخفيض من الضريبة الإجمالية يقدر ب 40 %، ولا يمكن أن يقل هذا التخفيض عن 12.000 دج سنويا أو يزيد عن 18.000 دج / سنويا (أي بين </a:t>
            </a:r>
            <a:r>
              <a:rPr lang="ar-DZ" dirty="0"/>
              <a:t>1000 دج و 1500 دج / </a:t>
            </a:r>
            <a:r>
              <a:rPr lang="ar-DZ" dirty="0" smtClean="0"/>
              <a:t>شهريا).</a:t>
            </a:r>
          </a:p>
          <a:p>
            <a:pPr algn="r" rtl="1"/>
            <a:r>
              <a:rPr lang="ar-DZ" dirty="0" smtClean="0"/>
              <a:t>تستفيد من إعفاء كل من الضريبة على الدخل الإجمالي المداخيل التي لا تتعدى 30.000 دج.</a:t>
            </a:r>
          </a:p>
          <a:p>
            <a:pPr algn="r" rtl="1"/>
            <a:r>
              <a:rPr lang="ar-DZ" dirty="0" smtClean="0"/>
              <a:t>تستفيد </a:t>
            </a:r>
            <a:r>
              <a:rPr lang="ar-DZ" dirty="0"/>
              <a:t>من تخفيض ثاني إضافي، المداخيل التي تفوق 30.000 دج وتقل عن 35.000 دج</a:t>
            </a:r>
            <a:r>
              <a:rPr lang="ar-DZ" dirty="0" smtClean="0"/>
              <a:t>.</a:t>
            </a:r>
            <a:endParaRPr lang="ar-DZ" b="1" dirty="0"/>
          </a:p>
        </p:txBody>
      </p:sp>
      <p:sp>
        <p:nvSpPr>
          <p:cNvPr id="5" name="Rectangle 4"/>
          <p:cNvSpPr/>
          <p:nvPr/>
        </p:nvSpPr>
        <p:spPr>
          <a:xfrm>
            <a:off x="2437691" y="133311"/>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606396" y="133311"/>
            <a:ext cx="2274957"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b="1" dirty="0" smtClean="0">
                <a:solidFill>
                  <a:srgbClr val="FF0000"/>
                </a:solidFill>
              </a:rPr>
              <a:t>الضريبة على الدخل الإجمالي </a:t>
            </a:r>
            <a:r>
              <a:rPr lang="fr-FR" b="1" dirty="0" smtClean="0">
                <a:solidFill>
                  <a:srgbClr val="FF0000"/>
                </a:solidFill>
              </a:rPr>
              <a:t>IRG</a:t>
            </a:r>
            <a:r>
              <a:rPr lang="ar-SA" b="1" dirty="0" smtClean="0">
                <a:solidFill>
                  <a:srgbClr val="FF0000"/>
                </a:solidFill>
              </a:rPr>
              <a:t>:</a:t>
            </a:r>
            <a:endParaRPr lang="fr-FR" dirty="0" smtClean="0">
              <a:solidFill>
                <a:srgbClr val="FF0000"/>
              </a:solidFill>
            </a:endParaRPr>
          </a:p>
        </p:txBody>
      </p:sp>
      <p:pic>
        <p:nvPicPr>
          <p:cNvPr id="3" name="Image 2"/>
          <p:cNvPicPr>
            <a:picLocks noChangeAspect="1"/>
          </p:cNvPicPr>
          <p:nvPr/>
        </p:nvPicPr>
        <p:blipFill>
          <a:blip r:embed="rId3"/>
          <a:stretch>
            <a:fillRect/>
          </a:stretch>
        </p:blipFill>
        <p:spPr>
          <a:xfrm>
            <a:off x="1240989" y="1034448"/>
            <a:ext cx="6346121" cy="2273438"/>
          </a:xfrm>
          <a:prstGeom prst="rect">
            <a:avLst/>
          </a:prstGeom>
        </p:spPr>
      </p:pic>
    </p:spTree>
    <p:extLst>
      <p:ext uri="{BB962C8B-B14F-4D97-AF65-F5344CB8AC3E}">
        <p14:creationId xmlns:p14="http://schemas.microsoft.com/office/powerpoint/2010/main" val="290229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615300" y="28112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818260"/>
            <a:ext cx="8829675"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500" dirty="0"/>
              <a:t>تم تأسيس الضريبة على أرباح الشركات بموجب المادة رقم 38 من قانون 90 / 36 المؤرخ </a:t>
            </a:r>
            <a:r>
              <a:rPr lang="ar-DZ" sz="1500" dirty="0" smtClean="0"/>
              <a:t>في 31 </a:t>
            </a:r>
            <a:r>
              <a:rPr lang="ar-DZ" sz="1500" dirty="0"/>
              <a:t>/ 12 / 1990 المتضمن لقانون المالية لسنة 1991 ، حيث تنص المادة رقم 135 من </a:t>
            </a:r>
            <a:r>
              <a:rPr lang="ar-DZ" sz="1500" b="1" dirty="0"/>
              <a:t>قانون </a:t>
            </a:r>
            <a:r>
              <a:rPr lang="ar-DZ" sz="1500" b="1" dirty="0" smtClean="0"/>
              <a:t>الضرائب المباشرة </a:t>
            </a:r>
            <a:r>
              <a:rPr lang="ar-DZ" sz="1500" b="1" dirty="0"/>
              <a:t>و الرسوم المماثلة </a:t>
            </a:r>
            <a:r>
              <a:rPr lang="ar-DZ" sz="1500" dirty="0"/>
              <a:t>على </a:t>
            </a:r>
            <a:r>
              <a:rPr lang="ar-DZ" sz="1500" dirty="0" smtClean="0"/>
              <a:t>ما يلي </a:t>
            </a:r>
            <a:r>
              <a:rPr lang="ar-DZ" sz="1500" dirty="0"/>
              <a:t>: </a:t>
            </a:r>
            <a:r>
              <a:rPr lang="ar-DZ" sz="1500" dirty="0" smtClean="0"/>
              <a:t>«تؤسس </a:t>
            </a:r>
            <a:r>
              <a:rPr lang="ar-DZ" sz="1500" dirty="0"/>
              <a:t>ضريبة سنوية على مجمل الأرباح أو المداخيل </a:t>
            </a:r>
            <a:r>
              <a:rPr lang="ar-DZ" sz="1500" dirty="0" smtClean="0"/>
              <a:t>التي تحققها </a:t>
            </a:r>
            <a:r>
              <a:rPr lang="ar-DZ" sz="1500" dirty="0"/>
              <a:t>الشركات و غيرها من الأشخاص المعنويين و تسمى هذه الضريبة بالضريبة على </a:t>
            </a:r>
            <a:r>
              <a:rPr lang="ar-DZ" sz="1500" dirty="0" smtClean="0"/>
              <a:t>الأرباح الشركات».</a:t>
            </a:r>
          </a:p>
          <a:p>
            <a:pPr algn="just" rtl="1"/>
            <a:r>
              <a:rPr lang="ar-DZ" sz="1500" dirty="0"/>
              <a:t>تعرف الضريبة على أرباح الشركات بأنها ضريبة سنوية تفرض على الأرباح المحققة من قبل </a:t>
            </a:r>
            <a:r>
              <a:rPr lang="ar-DZ" sz="1500" dirty="0" smtClean="0"/>
              <a:t>شركات الأموال </a:t>
            </a:r>
            <a:r>
              <a:rPr lang="ar-DZ" sz="1500" dirty="0"/>
              <a:t>وفق معدل سنوي ثابت، بعد أن يتم التصريح بالأرباح لدى الإدارة </a:t>
            </a:r>
            <a:r>
              <a:rPr lang="ar-DZ" sz="1500" dirty="0" smtClean="0"/>
              <a:t>الضريبية.</a:t>
            </a:r>
            <a:endParaRPr lang="ar-DZ" sz="1500" dirty="0"/>
          </a:p>
          <a:p>
            <a:pPr algn="just" rtl="1"/>
            <a:r>
              <a:rPr lang="ar-DZ" sz="1500" dirty="0"/>
              <a:t>يندرج تأسيس الضريبة على أرباح الشركات في إطار وضع نظام ضريبي خاص بالشركات الذي </a:t>
            </a:r>
            <a:r>
              <a:rPr lang="ar-DZ" sz="1500" dirty="0" smtClean="0"/>
              <a:t>يختلف عن </a:t>
            </a:r>
            <a:r>
              <a:rPr lang="ar-DZ" sz="1500" dirty="0"/>
              <a:t>النظام المطبق على الأشخاص الطبيعيين</a:t>
            </a:r>
            <a:endParaRPr lang="ar-DZ" sz="1500" dirty="0" smtClean="0"/>
          </a:p>
          <a:p>
            <a:pPr algn="just" rtl="1"/>
            <a:r>
              <a:rPr lang="ar-DZ" sz="1500" b="1" dirty="0" smtClean="0"/>
              <a:t>- معدلات </a:t>
            </a:r>
            <a:r>
              <a:rPr lang="ar-DZ" sz="1500" b="1" dirty="0"/>
              <a:t>الضريبة على أرباح الشركات </a:t>
            </a:r>
            <a:r>
              <a:rPr lang="fr-FR" sz="1500" b="1" dirty="0" smtClean="0"/>
              <a:t>IBS</a:t>
            </a:r>
            <a:r>
              <a:rPr lang="ar-DZ" sz="1500" b="1" dirty="0" smtClean="0"/>
              <a:t>:</a:t>
            </a:r>
            <a:endParaRPr lang="fr-FR" sz="1500" b="1" dirty="0"/>
          </a:p>
          <a:p>
            <a:pPr algn="justLow" rtl="1"/>
            <a:r>
              <a:rPr lang="ar-DZ" sz="1500" dirty="0" smtClean="0"/>
              <a:t>- </a:t>
            </a:r>
            <a:r>
              <a:rPr lang="ar-DZ" sz="1500" dirty="0"/>
              <a:t>تحدد الضريبة </a:t>
            </a:r>
            <a:r>
              <a:rPr lang="fr-FR" sz="1500" dirty="0"/>
              <a:t>IBS </a:t>
            </a:r>
            <a:r>
              <a:rPr lang="ar-DZ" sz="1500" dirty="0" smtClean="0"/>
              <a:t> بنسبة </a:t>
            </a:r>
            <a:r>
              <a:rPr lang="ar-DZ" sz="1500" dirty="0"/>
              <a:t>19 % بالنسبة لأنشطة الإنتاج.</a:t>
            </a:r>
          </a:p>
          <a:p>
            <a:pPr algn="justLow" rtl="1"/>
            <a:r>
              <a:rPr lang="ar-DZ" sz="1500" dirty="0"/>
              <a:t>- تحدد الضريبة </a:t>
            </a:r>
            <a:r>
              <a:rPr lang="fr-FR" sz="1500" dirty="0"/>
              <a:t>IBS </a:t>
            </a:r>
            <a:r>
              <a:rPr lang="ar-DZ" sz="1500" dirty="0" smtClean="0"/>
              <a:t> بنسبة </a:t>
            </a:r>
            <a:r>
              <a:rPr lang="ar-DZ" sz="1500" dirty="0"/>
              <a:t>23 % بالنسبة لأنشطة البناء و الأشغال العمومية و </a:t>
            </a:r>
            <a:r>
              <a:rPr lang="ar-DZ" sz="1500" dirty="0" smtClean="0"/>
              <a:t>الري، </a:t>
            </a:r>
            <a:r>
              <a:rPr lang="ar-DZ" sz="1500" dirty="0"/>
              <a:t>و كذا </a:t>
            </a:r>
            <a:r>
              <a:rPr lang="ar-DZ" sz="1500" dirty="0" smtClean="0"/>
              <a:t>الأنشطة السياحية </a:t>
            </a:r>
            <a:r>
              <a:rPr lang="ar-DZ" sz="1500" dirty="0"/>
              <a:t>و الحمامات </a:t>
            </a:r>
            <a:r>
              <a:rPr lang="ar-DZ" sz="1500" dirty="0" err="1"/>
              <a:t>بإستثناء</a:t>
            </a:r>
            <a:r>
              <a:rPr lang="ar-DZ" sz="1500" dirty="0"/>
              <a:t> و كالات الأسفار.</a:t>
            </a:r>
          </a:p>
          <a:p>
            <a:pPr algn="justLow" rtl="1"/>
            <a:r>
              <a:rPr lang="ar-DZ" sz="1500" dirty="0"/>
              <a:t>- تحدد الضريبة </a:t>
            </a:r>
            <a:r>
              <a:rPr lang="fr-FR" sz="1500" dirty="0" smtClean="0"/>
              <a:t>IBS </a:t>
            </a:r>
            <a:r>
              <a:rPr lang="ar-DZ" sz="1500" dirty="0" smtClean="0"/>
              <a:t> بنسبة </a:t>
            </a:r>
            <a:r>
              <a:rPr lang="ar-DZ" sz="1500" dirty="0"/>
              <a:t>26 % بالنسبة للنشاطات الأخرى.</a:t>
            </a:r>
          </a:p>
          <a:p>
            <a:pPr algn="justLow" rtl="1"/>
            <a:r>
              <a:rPr lang="ar-DZ" sz="1500" dirty="0"/>
              <a:t>و في حالة الممارسة المتزامنة لعدة أنشطة خاضعة لمعدلات مختلفة ، يتم تحديد الأرباح </a:t>
            </a:r>
            <a:r>
              <a:rPr lang="ar-DZ" sz="1500" dirty="0" smtClean="0"/>
              <a:t>الخاضعة للضريبة </a:t>
            </a:r>
            <a:r>
              <a:rPr lang="ar-DZ" sz="1500" dirty="0"/>
              <a:t>بعنوان كل معدل وفقا لحصة رقم الأعمال المصرح به أو الخاضع للضريبة بالنسبة </a:t>
            </a:r>
            <a:r>
              <a:rPr lang="ar-DZ" sz="1500" dirty="0" smtClean="0"/>
              <a:t>لكل نشاط</a:t>
            </a:r>
            <a:r>
              <a:rPr lang="ar-DZ" sz="1500" dirty="0"/>
              <a:t>.</a:t>
            </a:r>
          </a:p>
          <a:p>
            <a:pPr algn="justLow" rtl="1"/>
            <a:r>
              <a:rPr lang="ar-DZ" sz="1500" dirty="0"/>
              <a:t>أما بالنسبة للأرباح المعاد </a:t>
            </a:r>
            <a:r>
              <a:rPr lang="ar-DZ" sz="1500" dirty="0" err="1"/>
              <a:t>إستثمارها</a:t>
            </a:r>
            <a:r>
              <a:rPr lang="ar-DZ" sz="1500" dirty="0"/>
              <a:t>، وفقا للشروط المنصوص عليها في المادة 142 مكرر من </a:t>
            </a:r>
            <a:r>
              <a:rPr lang="ar-DZ" sz="1500" dirty="0" smtClean="0"/>
              <a:t>قانون الضرائب </a:t>
            </a:r>
            <a:r>
              <a:rPr lang="ar-DZ" sz="1500" dirty="0"/>
              <a:t>المباشرة و الرسوم المماثلة فإنها تخضع للضرائب على أرباح الشركات بمعدل مخفض </a:t>
            </a:r>
            <a:r>
              <a:rPr lang="ar-DZ" sz="1500" dirty="0" smtClean="0"/>
              <a:t>قدره 10 </a:t>
            </a:r>
            <a:r>
              <a:rPr lang="ar-DZ" sz="1500" dirty="0"/>
              <a:t>%، و يطبق هذا المعدل على نواتج سنة 2022 و السنوات التي تليها.</a:t>
            </a:r>
            <a:endParaRPr lang="ar-DZ" sz="1500" b="1" dirty="0"/>
          </a:p>
        </p:txBody>
      </p:sp>
      <p:sp>
        <p:nvSpPr>
          <p:cNvPr id="5" name="Rectangle 4"/>
          <p:cNvSpPr/>
          <p:nvPr/>
        </p:nvSpPr>
        <p:spPr>
          <a:xfrm>
            <a:off x="2003332" y="172249"/>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010443" y="229567"/>
            <a:ext cx="2986391"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600" b="1" dirty="0" smtClean="0">
                <a:solidFill>
                  <a:srgbClr val="FF0000"/>
                </a:solidFill>
              </a:rPr>
              <a:t>2- الضريبة على أرباح الشركات </a:t>
            </a:r>
            <a:r>
              <a:rPr lang="fr-FR" sz="1600" b="1" dirty="0" smtClean="0">
                <a:solidFill>
                  <a:srgbClr val="FF0000"/>
                </a:solidFill>
              </a:rPr>
              <a:t>IBS</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3997815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615300" y="28112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691232"/>
            <a:ext cx="8829675"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dirty="0" smtClean="0"/>
              <a:t>أنشئ </a:t>
            </a:r>
            <a:r>
              <a:rPr lang="ar-DZ" sz="1600" dirty="0"/>
              <a:t>الرسم على القيمة المضافة في الجزائر </a:t>
            </a:r>
            <a:r>
              <a:rPr lang="ar-DZ" sz="1600" dirty="0" smtClean="0"/>
              <a:t>بمقتضى </a:t>
            </a:r>
            <a:r>
              <a:rPr lang="ar-DZ" sz="1600" dirty="0"/>
              <a:t>القانون رقم 90 - 39 المؤرخ </a:t>
            </a:r>
            <a:r>
              <a:rPr lang="ar-DZ" sz="1600" dirty="0" smtClean="0"/>
              <a:t>في</a:t>
            </a:r>
            <a:r>
              <a:rPr lang="fr-FR" sz="1600" dirty="0" smtClean="0"/>
              <a:t> </a:t>
            </a:r>
            <a:r>
              <a:rPr lang="ar-DZ" sz="1600" dirty="0" smtClean="0"/>
              <a:t>31/ 12/</a:t>
            </a:r>
            <a:r>
              <a:rPr lang="fr-FR" sz="1600" dirty="0" smtClean="0"/>
              <a:t> 1990</a:t>
            </a:r>
            <a:r>
              <a:rPr lang="ar-DZ" sz="1600" dirty="0" smtClean="0"/>
              <a:t>المتضمن </a:t>
            </a:r>
            <a:r>
              <a:rPr lang="ar-DZ" sz="1600" dirty="0"/>
              <a:t>لقانون المالية لسنة 1991 في مادته </a:t>
            </a:r>
            <a:r>
              <a:rPr lang="ar-DZ" sz="1600" dirty="0" smtClean="0"/>
              <a:t>65، </a:t>
            </a:r>
            <a:r>
              <a:rPr lang="ar-DZ" sz="1600" dirty="0"/>
              <a:t>ولم يدخل حيز التطبيق إلا </a:t>
            </a:r>
            <a:r>
              <a:rPr lang="ar-DZ" sz="1600" dirty="0" err="1" smtClean="0"/>
              <a:t>إبتداءا</a:t>
            </a:r>
            <a:r>
              <a:rPr lang="fr-FR" sz="1600" dirty="0" smtClean="0"/>
              <a:t> </a:t>
            </a:r>
            <a:r>
              <a:rPr lang="ar-DZ" sz="1600" dirty="0" smtClean="0"/>
              <a:t>من </a:t>
            </a:r>
            <a:r>
              <a:rPr lang="ar-DZ" sz="1600" dirty="0"/>
              <a:t>تاريخ 01 / 04 / </a:t>
            </a:r>
            <a:r>
              <a:rPr lang="ar-DZ" sz="1600" dirty="0" smtClean="0"/>
              <a:t>1992.</a:t>
            </a:r>
            <a:endParaRPr lang="ar-DZ" sz="1600" dirty="0"/>
          </a:p>
          <a:p>
            <a:pPr algn="just" rtl="1"/>
            <a:r>
              <a:rPr lang="ar-DZ" sz="1600" dirty="0"/>
              <a:t>حيث تم تعويض النظام السائد سابقا والمتضمن للرسم الوحيد الإجمالي على </a:t>
            </a:r>
            <a:r>
              <a:rPr lang="ar-DZ" sz="1600" dirty="0" smtClean="0"/>
              <a:t>الإنتاج</a:t>
            </a:r>
            <a:r>
              <a:rPr lang="fr-FR" sz="1600" dirty="0" smtClean="0"/>
              <a:t>(TUGP) </a:t>
            </a:r>
            <a:r>
              <a:rPr lang="ar-DZ" sz="1600" dirty="0" smtClean="0"/>
              <a:t> والرسم </a:t>
            </a:r>
            <a:r>
              <a:rPr lang="ar-DZ" sz="1600" dirty="0"/>
              <a:t>الوحيد الإجمالي على تأدية الخدمات </a:t>
            </a:r>
            <a:r>
              <a:rPr lang="ar-DZ" sz="1600" dirty="0" smtClean="0"/>
              <a:t>(</a:t>
            </a:r>
            <a:r>
              <a:rPr lang="fr-FR" sz="1600" dirty="0" smtClean="0"/>
              <a:t> (TUGPS</a:t>
            </a:r>
            <a:r>
              <a:rPr lang="ar-DZ" sz="1600" dirty="0" smtClean="0"/>
              <a:t>.</a:t>
            </a:r>
          </a:p>
          <a:p>
            <a:pPr algn="just" rtl="1"/>
            <a:r>
              <a:rPr lang="ar-DZ" sz="1600" b="1" dirty="0"/>
              <a:t>مفهوم الرسم على القيمة المضافة </a:t>
            </a:r>
            <a:r>
              <a:rPr lang="fr-FR" sz="1600" b="1" dirty="0"/>
              <a:t>TVA </a:t>
            </a:r>
            <a:r>
              <a:rPr lang="ar-DZ" sz="1600" b="1" dirty="0" smtClean="0"/>
              <a:t> وخصائصه</a:t>
            </a:r>
            <a:endParaRPr lang="ar-DZ" sz="1600" b="1" dirty="0"/>
          </a:p>
          <a:p>
            <a:pPr algn="just" rtl="1"/>
            <a:r>
              <a:rPr lang="ar-DZ" sz="1600" b="1" dirty="0" smtClean="0"/>
              <a:t>أ- مفهوم </a:t>
            </a:r>
            <a:r>
              <a:rPr lang="ar-DZ" sz="1600" b="1" dirty="0"/>
              <a:t>القيمة المضافة: </a:t>
            </a:r>
            <a:r>
              <a:rPr lang="fr-FR" sz="1600" b="1" dirty="0"/>
              <a:t>V.A</a:t>
            </a:r>
          </a:p>
          <a:p>
            <a:pPr algn="just" rtl="1"/>
            <a:r>
              <a:rPr lang="ar-DZ" sz="1600" dirty="0"/>
              <a:t>تعرف القيمة المضافة على أنها الفرق بين الإنتاج </a:t>
            </a:r>
            <a:r>
              <a:rPr lang="ar-DZ" sz="1600" dirty="0" smtClean="0"/>
              <a:t>الإجمالي (العام) </a:t>
            </a:r>
            <a:r>
              <a:rPr lang="ar-DZ" sz="1600" dirty="0"/>
              <a:t>والاستهلاكات </a:t>
            </a:r>
            <a:r>
              <a:rPr lang="ar-DZ" sz="1600" dirty="0" err="1" smtClean="0"/>
              <a:t>الوسيطية</a:t>
            </a:r>
            <a:r>
              <a:rPr lang="ar-DZ" sz="1600" dirty="0" smtClean="0"/>
              <a:t> للسلع والخدمات</a:t>
            </a:r>
            <a:r>
              <a:rPr lang="ar-DZ" sz="1600" dirty="0"/>
              <a:t>. </a:t>
            </a:r>
            <a:r>
              <a:rPr lang="ar-DZ" sz="1600" dirty="0" smtClean="0"/>
              <a:t>التي </a:t>
            </a:r>
            <a:r>
              <a:rPr lang="ar-DZ" sz="1600" dirty="0"/>
              <a:t>حصلت عليها حيث الاستهلاكات </a:t>
            </a:r>
            <a:r>
              <a:rPr lang="ar-DZ" sz="1600" dirty="0" err="1" smtClean="0"/>
              <a:t>الوسيطية</a:t>
            </a:r>
            <a:r>
              <a:rPr lang="ar-DZ" sz="1600" dirty="0" smtClean="0"/>
              <a:t> </a:t>
            </a:r>
            <a:r>
              <a:rPr lang="ar-DZ" sz="1600" dirty="0"/>
              <a:t>هي العوامل التي تدخل في إنتاج هذه </a:t>
            </a:r>
            <a:r>
              <a:rPr lang="ar-DZ" sz="1600" dirty="0" smtClean="0"/>
              <a:t>السلع خلال </a:t>
            </a:r>
            <a:r>
              <a:rPr lang="ar-DZ" sz="1600" dirty="0"/>
              <a:t>فترة محددة من الزمن.</a:t>
            </a:r>
          </a:p>
          <a:p>
            <a:pPr algn="just" rtl="1"/>
            <a:r>
              <a:rPr lang="ar-DZ" sz="1600" b="1" dirty="0" smtClean="0"/>
              <a:t>ب - مفهوم </a:t>
            </a:r>
            <a:r>
              <a:rPr lang="ar-DZ" sz="1600" b="1" dirty="0"/>
              <a:t>الرسم على القيمة المضافة </a:t>
            </a:r>
            <a:r>
              <a:rPr lang="fr-FR" sz="1600" b="1" dirty="0"/>
              <a:t>TVA :</a:t>
            </a:r>
          </a:p>
          <a:p>
            <a:pPr algn="r" rtl="1"/>
            <a:r>
              <a:rPr lang="ar-DZ" sz="1600" dirty="0"/>
              <a:t>يعتبر الرسم على القيمة المضافة ضريبة عامة للاستهلاك تخص العمليات ذات الطابع الصناعي </a:t>
            </a:r>
            <a:r>
              <a:rPr lang="ar-DZ" sz="1600" dirty="0" smtClean="0"/>
              <a:t>والتجاري والحرفي </a:t>
            </a:r>
            <a:r>
              <a:rPr lang="ar-DZ" sz="1600" dirty="0"/>
              <a:t>أو الحر، </a:t>
            </a:r>
            <a:r>
              <a:rPr lang="ar-DZ" sz="1600" dirty="0" smtClean="0"/>
              <a:t>ويعتبر </a:t>
            </a:r>
            <a:r>
              <a:rPr lang="ar-DZ" sz="1600" dirty="0"/>
              <a:t>من الضرائب غير المباشرة تكون المؤسسة مطالبة بتسديدها بمجرد </a:t>
            </a:r>
            <a:r>
              <a:rPr lang="ar-DZ" sz="1600" dirty="0" smtClean="0"/>
              <a:t>توليد </a:t>
            </a:r>
            <a:r>
              <a:rPr lang="ar-DZ" sz="1600" dirty="0"/>
              <a:t>الحدث </a:t>
            </a:r>
            <a:r>
              <a:rPr lang="ar-DZ" sz="1600" dirty="0" smtClean="0"/>
              <a:t>المنشئ </a:t>
            </a:r>
            <a:r>
              <a:rPr lang="ar-DZ" sz="1600" dirty="0"/>
              <a:t>الذي يختلف حسب نوع العمليات المحققة، </a:t>
            </a:r>
            <a:r>
              <a:rPr lang="ar-DZ" sz="1600" dirty="0" smtClean="0"/>
              <a:t>سواء تمت </a:t>
            </a:r>
            <a:r>
              <a:rPr lang="ar-DZ" sz="1600" dirty="0"/>
              <a:t>في الداخل عند الاستيراد أو </a:t>
            </a:r>
            <a:r>
              <a:rPr lang="ar-DZ" sz="1600" dirty="0" smtClean="0"/>
              <a:t>عند التصدير</a:t>
            </a:r>
            <a:r>
              <a:rPr lang="ar-DZ" sz="1600" dirty="0"/>
              <a:t>.</a:t>
            </a:r>
            <a:endParaRPr lang="ar-DZ" sz="1500" b="1" dirty="0"/>
          </a:p>
        </p:txBody>
      </p:sp>
      <p:sp>
        <p:nvSpPr>
          <p:cNvPr id="5" name="Rectangle 4"/>
          <p:cNvSpPr/>
          <p:nvPr/>
        </p:nvSpPr>
        <p:spPr>
          <a:xfrm>
            <a:off x="2003332" y="172249"/>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010443" y="229567"/>
            <a:ext cx="2986391"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fr-FR" sz="1600" b="1" dirty="0" smtClean="0">
                <a:solidFill>
                  <a:srgbClr val="FF0000"/>
                </a:solidFill>
              </a:rPr>
              <a:t>3</a:t>
            </a:r>
            <a:r>
              <a:rPr lang="ar-DZ" sz="1600" b="1" dirty="0" smtClean="0">
                <a:solidFill>
                  <a:srgbClr val="FF0000"/>
                </a:solidFill>
              </a:rPr>
              <a:t>- الرسم على القيمة المضافة </a:t>
            </a:r>
            <a:r>
              <a:rPr lang="fr-FR" sz="1600" b="1" dirty="0" smtClean="0">
                <a:solidFill>
                  <a:srgbClr val="FF0000"/>
                </a:solidFill>
              </a:rPr>
              <a:t>TVA</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78832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7" name="Google Shape;1967;p52"/>
          <p:cNvSpPr/>
          <p:nvPr/>
        </p:nvSpPr>
        <p:spPr>
          <a:xfrm rot="10800000">
            <a:off x="-76200" y="1690560"/>
            <a:ext cx="382257" cy="441707"/>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2"/>
          <p:cNvSpPr/>
          <p:nvPr/>
        </p:nvSpPr>
        <p:spPr>
          <a:xfrm rot="10800000">
            <a:off x="-76202" y="1248850"/>
            <a:ext cx="382247" cy="66349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2"/>
          <p:cNvSpPr/>
          <p:nvPr/>
        </p:nvSpPr>
        <p:spPr>
          <a:xfrm rot="10800000">
            <a:off x="-76200" y="143725"/>
            <a:ext cx="382257" cy="663476"/>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2"/>
          <p:cNvSpPr/>
          <p:nvPr/>
        </p:nvSpPr>
        <p:spPr>
          <a:xfrm rot="10800000">
            <a:off x="-76202" y="-76210"/>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2"/>
          <p:cNvSpPr/>
          <p:nvPr/>
        </p:nvSpPr>
        <p:spPr>
          <a:xfrm rot="10800000">
            <a:off x="-76191" y="807178"/>
            <a:ext cx="382247" cy="441703"/>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2"/>
          <p:cNvSpPr/>
          <p:nvPr/>
        </p:nvSpPr>
        <p:spPr>
          <a:xfrm rot="10800000">
            <a:off x="686447" y="1690560"/>
            <a:ext cx="380418" cy="441707"/>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2"/>
          <p:cNvSpPr/>
          <p:nvPr/>
        </p:nvSpPr>
        <p:spPr>
          <a:xfrm rot="10800000">
            <a:off x="684613" y="1248867"/>
            <a:ext cx="384095" cy="661630"/>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2"/>
          <p:cNvSpPr/>
          <p:nvPr/>
        </p:nvSpPr>
        <p:spPr>
          <a:xfrm rot="10800000">
            <a:off x="306056" y="1248850"/>
            <a:ext cx="380409" cy="6616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2"/>
          <p:cNvSpPr/>
          <p:nvPr/>
        </p:nvSpPr>
        <p:spPr>
          <a:xfrm rot="10800000">
            <a:off x="680969" y="2692004"/>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2"/>
          <p:cNvSpPr/>
          <p:nvPr/>
        </p:nvSpPr>
        <p:spPr>
          <a:xfrm rot="10800000">
            <a:off x="306043" y="2132253"/>
            <a:ext cx="380418" cy="44216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2"/>
          <p:cNvSpPr/>
          <p:nvPr/>
        </p:nvSpPr>
        <p:spPr>
          <a:xfrm rot="10800000">
            <a:off x="306043" y="-76200"/>
            <a:ext cx="760822" cy="44170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2"/>
          <p:cNvSpPr/>
          <p:nvPr/>
        </p:nvSpPr>
        <p:spPr>
          <a:xfrm rot="10800000">
            <a:off x="306043" y="143725"/>
            <a:ext cx="380418" cy="663476"/>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2"/>
          <p:cNvSpPr/>
          <p:nvPr/>
        </p:nvSpPr>
        <p:spPr>
          <a:xfrm rot="10800000">
            <a:off x="306043" y="585416"/>
            <a:ext cx="380418" cy="441693"/>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2"/>
          <p:cNvSpPr/>
          <p:nvPr/>
        </p:nvSpPr>
        <p:spPr>
          <a:xfrm rot="10800000">
            <a:off x="-76191" y="585408"/>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2"/>
          <p:cNvSpPr/>
          <p:nvPr/>
        </p:nvSpPr>
        <p:spPr>
          <a:xfrm rot="10800000">
            <a:off x="-76202" y="1027085"/>
            <a:ext cx="382247" cy="443577"/>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2"/>
          <p:cNvSpPr/>
          <p:nvPr/>
        </p:nvSpPr>
        <p:spPr>
          <a:xfrm rot="10800000">
            <a:off x="306050" y="807171"/>
            <a:ext cx="760804" cy="66349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2"/>
          <p:cNvSpPr/>
          <p:nvPr/>
        </p:nvSpPr>
        <p:spPr>
          <a:xfrm rot="10800000">
            <a:off x="1449107" y="1690550"/>
            <a:ext cx="380395" cy="441717"/>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2"/>
          <p:cNvSpPr/>
          <p:nvPr/>
        </p:nvSpPr>
        <p:spPr>
          <a:xfrm rot="10800000">
            <a:off x="1708691" y="1366465"/>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2"/>
          <p:cNvSpPr/>
          <p:nvPr/>
        </p:nvSpPr>
        <p:spPr>
          <a:xfrm rot="10800000">
            <a:off x="1712382" y="2028083"/>
            <a:ext cx="120809" cy="141229"/>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2"/>
          <p:cNvSpPr/>
          <p:nvPr/>
        </p:nvSpPr>
        <p:spPr>
          <a:xfrm rot="10800000">
            <a:off x="1066855" y="1248867"/>
            <a:ext cx="382257" cy="661630"/>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2"/>
          <p:cNvSpPr/>
          <p:nvPr/>
        </p:nvSpPr>
        <p:spPr>
          <a:xfrm rot="10800000">
            <a:off x="1066865" y="1690550"/>
            <a:ext cx="382247" cy="441717"/>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2"/>
          <p:cNvSpPr/>
          <p:nvPr/>
        </p:nvSpPr>
        <p:spPr>
          <a:xfrm rot="10800000">
            <a:off x="1449107" y="365483"/>
            <a:ext cx="380395" cy="441717"/>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2"/>
          <p:cNvSpPr/>
          <p:nvPr/>
        </p:nvSpPr>
        <p:spPr>
          <a:xfrm rot="10800000">
            <a:off x="2069769" y="-76210"/>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2"/>
          <p:cNvSpPr/>
          <p:nvPr/>
        </p:nvSpPr>
        <p:spPr>
          <a:xfrm rot="10800000">
            <a:off x="1066855" y="-76200"/>
            <a:ext cx="382257" cy="883400"/>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2"/>
          <p:cNvSpPr/>
          <p:nvPr/>
        </p:nvSpPr>
        <p:spPr>
          <a:xfrm rot="10800000">
            <a:off x="1066855" y="585416"/>
            <a:ext cx="382257" cy="441693"/>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2"/>
          <p:cNvSpPr/>
          <p:nvPr/>
        </p:nvSpPr>
        <p:spPr>
          <a:xfrm rot="10800000">
            <a:off x="686449" y="143704"/>
            <a:ext cx="382247" cy="883406"/>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2"/>
          <p:cNvSpPr/>
          <p:nvPr/>
        </p:nvSpPr>
        <p:spPr>
          <a:xfrm rot="10800000">
            <a:off x="686469" y="807171"/>
            <a:ext cx="762643" cy="66349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2"/>
          <p:cNvSpPr/>
          <p:nvPr/>
        </p:nvSpPr>
        <p:spPr>
          <a:xfrm>
            <a:off x="8761744" y="4256839"/>
            <a:ext cx="382247" cy="66349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2"/>
          <p:cNvSpPr/>
          <p:nvPr/>
        </p:nvSpPr>
        <p:spPr>
          <a:xfrm>
            <a:off x="8763594" y="4698533"/>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2"/>
          <p:cNvSpPr/>
          <p:nvPr/>
        </p:nvSpPr>
        <p:spPr>
          <a:xfrm>
            <a:off x="8652478" y="3168854"/>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2"/>
          <p:cNvSpPr/>
          <p:nvPr/>
        </p:nvSpPr>
        <p:spPr>
          <a:xfrm>
            <a:off x="8000931" y="4698533"/>
            <a:ext cx="760804" cy="44171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2"/>
          <p:cNvSpPr/>
          <p:nvPr/>
        </p:nvSpPr>
        <p:spPr>
          <a:xfrm>
            <a:off x="8381340" y="4256839"/>
            <a:ext cx="380409" cy="66349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2"/>
          <p:cNvSpPr/>
          <p:nvPr/>
        </p:nvSpPr>
        <p:spPr>
          <a:xfrm>
            <a:off x="8761744" y="4036932"/>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2"/>
          <p:cNvSpPr/>
          <p:nvPr/>
        </p:nvSpPr>
        <p:spPr>
          <a:xfrm>
            <a:off x="7822482" y="3491072"/>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2"/>
          <p:cNvSpPr/>
          <p:nvPr/>
        </p:nvSpPr>
        <p:spPr>
          <a:xfrm>
            <a:off x="7259452" y="4698533"/>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itre 42"/>
          <p:cNvSpPr>
            <a:spLocks noGrp="1"/>
          </p:cNvSpPr>
          <p:nvPr>
            <p:ph type="title"/>
          </p:nvPr>
        </p:nvSpPr>
        <p:spPr>
          <a:xfrm>
            <a:off x="1941950" y="0"/>
            <a:ext cx="5525650" cy="2105025"/>
          </a:xfrm>
        </p:spPr>
        <p:txBody>
          <a:bodyPr/>
          <a:lstStyle/>
          <a:p>
            <a:pPr rtl="1">
              <a:lnSpc>
                <a:spcPct val="100000"/>
              </a:lnSpc>
            </a:pPr>
            <a:r>
              <a:rPr lang="ar-DZ" sz="1800" b="1" dirty="0" smtClean="0">
                <a:cs typeface="+mj-cs"/>
              </a:rPr>
              <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جامعة باجي مختار - عنابة –</a:t>
            </a:r>
            <a:br>
              <a:rPr lang="ar-DZ" sz="1800" b="1" dirty="0" smtClean="0">
                <a:cs typeface="+mj-cs"/>
              </a:rPr>
            </a:br>
            <a:r>
              <a:rPr lang="ar-DZ" sz="1800" b="1" dirty="0" smtClean="0">
                <a:cs typeface="+mj-cs"/>
              </a:rPr>
              <a:t>كلية العلوم الاقتصادية والتجارية وعلوم التسيير</a:t>
            </a:r>
            <a:br>
              <a:rPr lang="ar-DZ" sz="1800" b="1" dirty="0" smtClean="0">
                <a:cs typeface="+mj-cs"/>
              </a:rPr>
            </a:br>
            <a:r>
              <a:rPr lang="ar-DZ" sz="1800" b="1" dirty="0" smtClean="0">
                <a:cs typeface="+mj-cs"/>
              </a:rPr>
              <a:t>قسم العلوم المالية</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 </a:t>
            </a:r>
            <a:r>
              <a:rPr lang="ar-DZ" sz="2000" b="1" dirty="0" smtClean="0">
                <a:cs typeface="+mj-cs"/>
              </a:rPr>
              <a:t>مقياس: </a:t>
            </a:r>
            <a:r>
              <a:rPr lang="ar-DZ" sz="2000" b="1" dirty="0" smtClean="0">
                <a:solidFill>
                  <a:srgbClr val="FF0000"/>
                </a:solidFill>
                <a:cs typeface="+mj-cs"/>
              </a:rPr>
              <a:t>التشريعات المالية والبنكية في الجزائر</a:t>
            </a:r>
            <a:r>
              <a:rPr lang="ar-DZ" sz="1800" b="1" dirty="0" smtClean="0">
                <a:solidFill>
                  <a:srgbClr val="FF0000"/>
                </a:solidFill>
                <a:cs typeface="+mj-cs"/>
              </a:rPr>
              <a:t/>
            </a:r>
            <a:br>
              <a:rPr lang="ar-DZ" sz="1800" b="1" dirty="0" smtClean="0">
                <a:solidFill>
                  <a:srgbClr val="FF0000"/>
                </a:solidFill>
                <a:cs typeface="+mj-cs"/>
              </a:rPr>
            </a:br>
            <a:r>
              <a:rPr lang="ar-DZ" sz="1800" b="1" dirty="0" smtClean="0">
                <a:solidFill>
                  <a:srgbClr val="0070C0"/>
                </a:solidFill>
                <a:cs typeface="+mj-cs"/>
              </a:rPr>
              <a:t>عنوان المحاضرة: </a:t>
            </a:r>
            <a:r>
              <a:rPr lang="ar-DZ" sz="1800" b="1" dirty="0" smtClean="0">
                <a:solidFill>
                  <a:srgbClr val="FF0000"/>
                </a:solidFill>
                <a:cs typeface="+mj-cs"/>
              </a:rPr>
              <a:t>التشريعات الضريبية في الجزائر</a:t>
            </a:r>
            <a:br>
              <a:rPr lang="ar-DZ" sz="1800" b="1" dirty="0" smtClean="0">
                <a:solidFill>
                  <a:srgbClr val="FF0000"/>
                </a:solidFill>
                <a:cs typeface="+mj-cs"/>
              </a:rPr>
            </a:br>
            <a:r>
              <a:rPr lang="ar-DZ" sz="1600" b="1" dirty="0" smtClean="0">
                <a:solidFill>
                  <a:schemeClr val="tx1"/>
                </a:solidFill>
                <a:cs typeface="+mj-cs"/>
              </a:rPr>
              <a:t>موجه لطلبة السنة أولى ماستر تخصص: مالية المؤسسة</a:t>
            </a:r>
            <a:endParaRPr lang="fr-FR" sz="1800" b="1" dirty="0">
              <a:solidFill>
                <a:schemeClr val="tx1"/>
              </a:solidFill>
              <a:cs typeface="+mj-cs"/>
            </a:endParaRPr>
          </a:p>
        </p:txBody>
      </p:sp>
      <p:sp>
        <p:nvSpPr>
          <p:cNvPr id="40" name="Sous-titre 39"/>
          <p:cNvSpPr>
            <a:spLocks noGrp="1"/>
          </p:cNvSpPr>
          <p:nvPr>
            <p:ph type="subTitle" idx="1"/>
          </p:nvPr>
        </p:nvSpPr>
        <p:spPr>
          <a:xfrm>
            <a:off x="201768" y="3430498"/>
            <a:ext cx="2781300" cy="534162"/>
          </a:xfrm>
        </p:spPr>
        <p:txBody>
          <a:bodyPr/>
          <a:lstStyle/>
          <a:p>
            <a:r>
              <a:rPr lang="ar-DZ" sz="1800" b="1" dirty="0" smtClean="0"/>
              <a:t>من تقديم: </a:t>
            </a:r>
            <a:r>
              <a:rPr lang="ar-DZ" sz="1800" b="1" dirty="0" err="1" smtClean="0"/>
              <a:t>د</a:t>
            </a:r>
            <a:r>
              <a:rPr lang="ar-DZ" sz="1800" b="1" dirty="0" smtClean="0"/>
              <a:t>. حاج علي عدنان</a:t>
            </a:r>
            <a:endParaRPr lang="fr-FR" sz="1800" b="1" dirty="0"/>
          </a:p>
        </p:txBody>
      </p:sp>
      <p:pic>
        <p:nvPicPr>
          <p:cNvPr id="54" name="Picture 3" descr="C:\Users\Office\Desktop\مسؤول تخصص مالية وبنوك\Logo Fac Economie.png"/>
          <p:cNvPicPr>
            <a:picLocks noChangeAspect="1" noChangeArrowheads="1"/>
          </p:cNvPicPr>
          <p:nvPr/>
        </p:nvPicPr>
        <p:blipFill>
          <a:blip r:embed="rId3"/>
          <a:srcRect/>
          <a:stretch>
            <a:fillRect/>
          </a:stretch>
        </p:blipFill>
        <p:spPr bwMode="auto">
          <a:xfrm>
            <a:off x="6253102" y="133350"/>
            <a:ext cx="1157348" cy="1238250"/>
          </a:xfrm>
          <a:prstGeom prst="rect">
            <a:avLst/>
          </a:prstGeom>
          <a:noFill/>
        </p:spPr>
      </p:pic>
      <p:pic>
        <p:nvPicPr>
          <p:cNvPr id="55" name="Image 54" descr="C:\Users\Office\Desktop\Université_Badji_Mokhtar_d'Annaba.png"/>
          <p:cNvPicPr/>
          <p:nvPr/>
        </p:nvPicPr>
        <p:blipFill>
          <a:blip r:embed="rId4" cstate="print"/>
          <a:srcRect/>
          <a:stretch>
            <a:fillRect/>
          </a:stretch>
        </p:blipFill>
        <p:spPr bwMode="auto">
          <a:xfrm>
            <a:off x="1904999" y="262443"/>
            <a:ext cx="1200151" cy="1213932"/>
          </a:xfrm>
          <a:prstGeom prst="rect">
            <a:avLst/>
          </a:prstGeom>
          <a:noFill/>
          <a:ln w="9525">
            <a:noFill/>
            <a:miter lim="800000"/>
            <a:headEnd/>
            <a:tailEnd/>
          </a:ln>
        </p:spPr>
      </p:pic>
      <p:pic>
        <p:nvPicPr>
          <p:cNvPr id="56" name="Picture 2" descr="C:\Users\Office\Desktop\مقاييس السداسي الثاني 2023-2024\مقياس التشريعات المالية والبنكية في الجزائر\صورة تعريفية مقياس التشريعات.png"/>
          <p:cNvPicPr>
            <a:picLocks noChangeAspect="1" noChangeArrowheads="1"/>
          </p:cNvPicPr>
          <p:nvPr/>
        </p:nvPicPr>
        <p:blipFill>
          <a:blip r:embed="rId5"/>
          <a:srcRect/>
          <a:stretch>
            <a:fillRect/>
          </a:stretch>
        </p:blipFill>
        <p:spPr bwMode="auto">
          <a:xfrm>
            <a:off x="2933901" y="2098697"/>
            <a:ext cx="5103791" cy="2280716"/>
          </a:xfrm>
          <a:prstGeom prst="rect">
            <a:avLst/>
          </a:prstGeom>
          <a:noFill/>
        </p:spPr>
      </p:pic>
      <p:sp>
        <p:nvSpPr>
          <p:cNvPr id="42" name="Sous-titre 39"/>
          <p:cNvSpPr txBox="1">
            <a:spLocks/>
          </p:cNvSpPr>
          <p:nvPr/>
        </p:nvSpPr>
        <p:spPr>
          <a:xfrm>
            <a:off x="3458242" y="4379413"/>
            <a:ext cx="2781300" cy="5341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1pPr>
            <a:lvl2pPr marL="914400" marR="0" lvl="1" indent="-317500" algn="l" rtl="0" eaLnBrk="1" hangingPunct="1">
              <a:lnSpc>
                <a:spcPct val="100000"/>
              </a:lnSpc>
              <a:spcBef>
                <a:spcPts val="160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2pPr>
            <a:lvl3pPr marL="1371600" marR="0" lvl="2" indent="-317500" algn="l" rtl="0" eaLnBrk="1" hangingPunct="1">
              <a:lnSpc>
                <a:spcPct val="100000"/>
              </a:lnSpc>
              <a:spcBef>
                <a:spcPts val="160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3pPr>
            <a:lvl4pPr marL="1828800" marR="0" lvl="3" indent="-317500" algn="l" rtl="0" eaLnBrk="1" hangingPunct="1">
              <a:lnSpc>
                <a:spcPct val="100000"/>
              </a:lnSpc>
              <a:spcBef>
                <a:spcPts val="160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4pPr>
            <a:lvl5pPr marL="2286000" marR="0" lvl="4" indent="-317500" algn="l" rtl="0" eaLnBrk="1" hangingPunct="1">
              <a:lnSpc>
                <a:spcPct val="100000"/>
              </a:lnSpc>
              <a:spcBef>
                <a:spcPts val="160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5pPr>
            <a:lvl6pPr marL="2743200" marR="0" lvl="5" indent="-317500" algn="l" rtl="0" eaLnBrk="1" hangingPunct="1">
              <a:lnSpc>
                <a:spcPct val="100000"/>
              </a:lnSpc>
              <a:spcBef>
                <a:spcPts val="160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6pPr>
            <a:lvl7pPr marL="3200400" marR="0" lvl="6" indent="-317500" algn="l" rtl="0" eaLnBrk="1" hangingPunct="1">
              <a:lnSpc>
                <a:spcPct val="100000"/>
              </a:lnSpc>
              <a:spcBef>
                <a:spcPts val="160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7pPr>
            <a:lvl8pPr marL="3657600" marR="0" lvl="7" indent="-317500" algn="l" rtl="0" eaLnBrk="1" hangingPunct="1">
              <a:lnSpc>
                <a:spcPct val="100000"/>
              </a:lnSpc>
              <a:spcBef>
                <a:spcPts val="160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8pPr>
            <a:lvl9pPr marL="4114800" marR="0" lvl="8" indent="-317500" algn="l" rtl="0" eaLnBrk="1" hangingPunct="1">
              <a:lnSpc>
                <a:spcPct val="100000"/>
              </a:lnSpc>
              <a:spcBef>
                <a:spcPts val="1600"/>
              </a:spcBef>
              <a:spcAft>
                <a:spcPts val="1600"/>
              </a:spcAft>
              <a:buClr>
                <a:schemeClr val="dk2"/>
              </a:buClr>
              <a:buSzPts val="1400"/>
              <a:buFont typeface="Arvo"/>
              <a:buNone/>
              <a:defRPr sz="1400" b="0" i="0" u="none" strike="noStrike" cap="none">
                <a:solidFill>
                  <a:schemeClr val="dk2"/>
                </a:solidFill>
                <a:latin typeface="Arvo"/>
                <a:ea typeface="Arvo"/>
                <a:cs typeface="Arvo"/>
                <a:sym typeface="Arvo"/>
              </a:defRPr>
            </a:lvl9pPr>
          </a:lstStyle>
          <a:p>
            <a:r>
              <a:rPr lang="ar-DZ" sz="1600" b="1" dirty="0" smtClean="0"/>
              <a:t>السنة الجامعية: 2025/2024</a:t>
            </a:r>
            <a:endParaRPr lang="fr-FR" sz="1600" b="1"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82"/>
                                        </p:tgtEl>
                                        <p:attrNameLst>
                                          <p:attrName>style.visibility</p:attrName>
                                        </p:attrNameLst>
                                      </p:cBhvr>
                                      <p:to>
                                        <p:strVal val="visible"/>
                                      </p:to>
                                    </p:set>
                                    <p:anim calcmode="lin" valueType="num">
                                      <p:cBhvr additive="base">
                                        <p:cTn id="7" dur="200"/>
                                        <p:tgtEl>
                                          <p:spTgt spid="1982"/>
                                        </p:tgtEl>
                                        <p:attrNameLst>
                                          <p:attrName>ppt_w</p:attrName>
                                        </p:attrNameLst>
                                      </p:cBhvr>
                                      <p:tavLst>
                                        <p:tav tm="0">
                                          <p:val>
                                            <p:strVal val="0"/>
                                          </p:val>
                                        </p:tav>
                                        <p:tav tm="100000">
                                          <p:val>
                                            <p:strVal val="#ppt_w"/>
                                          </p:val>
                                        </p:tav>
                                      </p:tavLst>
                                    </p:anim>
                                    <p:anim calcmode="lin" valueType="num">
                                      <p:cBhvr additive="base">
                                        <p:cTn id="8" dur="200"/>
                                        <p:tgtEl>
                                          <p:spTgt spid="1982"/>
                                        </p:tgtEl>
                                        <p:attrNameLst>
                                          <p:attrName>ppt_h</p:attrName>
                                        </p:attrNameLst>
                                      </p:cBhvr>
                                      <p:tavLst>
                                        <p:tav tm="0">
                                          <p:val>
                                            <p:strVal val="0"/>
                                          </p:val>
                                        </p:tav>
                                        <p:tav tm="100000">
                                          <p:val>
                                            <p:strVal val="#ppt_h"/>
                                          </p:val>
                                        </p:tav>
                                      </p:tavLst>
                                    </p:anim>
                                  </p:childTnLst>
                                </p:cTn>
                              </p:par>
                            </p:childTnLst>
                          </p:cTn>
                        </p:par>
                        <p:par>
                          <p:cTn id="9" fill="hold">
                            <p:stCondLst>
                              <p:cond delay="200"/>
                            </p:stCondLst>
                            <p:childTnLst>
                              <p:par>
                                <p:cTn id="10" presetID="23" presetClass="entr" presetSubtype="16" fill="hold" nodeType="afterEffect">
                                  <p:stCondLst>
                                    <p:cond delay="0"/>
                                  </p:stCondLst>
                                  <p:childTnLst>
                                    <p:set>
                                      <p:cBhvr>
                                        <p:cTn id="11" dur="1" fill="hold">
                                          <p:stCondLst>
                                            <p:cond delay="0"/>
                                          </p:stCondLst>
                                        </p:cTn>
                                        <p:tgtEl>
                                          <p:spTgt spid="1990"/>
                                        </p:tgtEl>
                                        <p:attrNameLst>
                                          <p:attrName>style.visibility</p:attrName>
                                        </p:attrNameLst>
                                      </p:cBhvr>
                                      <p:to>
                                        <p:strVal val="visible"/>
                                      </p:to>
                                    </p:set>
                                    <p:anim calcmode="lin" valueType="num">
                                      <p:cBhvr additive="base">
                                        <p:cTn id="12" dur="200"/>
                                        <p:tgtEl>
                                          <p:spTgt spid="1990"/>
                                        </p:tgtEl>
                                        <p:attrNameLst>
                                          <p:attrName>ppt_w</p:attrName>
                                        </p:attrNameLst>
                                      </p:cBhvr>
                                      <p:tavLst>
                                        <p:tav tm="0">
                                          <p:val>
                                            <p:strVal val="0"/>
                                          </p:val>
                                        </p:tav>
                                        <p:tav tm="100000">
                                          <p:val>
                                            <p:strVal val="#ppt_w"/>
                                          </p:val>
                                        </p:tav>
                                      </p:tavLst>
                                    </p:anim>
                                    <p:anim calcmode="lin" valueType="num">
                                      <p:cBhvr additive="base">
                                        <p:cTn id="13" dur="200"/>
                                        <p:tgtEl>
                                          <p:spTgt spid="1990"/>
                                        </p:tgtEl>
                                        <p:attrNameLst>
                                          <p:attrName>ppt_h</p:attrName>
                                        </p:attrNameLst>
                                      </p:cBhvr>
                                      <p:tavLst>
                                        <p:tav tm="0">
                                          <p:val>
                                            <p:strVal val="0"/>
                                          </p:val>
                                        </p:tav>
                                        <p:tav tm="100000">
                                          <p:val>
                                            <p:strVal val="#ppt_h"/>
                                          </p:val>
                                        </p:tav>
                                      </p:tavLst>
                                    </p:anim>
                                  </p:childTnLst>
                                </p:cTn>
                              </p:par>
                            </p:childTnLst>
                          </p:cTn>
                        </p:par>
                        <p:par>
                          <p:cTn id="14" fill="hold">
                            <p:stCondLst>
                              <p:cond delay="400"/>
                            </p:stCondLst>
                            <p:childTnLst>
                              <p:par>
                                <p:cTn id="15" presetID="23" presetClass="entr" presetSubtype="16" fill="hold" nodeType="afterEffect">
                                  <p:stCondLst>
                                    <p:cond delay="0"/>
                                  </p:stCondLst>
                                  <p:childTnLst>
                                    <p:set>
                                      <p:cBhvr>
                                        <p:cTn id="16" dur="1" fill="hold">
                                          <p:stCondLst>
                                            <p:cond delay="0"/>
                                          </p:stCondLst>
                                        </p:cTn>
                                        <p:tgtEl>
                                          <p:spTgt spid="1978"/>
                                        </p:tgtEl>
                                        <p:attrNameLst>
                                          <p:attrName>style.visibility</p:attrName>
                                        </p:attrNameLst>
                                      </p:cBhvr>
                                      <p:to>
                                        <p:strVal val="visible"/>
                                      </p:to>
                                    </p:set>
                                    <p:anim calcmode="lin" valueType="num">
                                      <p:cBhvr additive="base">
                                        <p:cTn id="17" dur="200"/>
                                        <p:tgtEl>
                                          <p:spTgt spid="1978"/>
                                        </p:tgtEl>
                                        <p:attrNameLst>
                                          <p:attrName>ppt_w</p:attrName>
                                        </p:attrNameLst>
                                      </p:cBhvr>
                                      <p:tavLst>
                                        <p:tav tm="0">
                                          <p:val>
                                            <p:strVal val="0"/>
                                          </p:val>
                                        </p:tav>
                                        <p:tav tm="100000">
                                          <p:val>
                                            <p:strVal val="#ppt_w"/>
                                          </p:val>
                                        </p:tav>
                                      </p:tavLst>
                                    </p:anim>
                                    <p:anim calcmode="lin" valueType="num">
                                      <p:cBhvr additive="base">
                                        <p:cTn id="18" dur="200"/>
                                        <p:tgtEl>
                                          <p:spTgt spid="1978"/>
                                        </p:tgtEl>
                                        <p:attrNameLst>
                                          <p:attrName>ppt_h</p:attrName>
                                        </p:attrNameLst>
                                      </p:cBhvr>
                                      <p:tavLst>
                                        <p:tav tm="0">
                                          <p:val>
                                            <p:strVal val="0"/>
                                          </p:val>
                                        </p:tav>
                                        <p:tav tm="100000">
                                          <p:val>
                                            <p:strVal val="#ppt_h"/>
                                          </p:val>
                                        </p:tav>
                                      </p:tavLst>
                                    </p:anim>
                                  </p:childTnLst>
                                </p:cTn>
                              </p:par>
                            </p:childTnLst>
                          </p:cTn>
                        </p:par>
                        <p:par>
                          <p:cTn id="19" fill="hold">
                            <p:stCondLst>
                              <p:cond delay="600"/>
                            </p:stCondLst>
                            <p:childTnLst>
                              <p:par>
                                <p:cTn id="20" presetID="23" presetClass="entr" presetSubtype="16" fill="hold" nodeType="afterEffect">
                                  <p:stCondLst>
                                    <p:cond delay="0"/>
                                  </p:stCondLst>
                                  <p:childTnLst>
                                    <p:set>
                                      <p:cBhvr>
                                        <p:cTn id="21" dur="1" fill="hold">
                                          <p:stCondLst>
                                            <p:cond delay="0"/>
                                          </p:stCondLst>
                                        </p:cTn>
                                        <p:tgtEl>
                                          <p:spTgt spid="1968"/>
                                        </p:tgtEl>
                                        <p:attrNameLst>
                                          <p:attrName>style.visibility</p:attrName>
                                        </p:attrNameLst>
                                      </p:cBhvr>
                                      <p:to>
                                        <p:strVal val="visible"/>
                                      </p:to>
                                    </p:set>
                                    <p:anim calcmode="lin" valueType="num">
                                      <p:cBhvr additive="base">
                                        <p:cTn id="22" dur="200"/>
                                        <p:tgtEl>
                                          <p:spTgt spid="1968"/>
                                        </p:tgtEl>
                                        <p:attrNameLst>
                                          <p:attrName>ppt_w</p:attrName>
                                        </p:attrNameLst>
                                      </p:cBhvr>
                                      <p:tavLst>
                                        <p:tav tm="0">
                                          <p:val>
                                            <p:strVal val="0"/>
                                          </p:val>
                                        </p:tav>
                                        <p:tav tm="100000">
                                          <p:val>
                                            <p:strVal val="#ppt_w"/>
                                          </p:val>
                                        </p:tav>
                                      </p:tavLst>
                                    </p:anim>
                                    <p:anim calcmode="lin" valueType="num">
                                      <p:cBhvr additive="base">
                                        <p:cTn id="23" dur="200"/>
                                        <p:tgtEl>
                                          <p:spTgt spid="1968"/>
                                        </p:tgtEl>
                                        <p:attrNameLst>
                                          <p:attrName>ppt_h</p:attrName>
                                        </p:attrNameLst>
                                      </p:cBhvr>
                                      <p:tavLst>
                                        <p:tav tm="0">
                                          <p:val>
                                            <p:strVal val="0"/>
                                          </p:val>
                                        </p:tav>
                                        <p:tav tm="100000">
                                          <p:val>
                                            <p:strVal val="#ppt_h"/>
                                          </p:val>
                                        </p:tav>
                                      </p:tavLst>
                                    </p:anim>
                                  </p:childTnLst>
                                </p:cTn>
                              </p:par>
                            </p:childTnLst>
                          </p:cTn>
                        </p:par>
                        <p:par>
                          <p:cTn id="24" fill="hold">
                            <p:stCondLst>
                              <p:cond delay="800"/>
                            </p:stCondLst>
                            <p:childTnLst>
                              <p:par>
                                <p:cTn id="25" presetID="23" presetClass="entr" presetSubtype="16" fill="hold" nodeType="afterEffect">
                                  <p:stCondLst>
                                    <p:cond delay="0"/>
                                  </p:stCondLst>
                                  <p:childTnLst>
                                    <p:set>
                                      <p:cBhvr>
                                        <p:cTn id="26" dur="1" fill="hold">
                                          <p:stCondLst>
                                            <p:cond delay="0"/>
                                          </p:stCondLst>
                                        </p:cTn>
                                        <p:tgtEl>
                                          <p:spTgt spid="1983"/>
                                        </p:tgtEl>
                                        <p:attrNameLst>
                                          <p:attrName>style.visibility</p:attrName>
                                        </p:attrNameLst>
                                      </p:cBhvr>
                                      <p:to>
                                        <p:strVal val="visible"/>
                                      </p:to>
                                    </p:set>
                                    <p:anim calcmode="lin" valueType="num">
                                      <p:cBhvr additive="base">
                                        <p:cTn id="27" dur="200"/>
                                        <p:tgtEl>
                                          <p:spTgt spid="1983"/>
                                        </p:tgtEl>
                                        <p:attrNameLst>
                                          <p:attrName>ppt_w</p:attrName>
                                        </p:attrNameLst>
                                      </p:cBhvr>
                                      <p:tavLst>
                                        <p:tav tm="0">
                                          <p:val>
                                            <p:strVal val="0"/>
                                          </p:val>
                                        </p:tav>
                                        <p:tav tm="100000">
                                          <p:val>
                                            <p:strVal val="#ppt_w"/>
                                          </p:val>
                                        </p:tav>
                                      </p:tavLst>
                                    </p:anim>
                                    <p:anim calcmode="lin" valueType="num">
                                      <p:cBhvr additive="base">
                                        <p:cTn id="28" dur="200"/>
                                        <p:tgtEl>
                                          <p:spTgt spid="1983"/>
                                        </p:tgtEl>
                                        <p:attrNameLst>
                                          <p:attrName>ppt_h</p:attrName>
                                        </p:attrNameLst>
                                      </p:cBhvr>
                                      <p:tavLst>
                                        <p:tav tm="0">
                                          <p:val>
                                            <p:strVal val="0"/>
                                          </p:val>
                                        </p:tav>
                                        <p:tav tm="100000">
                                          <p:val>
                                            <p:strVal val="#ppt_h"/>
                                          </p:val>
                                        </p:tav>
                                      </p:tavLst>
                                    </p:anim>
                                  </p:childTnLst>
                                </p:cTn>
                              </p:par>
                            </p:childTnLst>
                          </p:cTn>
                        </p:par>
                        <p:par>
                          <p:cTn id="29" fill="hold">
                            <p:stCondLst>
                              <p:cond delay="1000"/>
                            </p:stCondLst>
                            <p:childTnLst>
                              <p:par>
                                <p:cTn id="30" presetID="23" presetClass="entr" presetSubtype="16" fill="hold" nodeType="afterEffect">
                                  <p:stCondLst>
                                    <p:cond delay="0"/>
                                  </p:stCondLst>
                                  <p:childTnLst>
                                    <p:set>
                                      <p:cBhvr>
                                        <p:cTn id="31" dur="1" fill="hold">
                                          <p:stCondLst>
                                            <p:cond delay="0"/>
                                          </p:stCondLst>
                                        </p:cTn>
                                        <p:tgtEl>
                                          <p:spTgt spid="1970"/>
                                        </p:tgtEl>
                                        <p:attrNameLst>
                                          <p:attrName>style.visibility</p:attrName>
                                        </p:attrNameLst>
                                      </p:cBhvr>
                                      <p:to>
                                        <p:strVal val="visible"/>
                                      </p:to>
                                    </p:set>
                                    <p:anim calcmode="lin" valueType="num">
                                      <p:cBhvr additive="base">
                                        <p:cTn id="32" dur="200"/>
                                        <p:tgtEl>
                                          <p:spTgt spid="1970"/>
                                        </p:tgtEl>
                                        <p:attrNameLst>
                                          <p:attrName>ppt_w</p:attrName>
                                        </p:attrNameLst>
                                      </p:cBhvr>
                                      <p:tavLst>
                                        <p:tav tm="0">
                                          <p:val>
                                            <p:strVal val="0"/>
                                          </p:val>
                                        </p:tav>
                                        <p:tav tm="100000">
                                          <p:val>
                                            <p:strVal val="#ppt_w"/>
                                          </p:val>
                                        </p:tav>
                                      </p:tavLst>
                                    </p:anim>
                                    <p:anim calcmode="lin" valueType="num">
                                      <p:cBhvr additive="base">
                                        <p:cTn id="33" dur="200"/>
                                        <p:tgtEl>
                                          <p:spTgt spid="1970"/>
                                        </p:tgtEl>
                                        <p:attrNameLst>
                                          <p:attrName>ppt_h</p:attrName>
                                        </p:attrNameLst>
                                      </p:cBhvr>
                                      <p:tavLst>
                                        <p:tav tm="0">
                                          <p:val>
                                            <p:strVal val="0"/>
                                          </p:val>
                                        </p:tav>
                                        <p:tav tm="100000">
                                          <p:val>
                                            <p:strVal val="#ppt_h"/>
                                          </p:val>
                                        </p:tav>
                                      </p:tavLst>
                                    </p:anim>
                                  </p:childTnLst>
                                </p:cTn>
                              </p:par>
                            </p:childTnLst>
                          </p:cTn>
                        </p:par>
                        <p:par>
                          <p:cTn id="34" fill="hold">
                            <p:stCondLst>
                              <p:cond delay="1200"/>
                            </p:stCondLst>
                            <p:childTnLst>
                              <p:par>
                                <p:cTn id="35" presetID="23" presetClass="entr" presetSubtype="16" fill="hold" nodeType="afterEffect">
                                  <p:stCondLst>
                                    <p:cond delay="0"/>
                                  </p:stCondLst>
                                  <p:childTnLst>
                                    <p:set>
                                      <p:cBhvr>
                                        <p:cTn id="36" dur="1" fill="hold">
                                          <p:stCondLst>
                                            <p:cond delay="0"/>
                                          </p:stCondLst>
                                        </p:cTn>
                                        <p:tgtEl>
                                          <p:spTgt spid="1989"/>
                                        </p:tgtEl>
                                        <p:attrNameLst>
                                          <p:attrName>style.visibility</p:attrName>
                                        </p:attrNameLst>
                                      </p:cBhvr>
                                      <p:to>
                                        <p:strVal val="visible"/>
                                      </p:to>
                                    </p:set>
                                    <p:anim calcmode="lin" valueType="num">
                                      <p:cBhvr additive="base">
                                        <p:cTn id="37" dur="200"/>
                                        <p:tgtEl>
                                          <p:spTgt spid="1989"/>
                                        </p:tgtEl>
                                        <p:attrNameLst>
                                          <p:attrName>ppt_w</p:attrName>
                                        </p:attrNameLst>
                                      </p:cBhvr>
                                      <p:tavLst>
                                        <p:tav tm="0">
                                          <p:val>
                                            <p:strVal val="0"/>
                                          </p:val>
                                        </p:tav>
                                        <p:tav tm="100000">
                                          <p:val>
                                            <p:strVal val="#ppt_w"/>
                                          </p:val>
                                        </p:tav>
                                      </p:tavLst>
                                    </p:anim>
                                    <p:anim calcmode="lin" valueType="num">
                                      <p:cBhvr additive="base">
                                        <p:cTn id="38" dur="200"/>
                                        <p:tgtEl>
                                          <p:spTgt spid="1989"/>
                                        </p:tgtEl>
                                        <p:attrNameLst>
                                          <p:attrName>ppt_h</p:attrName>
                                        </p:attrNameLst>
                                      </p:cBhvr>
                                      <p:tavLst>
                                        <p:tav tm="0">
                                          <p:val>
                                            <p:strVal val="0"/>
                                          </p:val>
                                        </p:tav>
                                        <p:tav tm="100000">
                                          <p:val>
                                            <p:strVal val="#ppt_h"/>
                                          </p:val>
                                        </p:tav>
                                      </p:tavLst>
                                    </p:anim>
                                  </p:childTnLst>
                                </p:cTn>
                              </p:par>
                            </p:childTnLst>
                          </p:cTn>
                        </p:par>
                        <p:par>
                          <p:cTn id="39" fill="hold">
                            <p:stCondLst>
                              <p:cond delay="1400"/>
                            </p:stCondLst>
                            <p:childTnLst>
                              <p:par>
                                <p:cTn id="40" presetID="23" presetClass="entr" presetSubtype="16" fill="hold" nodeType="afterEffect">
                                  <p:stCondLst>
                                    <p:cond delay="0"/>
                                  </p:stCondLst>
                                  <p:childTnLst>
                                    <p:set>
                                      <p:cBhvr>
                                        <p:cTn id="41" dur="1" fill="hold">
                                          <p:stCondLst>
                                            <p:cond delay="0"/>
                                          </p:stCondLst>
                                        </p:cTn>
                                        <p:tgtEl>
                                          <p:spTgt spid="1981"/>
                                        </p:tgtEl>
                                        <p:attrNameLst>
                                          <p:attrName>style.visibility</p:attrName>
                                        </p:attrNameLst>
                                      </p:cBhvr>
                                      <p:to>
                                        <p:strVal val="visible"/>
                                      </p:to>
                                    </p:set>
                                    <p:anim calcmode="lin" valueType="num">
                                      <p:cBhvr additive="base">
                                        <p:cTn id="42" dur="200"/>
                                        <p:tgtEl>
                                          <p:spTgt spid="1981"/>
                                        </p:tgtEl>
                                        <p:attrNameLst>
                                          <p:attrName>ppt_w</p:attrName>
                                        </p:attrNameLst>
                                      </p:cBhvr>
                                      <p:tavLst>
                                        <p:tav tm="0">
                                          <p:val>
                                            <p:strVal val="0"/>
                                          </p:val>
                                        </p:tav>
                                        <p:tav tm="100000">
                                          <p:val>
                                            <p:strVal val="#ppt_w"/>
                                          </p:val>
                                        </p:tav>
                                      </p:tavLst>
                                    </p:anim>
                                    <p:anim calcmode="lin" valueType="num">
                                      <p:cBhvr additive="base">
                                        <p:cTn id="43" dur="200"/>
                                        <p:tgtEl>
                                          <p:spTgt spid="1981"/>
                                        </p:tgtEl>
                                        <p:attrNameLst>
                                          <p:attrName>ppt_h</p:attrName>
                                        </p:attrNameLst>
                                      </p:cBhvr>
                                      <p:tavLst>
                                        <p:tav tm="0">
                                          <p:val>
                                            <p:strVal val="0"/>
                                          </p:val>
                                        </p:tav>
                                        <p:tav tm="100000">
                                          <p:val>
                                            <p:strVal val="#ppt_h"/>
                                          </p:val>
                                        </p:tav>
                                      </p:tavLst>
                                    </p:anim>
                                  </p:childTnLst>
                                </p:cTn>
                              </p:par>
                            </p:childTnLst>
                          </p:cTn>
                        </p:par>
                        <p:par>
                          <p:cTn id="44" fill="hold">
                            <p:stCondLst>
                              <p:cond delay="1600"/>
                            </p:stCondLst>
                            <p:childTnLst>
                              <p:par>
                                <p:cTn id="45" presetID="23" presetClass="entr" presetSubtype="16" fill="hold" nodeType="afterEffect">
                                  <p:stCondLst>
                                    <p:cond delay="0"/>
                                  </p:stCondLst>
                                  <p:childTnLst>
                                    <p:set>
                                      <p:cBhvr>
                                        <p:cTn id="46" dur="1" fill="hold">
                                          <p:stCondLst>
                                            <p:cond delay="0"/>
                                          </p:stCondLst>
                                        </p:cTn>
                                        <p:tgtEl>
                                          <p:spTgt spid="1972"/>
                                        </p:tgtEl>
                                        <p:attrNameLst>
                                          <p:attrName>style.visibility</p:attrName>
                                        </p:attrNameLst>
                                      </p:cBhvr>
                                      <p:to>
                                        <p:strVal val="visible"/>
                                      </p:to>
                                    </p:set>
                                    <p:anim calcmode="lin" valueType="num">
                                      <p:cBhvr additive="base">
                                        <p:cTn id="47" dur="200"/>
                                        <p:tgtEl>
                                          <p:spTgt spid="1972"/>
                                        </p:tgtEl>
                                        <p:attrNameLst>
                                          <p:attrName>ppt_w</p:attrName>
                                        </p:attrNameLst>
                                      </p:cBhvr>
                                      <p:tavLst>
                                        <p:tav tm="0">
                                          <p:val>
                                            <p:strVal val="0"/>
                                          </p:val>
                                        </p:tav>
                                        <p:tav tm="100000">
                                          <p:val>
                                            <p:strVal val="#ppt_w"/>
                                          </p:val>
                                        </p:tav>
                                      </p:tavLst>
                                    </p:anim>
                                    <p:anim calcmode="lin" valueType="num">
                                      <p:cBhvr additive="base">
                                        <p:cTn id="48" dur="200"/>
                                        <p:tgtEl>
                                          <p:spTgt spid="1972"/>
                                        </p:tgtEl>
                                        <p:attrNameLst>
                                          <p:attrName>ppt_h</p:attrName>
                                        </p:attrNameLst>
                                      </p:cBhvr>
                                      <p:tavLst>
                                        <p:tav tm="0">
                                          <p:val>
                                            <p:strVal val="0"/>
                                          </p:val>
                                        </p:tav>
                                        <p:tav tm="100000">
                                          <p:val>
                                            <p:strVal val="#ppt_h"/>
                                          </p:val>
                                        </p:tav>
                                      </p:tavLst>
                                    </p:anim>
                                  </p:childTnLst>
                                </p:cTn>
                              </p:par>
                            </p:childTnLst>
                          </p:cTn>
                        </p:par>
                        <p:par>
                          <p:cTn id="49" fill="hold">
                            <p:stCondLst>
                              <p:cond delay="1800"/>
                            </p:stCondLst>
                            <p:childTnLst>
                              <p:par>
                                <p:cTn id="50" presetID="23" presetClass="entr" presetSubtype="16" fill="hold" nodeType="afterEffect">
                                  <p:stCondLst>
                                    <p:cond delay="0"/>
                                  </p:stCondLst>
                                  <p:childTnLst>
                                    <p:set>
                                      <p:cBhvr>
                                        <p:cTn id="51" dur="1" fill="hold">
                                          <p:stCondLst>
                                            <p:cond delay="0"/>
                                          </p:stCondLst>
                                        </p:cTn>
                                        <p:tgtEl>
                                          <p:spTgt spid="1975"/>
                                        </p:tgtEl>
                                        <p:attrNameLst>
                                          <p:attrName>style.visibility</p:attrName>
                                        </p:attrNameLst>
                                      </p:cBhvr>
                                      <p:to>
                                        <p:strVal val="visible"/>
                                      </p:to>
                                    </p:set>
                                    <p:anim calcmode="lin" valueType="num">
                                      <p:cBhvr additive="base">
                                        <p:cTn id="52" dur="200"/>
                                        <p:tgtEl>
                                          <p:spTgt spid="1975"/>
                                        </p:tgtEl>
                                        <p:attrNameLst>
                                          <p:attrName>ppt_w</p:attrName>
                                        </p:attrNameLst>
                                      </p:cBhvr>
                                      <p:tavLst>
                                        <p:tav tm="0">
                                          <p:val>
                                            <p:strVal val="0"/>
                                          </p:val>
                                        </p:tav>
                                        <p:tav tm="100000">
                                          <p:val>
                                            <p:strVal val="#ppt_w"/>
                                          </p:val>
                                        </p:tav>
                                      </p:tavLst>
                                    </p:anim>
                                    <p:anim calcmode="lin" valueType="num">
                                      <p:cBhvr additive="base">
                                        <p:cTn id="53" dur="200"/>
                                        <p:tgtEl>
                                          <p:spTgt spid="1975"/>
                                        </p:tgtEl>
                                        <p:attrNameLst>
                                          <p:attrName>ppt_h</p:attrName>
                                        </p:attrNameLst>
                                      </p:cBhvr>
                                      <p:tavLst>
                                        <p:tav tm="0">
                                          <p:val>
                                            <p:strVal val="0"/>
                                          </p:val>
                                        </p:tav>
                                        <p:tav tm="100000">
                                          <p:val>
                                            <p:strVal val="#ppt_h"/>
                                          </p:val>
                                        </p:tav>
                                      </p:tavLst>
                                    </p:anim>
                                  </p:childTnLst>
                                </p:cTn>
                              </p:par>
                            </p:childTnLst>
                          </p:cTn>
                        </p:par>
                        <p:par>
                          <p:cTn id="54" fill="hold">
                            <p:stCondLst>
                              <p:cond delay="2000"/>
                            </p:stCondLst>
                            <p:childTnLst>
                              <p:par>
                                <p:cTn id="55" presetID="23" presetClass="entr" presetSubtype="16" fill="hold" nodeType="afterEffect">
                                  <p:stCondLst>
                                    <p:cond delay="0"/>
                                  </p:stCondLst>
                                  <p:childTnLst>
                                    <p:set>
                                      <p:cBhvr>
                                        <p:cTn id="56" dur="1" fill="hold">
                                          <p:stCondLst>
                                            <p:cond delay="0"/>
                                          </p:stCondLst>
                                        </p:cTn>
                                        <p:tgtEl>
                                          <p:spTgt spid="1992"/>
                                        </p:tgtEl>
                                        <p:attrNameLst>
                                          <p:attrName>style.visibility</p:attrName>
                                        </p:attrNameLst>
                                      </p:cBhvr>
                                      <p:to>
                                        <p:strVal val="visible"/>
                                      </p:to>
                                    </p:set>
                                    <p:anim calcmode="lin" valueType="num">
                                      <p:cBhvr additive="base">
                                        <p:cTn id="57" dur="200"/>
                                        <p:tgtEl>
                                          <p:spTgt spid="1992"/>
                                        </p:tgtEl>
                                        <p:attrNameLst>
                                          <p:attrName>ppt_w</p:attrName>
                                        </p:attrNameLst>
                                      </p:cBhvr>
                                      <p:tavLst>
                                        <p:tav tm="0">
                                          <p:val>
                                            <p:strVal val="0"/>
                                          </p:val>
                                        </p:tav>
                                        <p:tav tm="100000">
                                          <p:val>
                                            <p:strVal val="#ppt_w"/>
                                          </p:val>
                                        </p:tav>
                                      </p:tavLst>
                                    </p:anim>
                                    <p:anim calcmode="lin" valueType="num">
                                      <p:cBhvr additive="base">
                                        <p:cTn id="58" dur="200"/>
                                        <p:tgtEl>
                                          <p:spTgt spid="1992"/>
                                        </p:tgtEl>
                                        <p:attrNameLst>
                                          <p:attrName>ppt_h</p:attrName>
                                        </p:attrNameLst>
                                      </p:cBhvr>
                                      <p:tavLst>
                                        <p:tav tm="0">
                                          <p:val>
                                            <p:strVal val="0"/>
                                          </p:val>
                                        </p:tav>
                                        <p:tav tm="100000">
                                          <p:val>
                                            <p:strVal val="#ppt_h"/>
                                          </p:val>
                                        </p:tav>
                                      </p:tavLst>
                                    </p:anim>
                                  </p:childTnLst>
                                </p:cTn>
                              </p:par>
                            </p:childTnLst>
                          </p:cTn>
                        </p:par>
                        <p:par>
                          <p:cTn id="59" fill="hold">
                            <p:stCondLst>
                              <p:cond delay="2200"/>
                            </p:stCondLst>
                            <p:childTnLst>
                              <p:par>
                                <p:cTn id="60" presetID="23" presetClass="entr" presetSubtype="16" fill="hold" nodeType="afterEffect">
                                  <p:stCondLst>
                                    <p:cond delay="0"/>
                                  </p:stCondLst>
                                  <p:childTnLst>
                                    <p:set>
                                      <p:cBhvr>
                                        <p:cTn id="61" dur="1" fill="hold">
                                          <p:stCondLst>
                                            <p:cond delay="0"/>
                                          </p:stCondLst>
                                        </p:cTn>
                                        <p:tgtEl>
                                          <p:spTgt spid="1977"/>
                                        </p:tgtEl>
                                        <p:attrNameLst>
                                          <p:attrName>style.visibility</p:attrName>
                                        </p:attrNameLst>
                                      </p:cBhvr>
                                      <p:to>
                                        <p:strVal val="visible"/>
                                      </p:to>
                                    </p:set>
                                    <p:anim calcmode="lin" valueType="num">
                                      <p:cBhvr additive="base">
                                        <p:cTn id="62" dur="200"/>
                                        <p:tgtEl>
                                          <p:spTgt spid="1977"/>
                                        </p:tgtEl>
                                        <p:attrNameLst>
                                          <p:attrName>ppt_w</p:attrName>
                                        </p:attrNameLst>
                                      </p:cBhvr>
                                      <p:tavLst>
                                        <p:tav tm="0">
                                          <p:val>
                                            <p:strVal val="0"/>
                                          </p:val>
                                        </p:tav>
                                        <p:tav tm="100000">
                                          <p:val>
                                            <p:strVal val="#ppt_w"/>
                                          </p:val>
                                        </p:tav>
                                      </p:tavLst>
                                    </p:anim>
                                    <p:anim calcmode="lin" valueType="num">
                                      <p:cBhvr additive="base">
                                        <p:cTn id="63" dur="200"/>
                                        <p:tgtEl>
                                          <p:spTgt spid="1977"/>
                                        </p:tgtEl>
                                        <p:attrNameLst>
                                          <p:attrName>ppt_h</p:attrName>
                                        </p:attrNameLst>
                                      </p:cBhvr>
                                      <p:tavLst>
                                        <p:tav tm="0">
                                          <p:val>
                                            <p:strVal val="0"/>
                                          </p:val>
                                        </p:tav>
                                        <p:tav tm="100000">
                                          <p:val>
                                            <p:strVal val="#ppt_h"/>
                                          </p:val>
                                        </p:tav>
                                      </p:tavLst>
                                    </p:anim>
                                  </p:childTnLst>
                                </p:cTn>
                              </p:par>
                            </p:childTnLst>
                          </p:cTn>
                        </p:par>
                        <p:par>
                          <p:cTn id="64" fill="hold">
                            <p:stCondLst>
                              <p:cond delay="2400"/>
                            </p:stCondLst>
                            <p:childTnLst>
                              <p:par>
                                <p:cTn id="65" presetID="23" presetClass="entr" presetSubtype="16" fill="hold" nodeType="afterEffect">
                                  <p:stCondLst>
                                    <p:cond delay="0"/>
                                  </p:stCondLst>
                                  <p:childTnLst>
                                    <p:set>
                                      <p:cBhvr>
                                        <p:cTn id="66" dur="1" fill="hold">
                                          <p:stCondLst>
                                            <p:cond delay="0"/>
                                          </p:stCondLst>
                                        </p:cTn>
                                        <p:tgtEl>
                                          <p:spTgt spid="1969"/>
                                        </p:tgtEl>
                                        <p:attrNameLst>
                                          <p:attrName>style.visibility</p:attrName>
                                        </p:attrNameLst>
                                      </p:cBhvr>
                                      <p:to>
                                        <p:strVal val="visible"/>
                                      </p:to>
                                    </p:set>
                                    <p:anim calcmode="lin" valueType="num">
                                      <p:cBhvr additive="base">
                                        <p:cTn id="67" dur="200"/>
                                        <p:tgtEl>
                                          <p:spTgt spid="1969"/>
                                        </p:tgtEl>
                                        <p:attrNameLst>
                                          <p:attrName>ppt_w</p:attrName>
                                        </p:attrNameLst>
                                      </p:cBhvr>
                                      <p:tavLst>
                                        <p:tav tm="0">
                                          <p:val>
                                            <p:strVal val="0"/>
                                          </p:val>
                                        </p:tav>
                                        <p:tav tm="100000">
                                          <p:val>
                                            <p:strVal val="#ppt_w"/>
                                          </p:val>
                                        </p:tav>
                                      </p:tavLst>
                                    </p:anim>
                                    <p:anim calcmode="lin" valueType="num">
                                      <p:cBhvr additive="base">
                                        <p:cTn id="68" dur="200"/>
                                        <p:tgtEl>
                                          <p:spTgt spid="1969"/>
                                        </p:tgtEl>
                                        <p:attrNameLst>
                                          <p:attrName>ppt_h</p:attrName>
                                        </p:attrNameLst>
                                      </p:cBhvr>
                                      <p:tavLst>
                                        <p:tav tm="0">
                                          <p:val>
                                            <p:strVal val="0"/>
                                          </p:val>
                                        </p:tav>
                                        <p:tav tm="100000">
                                          <p:val>
                                            <p:strVal val="#ppt_h"/>
                                          </p:val>
                                        </p:tav>
                                      </p:tavLst>
                                    </p:anim>
                                  </p:childTnLst>
                                </p:cTn>
                              </p:par>
                            </p:childTnLst>
                          </p:cTn>
                        </p:par>
                        <p:par>
                          <p:cTn id="69" fill="hold">
                            <p:stCondLst>
                              <p:cond delay="2600"/>
                            </p:stCondLst>
                            <p:childTnLst>
                              <p:par>
                                <p:cTn id="70" presetID="23" presetClass="entr" presetSubtype="16" fill="hold" nodeType="afterEffect">
                                  <p:stCondLst>
                                    <p:cond delay="0"/>
                                  </p:stCondLst>
                                  <p:childTnLst>
                                    <p:set>
                                      <p:cBhvr>
                                        <p:cTn id="71" dur="1" fill="hold">
                                          <p:stCondLst>
                                            <p:cond delay="0"/>
                                          </p:stCondLst>
                                        </p:cTn>
                                        <p:tgtEl>
                                          <p:spTgt spid="1967"/>
                                        </p:tgtEl>
                                        <p:attrNameLst>
                                          <p:attrName>style.visibility</p:attrName>
                                        </p:attrNameLst>
                                      </p:cBhvr>
                                      <p:to>
                                        <p:strVal val="visible"/>
                                      </p:to>
                                    </p:set>
                                    <p:anim calcmode="lin" valueType="num">
                                      <p:cBhvr additive="base">
                                        <p:cTn id="72" dur="200"/>
                                        <p:tgtEl>
                                          <p:spTgt spid="1967"/>
                                        </p:tgtEl>
                                        <p:attrNameLst>
                                          <p:attrName>ppt_w</p:attrName>
                                        </p:attrNameLst>
                                      </p:cBhvr>
                                      <p:tavLst>
                                        <p:tav tm="0">
                                          <p:val>
                                            <p:strVal val="0"/>
                                          </p:val>
                                        </p:tav>
                                        <p:tav tm="100000">
                                          <p:val>
                                            <p:strVal val="#ppt_w"/>
                                          </p:val>
                                        </p:tav>
                                      </p:tavLst>
                                    </p:anim>
                                    <p:anim calcmode="lin" valueType="num">
                                      <p:cBhvr additive="base">
                                        <p:cTn id="73" dur="200"/>
                                        <p:tgtEl>
                                          <p:spTgt spid="1967"/>
                                        </p:tgtEl>
                                        <p:attrNameLst>
                                          <p:attrName>ppt_h</p:attrName>
                                        </p:attrNameLst>
                                      </p:cBhvr>
                                      <p:tavLst>
                                        <p:tav tm="0">
                                          <p:val>
                                            <p:strVal val="0"/>
                                          </p:val>
                                        </p:tav>
                                        <p:tav tm="100000">
                                          <p:val>
                                            <p:strVal val="#ppt_h"/>
                                          </p:val>
                                        </p:tav>
                                      </p:tavLst>
                                    </p:anim>
                                  </p:childTnLst>
                                </p:cTn>
                              </p:par>
                            </p:childTnLst>
                          </p:cTn>
                        </p:par>
                        <p:par>
                          <p:cTn id="74" fill="hold">
                            <p:stCondLst>
                              <p:cond delay="2800"/>
                            </p:stCondLst>
                            <p:childTnLst>
                              <p:par>
                                <p:cTn id="75" presetID="23" presetClass="entr" presetSubtype="16" fill="hold" nodeType="afterEffect">
                                  <p:stCondLst>
                                    <p:cond delay="0"/>
                                  </p:stCondLst>
                                  <p:childTnLst>
                                    <p:set>
                                      <p:cBhvr>
                                        <p:cTn id="76" dur="1" fill="hold">
                                          <p:stCondLst>
                                            <p:cond delay="0"/>
                                          </p:stCondLst>
                                        </p:cTn>
                                        <p:tgtEl>
                                          <p:spTgt spid="1971"/>
                                        </p:tgtEl>
                                        <p:attrNameLst>
                                          <p:attrName>style.visibility</p:attrName>
                                        </p:attrNameLst>
                                      </p:cBhvr>
                                      <p:to>
                                        <p:strVal val="visible"/>
                                      </p:to>
                                    </p:set>
                                    <p:anim calcmode="lin" valueType="num">
                                      <p:cBhvr additive="base">
                                        <p:cTn id="77" dur="200"/>
                                        <p:tgtEl>
                                          <p:spTgt spid="1971"/>
                                        </p:tgtEl>
                                        <p:attrNameLst>
                                          <p:attrName>ppt_w</p:attrName>
                                        </p:attrNameLst>
                                      </p:cBhvr>
                                      <p:tavLst>
                                        <p:tav tm="0">
                                          <p:val>
                                            <p:strVal val="0"/>
                                          </p:val>
                                        </p:tav>
                                        <p:tav tm="100000">
                                          <p:val>
                                            <p:strVal val="#ppt_w"/>
                                          </p:val>
                                        </p:tav>
                                      </p:tavLst>
                                    </p:anim>
                                    <p:anim calcmode="lin" valueType="num">
                                      <p:cBhvr additive="base">
                                        <p:cTn id="78" dur="200"/>
                                        <p:tgtEl>
                                          <p:spTgt spid="1971"/>
                                        </p:tgtEl>
                                        <p:attrNameLst>
                                          <p:attrName>ppt_h</p:attrName>
                                        </p:attrNameLst>
                                      </p:cBhvr>
                                      <p:tavLst>
                                        <p:tav tm="0">
                                          <p:val>
                                            <p:strVal val="0"/>
                                          </p:val>
                                        </p:tav>
                                        <p:tav tm="100000">
                                          <p:val>
                                            <p:strVal val="#ppt_h"/>
                                          </p:val>
                                        </p:tav>
                                      </p:tavLst>
                                    </p:anim>
                                  </p:childTnLst>
                                </p:cTn>
                              </p:par>
                            </p:childTnLst>
                          </p:cTn>
                        </p:par>
                        <p:par>
                          <p:cTn id="79" fill="hold">
                            <p:stCondLst>
                              <p:cond delay="3000"/>
                            </p:stCondLst>
                            <p:childTnLst>
                              <p:par>
                                <p:cTn id="80" presetID="23" presetClass="entr" presetSubtype="16" fill="hold" nodeType="afterEffect">
                                  <p:stCondLst>
                                    <p:cond delay="0"/>
                                  </p:stCondLst>
                                  <p:childTnLst>
                                    <p:set>
                                      <p:cBhvr>
                                        <p:cTn id="81" dur="1" fill="hold">
                                          <p:stCondLst>
                                            <p:cond delay="0"/>
                                          </p:stCondLst>
                                        </p:cTn>
                                        <p:tgtEl>
                                          <p:spTgt spid="1984"/>
                                        </p:tgtEl>
                                        <p:attrNameLst>
                                          <p:attrName>style.visibility</p:attrName>
                                        </p:attrNameLst>
                                      </p:cBhvr>
                                      <p:to>
                                        <p:strVal val="visible"/>
                                      </p:to>
                                    </p:set>
                                    <p:anim calcmode="lin" valueType="num">
                                      <p:cBhvr additive="base">
                                        <p:cTn id="82" dur="200"/>
                                        <p:tgtEl>
                                          <p:spTgt spid="1984"/>
                                        </p:tgtEl>
                                        <p:attrNameLst>
                                          <p:attrName>ppt_w</p:attrName>
                                        </p:attrNameLst>
                                      </p:cBhvr>
                                      <p:tavLst>
                                        <p:tav tm="0">
                                          <p:val>
                                            <p:strVal val="0"/>
                                          </p:val>
                                        </p:tav>
                                        <p:tav tm="100000">
                                          <p:val>
                                            <p:strVal val="#ppt_w"/>
                                          </p:val>
                                        </p:tav>
                                      </p:tavLst>
                                    </p:anim>
                                    <p:anim calcmode="lin" valueType="num">
                                      <p:cBhvr additive="base">
                                        <p:cTn id="83" dur="200"/>
                                        <p:tgtEl>
                                          <p:spTgt spid="1984"/>
                                        </p:tgtEl>
                                        <p:attrNameLst>
                                          <p:attrName>ppt_h</p:attrName>
                                        </p:attrNameLst>
                                      </p:cBhvr>
                                      <p:tavLst>
                                        <p:tav tm="0">
                                          <p:val>
                                            <p:strVal val="0"/>
                                          </p:val>
                                        </p:tav>
                                        <p:tav tm="100000">
                                          <p:val>
                                            <p:strVal val="#ppt_h"/>
                                          </p:val>
                                        </p:tav>
                                      </p:tavLst>
                                    </p:anim>
                                  </p:childTnLst>
                                </p:cTn>
                              </p:par>
                            </p:childTnLst>
                          </p:cTn>
                        </p:par>
                        <p:par>
                          <p:cTn id="84" fill="hold">
                            <p:stCondLst>
                              <p:cond delay="3200"/>
                            </p:stCondLst>
                            <p:childTnLst>
                              <p:par>
                                <p:cTn id="85" presetID="23" presetClass="entr" presetSubtype="16" fill="hold" nodeType="afterEffect">
                                  <p:stCondLst>
                                    <p:cond delay="0"/>
                                  </p:stCondLst>
                                  <p:childTnLst>
                                    <p:set>
                                      <p:cBhvr>
                                        <p:cTn id="86" dur="1" fill="hold">
                                          <p:stCondLst>
                                            <p:cond delay="0"/>
                                          </p:stCondLst>
                                        </p:cTn>
                                        <p:tgtEl>
                                          <p:spTgt spid="1993"/>
                                        </p:tgtEl>
                                        <p:attrNameLst>
                                          <p:attrName>style.visibility</p:attrName>
                                        </p:attrNameLst>
                                      </p:cBhvr>
                                      <p:to>
                                        <p:strVal val="visible"/>
                                      </p:to>
                                    </p:set>
                                    <p:anim calcmode="lin" valueType="num">
                                      <p:cBhvr additive="base">
                                        <p:cTn id="87" dur="200"/>
                                        <p:tgtEl>
                                          <p:spTgt spid="1993"/>
                                        </p:tgtEl>
                                        <p:attrNameLst>
                                          <p:attrName>ppt_w</p:attrName>
                                        </p:attrNameLst>
                                      </p:cBhvr>
                                      <p:tavLst>
                                        <p:tav tm="0">
                                          <p:val>
                                            <p:strVal val="0"/>
                                          </p:val>
                                        </p:tav>
                                        <p:tav tm="100000">
                                          <p:val>
                                            <p:strVal val="#ppt_w"/>
                                          </p:val>
                                        </p:tav>
                                      </p:tavLst>
                                    </p:anim>
                                    <p:anim calcmode="lin" valueType="num">
                                      <p:cBhvr additive="base">
                                        <p:cTn id="88" dur="200"/>
                                        <p:tgtEl>
                                          <p:spTgt spid="1993"/>
                                        </p:tgtEl>
                                        <p:attrNameLst>
                                          <p:attrName>ppt_h</p:attrName>
                                        </p:attrNameLst>
                                      </p:cBhvr>
                                      <p:tavLst>
                                        <p:tav tm="0">
                                          <p:val>
                                            <p:strVal val="0"/>
                                          </p:val>
                                        </p:tav>
                                        <p:tav tm="100000">
                                          <p:val>
                                            <p:strVal val="#ppt_h"/>
                                          </p:val>
                                        </p:tav>
                                      </p:tavLst>
                                    </p:anim>
                                  </p:childTnLst>
                                </p:cTn>
                              </p:par>
                            </p:childTnLst>
                          </p:cTn>
                        </p:par>
                        <p:par>
                          <p:cTn id="89" fill="hold">
                            <p:stCondLst>
                              <p:cond delay="3400"/>
                            </p:stCondLst>
                            <p:childTnLst>
                              <p:par>
                                <p:cTn id="90" presetID="23" presetClass="entr" presetSubtype="16" fill="hold" nodeType="afterEffect">
                                  <p:stCondLst>
                                    <p:cond delay="0"/>
                                  </p:stCondLst>
                                  <p:childTnLst>
                                    <p:set>
                                      <p:cBhvr>
                                        <p:cTn id="91" dur="1" fill="hold">
                                          <p:stCondLst>
                                            <p:cond delay="0"/>
                                          </p:stCondLst>
                                        </p:cTn>
                                        <p:tgtEl>
                                          <p:spTgt spid="1974"/>
                                        </p:tgtEl>
                                        <p:attrNameLst>
                                          <p:attrName>style.visibility</p:attrName>
                                        </p:attrNameLst>
                                      </p:cBhvr>
                                      <p:to>
                                        <p:strVal val="visible"/>
                                      </p:to>
                                    </p:set>
                                    <p:anim calcmode="lin" valueType="num">
                                      <p:cBhvr additive="base">
                                        <p:cTn id="92" dur="200"/>
                                        <p:tgtEl>
                                          <p:spTgt spid="1974"/>
                                        </p:tgtEl>
                                        <p:attrNameLst>
                                          <p:attrName>ppt_w</p:attrName>
                                        </p:attrNameLst>
                                      </p:cBhvr>
                                      <p:tavLst>
                                        <p:tav tm="0">
                                          <p:val>
                                            <p:strVal val="0"/>
                                          </p:val>
                                        </p:tav>
                                        <p:tav tm="100000">
                                          <p:val>
                                            <p:strVal val="#ppt_w"/>
                                          </p:val>
                                        </p:tav>
                                      </p:tavLst>
                                    </p:anim>
                                    <p:anim calcmode="lin" valueType="num">
                                      <p:cBhvr additive="base">
                                        <p:cTn id="93" dur="200"/>
                                        <p:tgtEl>
                                          <p:spTgt spid="1974"/>
                                        </p:tgtEl>
                                        <p:attrNameLst>
                                          <p:attrName>ppt_h</p:attrName>
                                        </p:attrNameLst>
                                      </p:cBhvr>
                                      <p:tavLst>
                                        <p:tav tm="0">
                                          <p:val>
                                            <p:strVal val="0"/>
                                          </p:val>
                                        </p:tav>
                                        <p:tav tm="100000">
                                          <p:val>
                                            <p:strVal val="#ppt_h"/>
                                          </p:val>
                                        </p:tav>
                                      </p:tavLst>
                                    </p:anim>
                                  </p:childTnLst>
                                </p:cTn>
                              </p:par>
                            </p:childTnLst>
                          </p:cTn>
                        </p:par>
                        <p:par>
                          <p:cTn id="94" fill="hold">
                            <p:stCondLst>
                              <p:cond delay="3600"/>
                            </p:stCondLst>
                            <p:childTnLst>
                              <p:par>
                                <p:cTn id="95" presetID="23" presetClass="entr" presetSubtype="16" fill="hold" nodeType="afterEffect">
                                  <p:stCondLst>
                                    <p:cond delay="0"/>
                                  </p:stCondLst>
                                  <p:childTnLst>
                                    <p:set>
                                      <p:cBhvr>
                                        <p:cTn id="96" dur="1" fill="hold">
                                          <p:stCondLst>
                                            <p:cond delay="0"/>
                                          </p:stCondLst>
                                        </p:cTn>
                                        <p:tgtEl>
                                          <p:spTgt spid="1976"/>
                                        </p:tgtEl>
                                        <p:attrNameLst>
                                          <p:attrName>style.visibility</p:attrName>
                                        </p:attrNameLst>
                                      </p:cBhvr>
                                      <p:to>
                                        <p:strVal val="visible"/>
                                      </p:to>
                                    </p:set>
                                    <p:anim calcmode="lin" valueType="num">
                                      <p:cBhvr additive="base">
                                        <p:cTn id="97" dur="200"/>
                                        <p:tgtEl>
                                          <p:spTgt spid="1976"/>
                                        </p:tgtEl>
                                        <p:attrNameLst>
                                          <p:attrName>ppt_w</p:attrName>
                                        </p:attrNameLst>
                                      </p:cBhvr>
                                      <p:tavLst>
                                        <p:tav tm="0">
                                          <p:val>
                                            <p:strVal val="0"/>
                                          </p:val>
                                        </p:tav>
                                        <p:tav tm="100000">
                                          <p:val>
                                            <p:strVal val="#ppt_w"/>
                                          </p:val>
                                        </p:tav>
                                      </p:tavLst>
                                    </p:anim>
                                    <p:anim calcmode="lin" valueType="num">
                                      <p:cBhvr additive="base">
                                        <p:cTn id="98" dur="200"/>
                                        <p:tgtEl>
                                          <p:spTgt spid="1976"/>
                                        </p:tgtEl>
                                        <p:attrNameLst>
                                          <p:attrName>ppt_h</p:attrName>
                                        </p:attrNameLst>
                                      </p:cBhvr>
                                      <p:tavLst>
                                        <p:tav tm="0">
                                          <p:val>
                                            <p:strVal val="0"/>
                                          </p:val>
                                        </p:tav>
                                        <p:tav tm="100000">
                                          <p:val>
                                            <p:strVal val="#ppt_h"/>
                                          </p:val>
                                        </p:tav>
                                      </p:tavLst>
                                    </p:anim>
                                  </p:childTnLst>
                                </p:cTn>
                              </p:par>
                            </p:childTnLst>
                          </p:cTn>
                        </p:par>
                        <p:par>
                          <p:cTn id="99" fill="hold">
                            <p:stCondLst>
                              <p:cond delay="3800"/>
                            </p:stCondLst>
                            <p:childTnLst>
                              <p:par>
                                <p:cTn id="100" presetID="23" presetClass="entr" presetSubtype="16" fill="hold" nodeType="afterEffect">
                                  <p:stCondLst>
                                    <p:cond delay="0"/>
                                  </p:stCondLst>
                                  <p:childTnLst>
                                    <p:set>
                                      <p:cBhvr>
                                        <p:cTn id="101" dur="1" fill="hold">
                                          <p:stCondLst>
                                            <p:cond delay="0"/>
                                          </p:stCondLst>
                                        </p:cTn>
                                        <p:tgtEl>
                                          <p:spTgt spid="1985"/>
                                        </p:tgtEl>
                                        <p:attrNameLst>
                                          <p:attrName>style.visibility</p:attrName>
                                        </p:attrNameLst>
                                      </p:cBhvr>
                                      <p:to>
                                        <p:strVal val="visible"/>
                                      </p:to>
                                    </p:set>
                                    <p:anim calcmode="lin" valueType="num">
                                      <p:cBhvr additive="base">
                                        <p:cTn id="102" dur="200"/>
                                        <p:tgtEl>
                                          <p:spTgt spid="1985"/>
                                        </p:tgtEl>
                                        <p:attrNameLst>
                                          <p:attrName>ppt_w</p:attrName>
                                        </p:attrNameLst>
                                      </p:cBhvr>
                                      <p:tavLst>
                                        <p:tav tm="0">
                                          <p:val>
                                            <p:strVal val="0"/>
                                          </p:val>
                                        </p:tav>
                                        <p:tav tm="100000">
                                          <p:val>
                                            <p:strVal val="#ppt_w"/>
                                          </p:val>
                                        </p:tav>
                                      </p:tavLst>
                                    </p:anim>
                                    <p:anim calcmode="lin" valueType="num">
                                      <p:cBhvr additive="base">
                                        <p:cTn id="103" dur="200"/>
                                        <p:tgtEl>
                                          <p:spTgt spid="1985"/>
                                        </p:tgtEl>
                                        <p:attrNameLst>
                                          <p:attrName>ppt_h</p:attrName>
                                        </p:attrNameLst>
                                      </p:cBhvr>
                                      <p:tavLst>
                                        <p:tav tm="0">
                                          <p:val>
                                            <p:strVal val="0"/>
                                          </p:val>
                                        </p:tav>
                                        <p:tav tm="100000">
                                          <p:val>
                                            <p:strVal val="#ppt_h"/>
                                          </p:val>
                                        </p:tav>
                                      </p:tavLst>
                                    </p:anim>
                                  </p:childTnLst>
                                </p:cTn>
                              </p:par>
                            </p:childTnLst>
                          </p:cTn>
                        </p:par>
                        <p:par>
                          <p:cTn id="104" fill="hold">
                            <p:stCondLst>
                              <p:cond delay="4000"/>
                            </p:stCondLst>
                            <p:childTnLst>
                              <p:par>
                                <p:cTn id="105" presetID="23" presetClass="entr" presetSubtype="16" fill="hold" nodeType="afterEffect">
                                  <p:stCondLst>
                                    <p:cond delay="0"/>
                                  </p:stCondLst>
                                  <p:childTnLst>
                                    <p:set>
                                      <p:cBhvr>
                                        <p:cTn id="106" dur="1" fill="hold">
                                          <p:stCondLst>
                                            <p:cond delay="0"/>
                                          </p:stCondLst>
                                        </p:cTn>
                                        <p:tgtEl>
                                          <p:spTgt spid="1973"/>
                                        </p:tgtEl>
                                        <p:attrNameLst>
                                          <p:attrName>style.visibility</p:attrName>
                                        </p:attrNameLst>
                                      </p:cBhvr>
                                      <p:to>
                                        <p:strVal val="visible"/>
                                      </p:to>
                                    </p:set>
                                    <p:anim calcmode="lin" valueType="num">
                                      <p:cBhvr additive="base">
                                        <p:cTn id="107" dur="200"/>
                                        <p:tgtEl>
                                          <p:spTgt spid="1973"/>
                                        </p:tgtEl>
                                        <p:attrNameLst>
                                          <p:attrName>ppt_w</p:attrName>
                                        </p:attrNameLst>
                                      </p:cBhvr>
                                      <p:tavLst>
                                        <p:tav tm="0">
                                          <p:val>
                                            <p:strVal val="0"/>
                                          </p:val>
                                        </p:tav>
                                        <p:tav tm="100000">
                                          <p:val>
                                            <p:strVal val="#ppt_w"/>
                                          </p:val>
                                        </p:tav>
                                      </p:tavLst>
                                    </p:anim>
                                    <p:anim calcmode="lin" valueType="num">
                                      <p:cBhvr additive="base">
                                        <p:cTn id="108" dur="200"/>
                                        <p:tgtEl>
                                          <p:spTgt spid="1973"/>
                                        </p:tgtEl>
                                        <p:attrNameLst>
                                          <p:attrName>ppt_h</p:attrName>
                                        </p:attrNameLst>
                                      </p:cBhvr>
                                      <p:tavLst>
                                        <p:tav tm="0">
                                          <p:val>
                                            <p:strVal val="0"/>
                                          </p:val>
                                        </p:tav>
                                        <p:tav tm="100000">
                                          <p:val>
                                            <p:strVal val="#ppt_h"/>
                                          </p:val>
                                        </p:tav>
                                      </p:tavLst>
                                    </p:anim>
                                  </p:childTnLst>
                                </p:cTn>
                              </p:par>
                            </p:childTnLst>
                          </p:cTn>
                        </p:par>
                        <p:par>
                          <p:cTn id="109" fill="hold">
                            <p:stCondLst>
                              <p:cond delay="4200"/>
                            </p:stCondLst>
                            <p:childTnLst>
                              <p:par>
                                <p:cTn id="110" presetID="23" presetClass="entr" presetSubtype="16" fill="hold" nodeType="afterEffect">
                                  <p:stCondLst>
                                    <p:cond delay="0"/>
                                  </p:stCondLst>
                                  <p:childTnLst>
                                    <p:set>
                                      <p:cBhvr>
                                        <p:cTn id="111" dur="1" fill="hold">
                                          <p:stCondLst>
                                            <p:cond delay="0"/>
                                          </p:stCondLst>
                                        </p:cTn>
                                        <p:tgtEl>
                                          <p:spTgt spid="1986"/>
                                        </p:tgtEl>
                                        <p:attrNameLst>
                                          <p:attrName>style.visibility</p:attrName>
                                        </p:attrNameLst>
                                      </p:cBhvr>
                                      <p:to>
                                        <p:strVal val="visible"/>
                                      </p:to>
                                    </p:set>
                                    <p:anim calcmode="lin" valueType="num">
                                      <p:cBhvr additive="base">
                                        <p:cTn id="112" dur="200"/>
                                        <p:tgtEl>
                                          <p:spTgt spid="1986"/>
                                        </p:tgtEl>
                                        <p:attrNameLst>
                                          <p:attrName>ppt_w</p:attrName>
                                        </p:attrNameLst>
                                      </p:cBhvr>
                                      <p:tavLst>
                                        <p:tav tm="0">
                                          <p:val>
                                            <p:strVal val="0"/>
                                          </p:val>
                                        </p:tav>
                                        <p:tav tm="100000">
                                          <p:val>
                                            <p:strVal val="#ppt_w"/>
                                          </p:val>
                                        </p:tav>
                                      </p:tavLst>
                                    </p:anim>
                                    <p:anim calcmode="lin" valueType="num">
                                      <p:cBhvr additive="base">
                                        <p:cTn id="113" dur="200"/>
                                        <p:tgtEl>
                                          <p:spTgt spid="1986"/>
                                        </p:tgtEl>
                                        <p:attrNameLst>
                                          <p:attrName>ppt_h</p:attrName>
                                        </p:attrNameLst>
                                      </p:cBhvr>
                                      <p:tavLst>
                                        <p:tav tm="0">
                                          <p:val>
                                            <p:strVal val="0"/>
                                          </p:val>
                                        </p:tav>
                                        <p:tav tm="100000">
                                          <p:val>
                                            <p:strVal val="#ppt_h"/>
                                          </p:val>
                                        </p:tav>
                                      </p:tavLst>
                                    </p:anim>
                                  </p:childTnLst>
                                </p:cTn>
                              </p:par>
                            </p:childTnLst>
                          </p:cTn>
                        </p:par>
                        <p:par>
                          <p:cTn id="114" fill="hold">
                            <p:stCondLst>
                              <p:cond delay="4400"/>
                            </p:stCondLst>
                            <p:childTnLst>
                              <p:par>
                                <p:cTn id="115" presetID="23" presetClass="entr" presetSubtype="16" fill="hold" nodeType="afterEffect">
                                  <p:stCondLst>
                                    <p:cond delay="0"/>
                                  </p:stCondLst>
                                  <p:childTnLst>
                                    <p:set>
                                      <p:cBhvr>
                                        <p:cTn id="116" dur="1" fill="hold">
                                          <p:stCondLst>
                                            <p:cond delay="0"/>
                                          </p:stCondLst>
                                        </p:cTn>
                                        <p:tgtEl>
                                          <p:spTgt spid="1991"/>
                                        </p:tgtEl>
                                        <p:attrNameLst>
                                          <p:attrName>style.visibility</p:attrName>
                                        </p:attrNameLst>
                                      </p:cBhvr>
                                      <p:to>
                                        <p:strVal val="visible"/>
                                      </p:to>
                                    </p:set>
                                    <p:anim calcmode="lin" valueType="num">
                                      <p:cBhvr additive="base">
                                        <p:cTn id="117" dur="200"/>
                                        <p:tgtEl>
                                          <p:spTgt spid="1991"/>
                                        </p:tgtEl>
                                        <p:attrNameLst>
                                          <p:attrName>ppt_w</p:attrName>
                                        </p:attrNameLst>
                                      </p:cBhvr>
                                      <p:tavLst>
                                        <p:tav tm="0">
                                          <p:val>
                                            <p:strVal val="0"/>
                                          </p:val>
                                        </p:tav>
                                        <p:tav tm="100000">
                                          <p:val>
                                            <p:strVal val="#ppt_w"/>
                                          </p:val>
                                        </p:tav>
                                      </p:tavLst>
                                    </p:anim>
                                    <p:anim calcmode="lin" valueType="num">
                                      <p:cBhvr additive="base">
                                        <p:cTn id="118" dur="200"/>
                                        <p:tgtEl>
                                          <p:spTgt spid="1991"/>
                                        </p:tgtEl>
                                        <p:attrNameLst>
                                          <p:attrName>ppt_h</p:attrName>
                                        </p:attrNameLst>
                                      </p:cBhvr>
                                      <p:tavLst>
                                        <p:tav tm="0">
                                          <p:val>
                                            <p:strVal val="0"/>
                                          </p:val>
                                        </p:tav>
                                        <p:tav tm="100000">
                                          <p:val>
                                            <p:strVal val="#ppt_h"/>
                                          </p:val>
                                        </p:tav>
                                      </p:tavLst>
                                    </p:anim>
                                  </p:childTnLst>
                                </p:cTn>
                              </p:par>
                            </p:childTnLst>
                          </p:cTn>
                        </p:par>
                        <p:par>
                          <p:cTn id="119" fill="hold">
                            <p:stCondLst>
                              <p:cond delay="4600"/>
                            </p:stCondLst>
                            <p:childTnLst>
                              <p:par>
                                <p:cTn id="120" presetID="23" presetClass="entr" presetSubtype="16" fill="hold" nodeType="afterEffect">
                                  <p:stCondLst>
                                    <p:cond delay="0"/>
                                  </p:stCondLst>
                                  <p:childTnLst>
                                    <p:set>
                                      <p:cBhvr>
                                        <p:cTn id="121" dur="1" fill="hold">
                                          <p:stCondLst>
                                            <p:cond delay="0"/>
                                          </p:stCondLst>
                                        </p:cTn>
                                        <p:tgtEl>
                                          <p:spTgt spid="1988"/>
                                        </p:tgtEl>
                                        <p:attrNameLst>
                                          <p:attrName>style.visibility</p:attrName>
                                        </p:attrNameLst>
                                      </p:cBhvr>
                                      <p:to>
                                        <p:strVal val="visible"/>
                                      </p:to>
                                    </p:set>
                                    <p:anim calcmode="lin" valueType="num">
                                      <p:cBhvr additive="base">
                                        <p:cTn id="122" dur="200"/>
                                        <p:tgtEl>
                                          <p:spTgt spid="1988"/>
                                        </p:tgtEl>
                                        <p:attrNameLst>
                                          <p:attrName>ppt_w</p:attrName>
                                        </p:attrNameLst>
                                      </p:cBhvr>
                                      <p:tavLst>
                                        <p:tav tm="0">
                                          <p:val>
                                            <p:strVal val="0"/>
                                          </p:val>
                                        </p:tav>
                                        <p:tav tm="100000">
                                          <p:val>
                                            <p:strVal val="#ppt_w"/>
                                          </p:val>
                                        </p:tav>
                                      </p:tavLst>
                                    </p:anim>
                                    <p:anim calcmode="lin" valueType="num">
                                      <p:cBhvr additive="base">
                                        <p:cTn id="123" dur="200"/>
                                        <p:tgtEl>
                                          <p:spTgt spid="1988"/>
                                        </p:tgtEl>
                                        <p:attrNameLst>
                                          <p:attrName>ppt_h</p:attrName>
                                        </p:attrNameLst>
                                      </p:cBhvr>
                                      <p:tavLst>
                                        <p:tav tm="0">
                                          <p:val>
                                            <p:strVal val="0"/>
                                          </p:val>
                                        </p:tav>
                                        <p:tav tm="100000">
                                          <p:val>
                                            <p:strVal val="#ppt_h"/>
                                          </p:val>
                                        </p:tav>
                                      </p:tavLst>
                                    </p:anim>
                                  </p:childTnLst>
                                </p:cTn>
                              </p:par>
                            </p:childTnLst>
                          </p:cTn>
                        </p:par>
                        <p:par>
                          <p:cTn id="124" fill="hold">
                            <p:stCondLst>
                              <p:cond delay="4800"/>
                            </p:stCondLst>
                            <p:childTnLst>
                              <p:par>
                                <p:cTn id="125" presetID="23" presetClass="entr" presetSubtype="16" fill="hold" nodeType="afterEffect">
                                  <p:stCondLst>
                                    <p:cond delay="0"/>
                                  </p:stCondLst>
                                  <p:childTnLst>
                                    <p:set>
                                      <p:cBhvr>
                                        <p:cTn id="126" dur="1" fill="hold">
                                          <p:stCondLst>
                                            <p:cond delay="0"/>
                                          </p:stCondLst>
                                        </p:cTn>
                                        <p:tgtEl>
                                          <p:spTgt spid="1987"/>
                                        </p:tgtEl>
                                        <p:attrNameLst>
                                          <p:attrName>style.visibility</p:attrName>
                                        </p:attrNameLst>
                                      </p:cBhvr>
                                      <p:to>
                                        <p:strVal val="visible"/>
                                      </p:to>
                                    </p:set>
                                    <p:anim calcmode="lin" valueType="num">
                                      <p:cBhvr additive="base">
                                        <p:cTn id="127" dur="200"/>
                                        <p:tgtEl>
                                          <p:spTgt spid="1987"/>
                                        </p:tgtEl>
                                        <p:attrNameLst>
                                          <p:attrName>ppt_w</p:attrName>
                                        </p:attrNameLst>
                                      </p:cBhvr>
                                      <p:tavLst>
                                        <p:tav tm="0">
                                          <p:val>
                                            <p:strVal val="0"/>
                                          </p:val>
                                        </p:tav>
                                        <p:tav tm="100000">
                                          <p:val>
                                            <p:strVal val="#ppt_w"/>
                                          </p:val>
                                        </p:tav>
                                      </p:tavLst>
                                    </p:anim>
                                    <p:anim calcmode="lin" valueType="num">
                                      <p:cBhvr additive="base">
                                        <p:cTn id="128" dur="200"/>
                                        <p:tgtEl>
                                          <p:spTgt spid="1987"/>
                                        </p:tgtEl>
                                        <p:attrNameLst>
                                          <p:attrName>ppt_h</p:attrName>
                                        </p:attrNameLst>
                                      </p:cBhvr>
                                      <p:tavLst>
                                        <p:tav tm="0">
                                          <p:val>
                                            <p:strVal val="0"/>
                                          </p:val>
                                        </p:tav>
                                        <p:tav tm="100000">
                                          <p:val>
                                            <p:strVal val="#ppt_h"/>
                                          </p:val>
                                        </p:tav>
                                      </p:tavLst>
                                    </p:anim>
                                  </p:childTnLst>
                                </p:cTn>
                              </p:par>
                            </p:childTnLst>
                          </p:cTn>
                        </p:par>
                        <p:par>
                          <p:cTn id="129" fill="hold">
                            <p:stCondLst>
                              <p:cond delay="5000"/>
                            </p:stCondLst>
                            <p:childTnLst>
                              <p:par>
                                <p:cTn id="130" presetID="23" presetClass="entr" presetSubtype="16" fill="hold" nodeType="afterEffect">
                                  <p:stCondLst>
                                    <p:cond delay="0"/>
                                  </p:stCondLst>
                                  <p:childTnLst>
                                    <p:set>
                                      <p:cBhvr>
                                        <p:cTn id="131" dur="1" fill="hold">
                                          <p:stCondLst>
                                            <p:cond delay="0"/>
                                          </p:stCondLst>
                                        </p:cTn>
                                        <p:tgtEl>
                                          <p:spTgt spid="1979"/>
                                        </p:tgtEl>
                                        <p:attrNameLst>
                                          <p:attrName>style.visibility</p:attrName>
                                        </p:attrNameLst>
                                      </p:cBhvr>
                                      <p:to>
                                        <p:strVal val="visible"/>
                                      </p:to>
                                    </p:set>
                                    <p:anim calcmode="lin" valueType="num">
                                      <p:cBhvr additive="base">
                                        <p:cTn id="132" dur="200"/>
                                        <p:tgtEl>
                                          <p:spTgt spid="1979"/>
                                        </p:tgtEl>
                                        <p:attrNameLst>
                                          <p:attrName>ppt_w</p:attrName>
                                        </p:attrNameLst>
                                      </p:cBhvr>
                                      <p:tavLst>
                                        <p:tav tm="0">
                                          <p:val>
                                            <p:strVal val="0"/>
                                          </p:val>
                                        </p:tav>
                                        <p:tav tm="100000">
                                          <p:val>
                                            <p:strVal val="#ppt_w"/>
                                          </p:val>
                                        </p:tav>
                                      </p:tavLst>
                                    </p:anim>
                                    <p:anim calcmode="lin" valueType="num">
                                      <p:cBhvr additive="base">
                                        <p:cTn id="133" dur="200"/>
                                        <p:tgtEl>
                                          <p:spTgt spid="1979"/>
                                        </p:tgtEl>
                                        <p:attrNameLst>
                                          <p:attrName>ppt_h</p:attrName>
                                        </p:attrNameLst>
                                      </p:cBhvr>
                                      <p:tavLst>
                                        <p:tav tm="0">
                                          <p:val>
                                            <p:strVal val="0"/>
                                          </p:val>
                                        </p:tav>
                                        <p:tav tm="100000">
                                          <p:val>
                                            <p:strVal val="#ppt_h"/>
                                          </p:val>
                                        </p:tav>
                                      </p:tavLst>
                                    </p:anim>
                                  </p:childTnLst>
                                </p:cTn>
                              </p:par>
                            </p:childTnLst>
                          </p:cTn>
                        </p:par>
                        <p:par>
                          <p:cTn id="134" fill="hold">
                            <p:stCondLst>
                              <p:cond delay="5200"/>
                            </p:stCondLst>
                            <p:childTnLst>
                              <p:par>
                                <p:cTn id="135" presetID="23" presetClass="entr" presetSubtype="16" fill="hold" nodeType="afterEffect">
                                  <p:stCondLst>
                                    <p:cond delay="0"/>
                                  </p:stCondLst>
                                  <p:childTnLst>
                                    <p:set>
                                      <p:cBhvr>
                                        <p:cTn id="136" dur="1" fill="hold">
                                          <p:stCondLst>
                                            <p:cond delay="0"/>
                                          </p:stCondLst>
                                        </p:cTn>
                                        <p:tgtEl>
                                          <p:spTgt spid="1980"/>
                                        </p:tgtEl>
                                        <p:attrNameLst>
                                          <p:attrName>style.visibility</p:attrName>
                                        </p:attrNameLst>
                                      </p:cBhvr>
                                      <p:to>
                                        <p:strVal val="visible"/>
                                      </p:to>
                                    </p:set>
                                    <p:anim calcmode="lin" valueType="num">
                                      <p:cBhvr additive="base">
                                        <p:cTn id="137" dur="200"/>
                                        <p:tgtEl>
                                          <p:spTgt spid="1980"/>
                                        </p:tgtEl>
                                        <p:attrNameLst>
                                          <p:attrName>ppt_w</p:attrName>
                                        </p:attrNameLst>
                                      </p:cBhvr>
                                      <p:tavLst>
                                        <p:tav tm="0">
                                          <p:val>
                                            <p:strVal val="0"/>
                                          </p:val>
                                        </p:tav>
                                        <p:tav tm="100000">
                                          <p:val>
                                            <p:strVal val="#ppt_w"/>
                                          </p:val>
                                        </p:tav>
                                      </p:tavLst>
                                    </p:anim>
                                    <p:anim calcmode="lin" valueType="num">
                                      <p:cBhvr additive="base">
                                        <p:cTn id="138" dur="200"/>
                                        <p:tgtEl>
                                          <p:spTgt spid="1980"/>
                                        </p:tgtEl>
                                        <p:attrNameLst>
                                          <p:attrName>ppt_h</p:attrName>
                                        </p:attrNameLst>
                                      </p:cBhvr>
                                      <p:tavLst>
                                        <p:tav tm="0">
                                          <p:val>
                                            <p:strVal val="0"/>
                                          </p:val>
                                        </p:tav>
                                        <p:tav tm="100000">
                                          <p:val>
                                            <p:strVal val="#ppt_h"/>
                                          </p:val>
                                        </p:tav>
                                      </p:tavLst>
                                    </p:anim>
                                  </p:childTnLst>
                                </p:cTn>
                              </p:par>
                            </p:childTnLst>
                          </p:cTn>
                        </p:par>
                        <p:par>
                          <p:cTn id="139" fill="hold">
                            <p:stCondLst>
                              <p:cond delay="5400"/>
                            </p:stCondLst>
                            <p:childTnLst>
                              <p:par>
                                <p:cTn id="140" presetID="23" presetClass="entr" presetSubtype="16" fill="hold" nodeType="afterEffect">
                                  <p:stCondLst>
                                    <p:cond delay="0"/>
                                  </p:stCondLst>
                                  <p:childTnLst>
                                    <p:set>
                                      <p:cBhvr>
                                        <p:cTn id="141" dur="1" fill="hold">
                                          <p:stCondLst>
                                            <p:cond delay="0"/>
                                          </p:stCondLst>
                                        </p:cTn>
                                        <p:tgtEl>
                                          <p:spTgt spid="1971"/>
                                        </p:tgtEl>
                                        <p:attrNameLst>
                                          <p:attrName>style.visibility</p:attrName>
                                        </p:attrNameLst>
                                      </p:cBhvr>
                                      <p:to>
                                        <p:strVal val="visible"/>
                                      </p:to>
                                    </p:set>
                                    <p:anim calcmode="lin" valueType="num">
                                      <p:cBhvr additive="base">
                                        <p:cTn id="142" dur="200"/>
                                        <p:tgtEl>
                                          <p:spTgt spid="1971"/>
                                        </p:tgtEl>
                                        <p:attrNameLst>
                                          <p:attrName>ppt_w</p:attrName>
                                        </p:attrNameLst>
                                      </p:cBhvr>
                                      <p:tavLst>
                                        <p:tav tm="0">
                                          <p:val>
                                            <p:strVal val="0"/>
                                          </p:val>
                                        </p:tav>
                                        <p:tav tm="100000">
                                          <p:val>
                                            <p:strVal val="#ppt_w"/>
                                          </p:val>
                                        </p:tav>
                                      </p:tavLst>
                                    </p:anim>
                                    <p:anim calcmode="lin" valueType="num">
                                      <p:cBhvr additive="base">
                                        <p:cTn id="143" dur="200"/>
                                        <p:tgtEl>
                                          <p:spTgt spid="1971"/>
                                        </p:tgtEl>
                                        <p:attrNameLst>
                                          <p:attrName>ppt_h</p:attrName>
                                        </p:attrNameLst>
                                      </p:cBhvr>
                                      <p:tavLst>
                                        <p:tav tm="0">
                                          <p:val>
                                            <p:strVal val="0"/>
                                          </p:val>
                                        </p:tav>
                                        <p:tav tm="100000">
                                          <p:val>
                                            <p:strVal val="#ppt_h"/>
                                          </p:val>
                                        </p:tav>
                                      </p:tavLst>
                                    </p:anim>
                                  </p:childTnLst>
                                </p:cTn>
                              </p:par>
                            </p:childTnLst>
                          </p:cTn>
                        </p:par>
                        <p:par>
                          <p:cTn id="144" fill="hold">
                            <p:stCondLst>
                              <p:cond delay="5600"/>
                            </p:stCondLst>
                            <p:childTnLst>
                              <p:par>
                                <p:cTn id="145" presetID="23" presetClass="entr" presetSubtype="16" fill="hold" nodeType="afterEffect">
                                  <p:stCondLst>
                                    <p:cond delay="0"/>
                                  </p:stCondLst>
                                  <p:childTnLst>
                                    <p:set>
                                      <p:cBhvr>
                                        <p:cTn id="146" dur="1" fill="hold">
                                          <p:stCondLst>
                                            <p:cond delay="0"/>
                                          </p:stCondLst>
                                        </p:cTn>
                                        <p:tgtEl>
                                          <p:spTgt spid="1997"/>
                                        </p:tgtEl>
                                        <p:attrNameLst>
                                          <p:attrName>style.visibility</p:attrName>
                                        </p:attrNameLst>
                                      </p:cBhvr>
                                      <p:to>
                                        <p:strVal val="visible"/>
                                      </p:to>
                                    </p:set>
                                    <p:anim calcmode="lin" valueType="num">
                                      <p:cBhvr additive="base">
                                        <p:cTn id="147" dur="200"/>
                                        <p:tgtEl>
                                          <p:spTgt spid="1997"/>
                                        </p:tgtEl>
                                        <p:attrNameLst>
                                          <p:attrName>ppt_w</p:attrName>
                                        </p:attrNameLst>
                                      </p:cBhvr>
                                      <p:tavLst>
                                        <p:tav tm="0">
                                          <p:val>
                                            <p:strVal val="0"/>
                                          </p:val>
                                        </p:tav>
                                        <p:tav tm="100000">
                                          <p:val>
                                            <p:strVal val="#ppt_w"/>
                                          </p:val>
                                        </p:tav>
                                      </p:tavLst>
                                    </p:anim>
                                    <p:anim calcmode="lin" valueType="num">
                                      <p:cBhvr additive="base">
                                        <p:cTn id="148" dur="200"/>
                                        <p:tgtEl>
                                          <p:spTgt spid="1997"/>
                                        </p:tgtEl>
                                        <p:attrNameLst>
                                          <p:attrName>ppt_h</p:attrName>
                                        </p:attrNameLst>
                                      </p:cBhvr>
                                      <p:tavLst>
                                        <p:tav tm="0">
                                          <p:val>
                                            <p:strVal val="0"/>
                                          </p:val>
                                        </p:tav>
                                        <p:tav tm="100000">
                                          <p:val>
                                            <p:strVal val="#ppt_h"/>
                                          </p:val>
                                        </p:tav>
                                      </p:tavLst>
                                    </p:anim>
                                  </p:childTnLst>
                                </p:cTn>
                              </p:par>
                            </p:childTnLst>
                          </p:cTn>
                        </p:par>
                        <p:par>
                          <p:cTn id="149" fill="hold">
                            <p:stCondLst>
                              <p:cond delay="5800"/>
                            </p:stCondLst>
                            <p:childTnLst>
                              <p:par>
                                <p:cTn id="150" presetID="23" presetClass="entr" presetSubtype="16" fill="hold" nodeType="afterEffect">
                                  <p:stCondLst>
                                    <p:cond delay="0"/>
                                  </p:stCondLst>
                                  <p:childTnLst>
                                    <p:set>
                                      <p:cBhvr>
                                        <p:cTn id="151" dur="1" fill="hold">
                                          <p:stCondLst>
                                            <p:cond delay="0"/>
                                          </p:stCondLst>
                                        </p:cTn>
                                        <p:tgtEl>
                                          <p:spTgt spid="1994"/>
                                        </p:tgtEl>
                                        <p:attrNameLst>
                                          <p:attrName>style.visibility</p:attrName>
                                        </p:attrNameLst>
                                      </p:cBhvr>
                                      <p:to>
                                        <p:strVal val="visible"/>
                                      </p:to>
                                    </p:set>
                                    <p:anim calcmode="lin" valueType="num">
                                      <p:cBhvr additive="base">
                                        <p:cTn id="152" dur="200"/>
                                        <p:tgtEl>
                                          <p:spTgt spid="1994"/>
                                        </p:tgtEl>
                                        <p:attrNameLst>
                                          <p:attrName>ppt_w</p:attrName>
                                        </p:attrNameLst>
                                      </p:cBhvr>
                                      <p:tavLst>
                                        <p:tav tm="0">
                                          <p:val>
                                            <p:strVal val="0"/>
                                          </p:val>
                                        </p:tav>
                                        <p:tav tm="100000">
                                          <p:val>
                                            <p:strVal val="#ppt_w"/>
                                          </p:val>
                                        </p:tav>
                                      </p:tavLst>
                                    </p:anim>
                                    <p:anim calcmode="lin" valueType="num">
                                      <p:cBhvr additive="base">
                                        <p:cTn id="153" dur="200"/>
                                        <p:tgtEl>
                                          <p:spTgt spid="1994"/>
                                        </p:tgtEl>
                                        <p:attrNameLst>
                                          <p:attrName>ppt_h</p:attrName>
                                        </p:attrNameLst>
                                      </p:cBhvr>
                                      <p:tavLst>
                                        <p:tav tm="0">
                                          <p:val>
                                            <p:strVal val="0"/>
                                          </p:val>
                                        </p:tav>
                                        <p:tav tm="100000">
                                          <p:val>
                                            <p:strVal val="#ppt_h"/>
                                          </p:val>
                                        </p:tav>
                                      </p:tavLst>
                                    </p:anim>
                                  </p:childTnLst>
                                </p:cTn>
                              </p:par>
                            </p:childTnLst>
                          </p:cTn>
                        </p:par>
                        <p:par>
                          <p:cTn id="154" fill="hold">
                            <p:stCondLst>
                              <p:cond delay="6000"/>
                            </p:stCondLst>
                            <p:childTnLst>
                              <p:par>
                                <p:cTn id="155" presetID="23" presetClass="entr" presetSubtype="16" fill="hold" nodeType="afterEffect">
                                  <p:stCondLst>
                                    <p:cond delay="0"/>
                                  </p:stCondLst>
                                  <p:childTnLst>
                                    <p:set>
                                      <p:cBhvr>
                                        <p:cTn id="156" dur="1" fill="hold">
                                          <p:stCondLst>
                                            <p:cond delay="0"/>
                                          </p:stCondLst>
                                        </p:cTn>
                                        <p:tgtEl>
                                          <p:spTgt spid="1999"/>
                                        </p:tgtEl>
                                        <p:attrNameLst>
                                          <p:attrName>style.visibility</p:attrName>
                                        </p:attrNameLst>
                                      </p:cBhvr>
                                      <p:to>
                                        <p:strVal val="visible"/>
                                      </p:to>
                                    </p:set>
                                    <p:anim calcmode="lin" valueType="num">
                                      <p:cBhvr additive="base">
                                        <p:cTn id="157" dur="200"/>
                                        <p:tgtEl>
                                          <p:spTgt spid="1999"/>
                                        </p:tgtEl>
                                        <p:attrNameLst>
                                          <p:attrName>ppt_w</p:attrName>
                                        </p:attrNameLst>
                                      </p:cBhvr>
                                      <p:tavLst>
                                        <p:tav tm="0">
                                          <p:val>
                                            <p:strVal val="0"/>
                                          </p:val>
                                        </p:tav>
                                        <p:tav tm="100000">
                                          <p:val>
                                            <p:strVal val="#ppt_w"/>
                                          </p:val>
                                        </p:tav>
                                      </p:tavLst>
                                    </p:anim>
                                    <p:anim calcmode="lin" valueType="num">
                                      <p:cBhvr additive="base">
                                        <p:cTn id="158" dur="200"/>
                                        <p:tgtEl>
                                          <p:spTgt spid="1999"/>
                                        </p:tgtEl>
                                        <p:attrNameLst>
                                          <p:attrName>ppt_h</p:attrName>
                                        </p:attrNameLst>
                                      </p:cBhvr>
                                      <p:tavLst>
                                        <p:tav tm="0">
                                          <p:val>
                                            <p:strVal val="0"/>
                                          </p:val>
                                        </p:tav>
                                        <p:tav tm="100000">
                                          <p:val>
                                            <p:strVal val="#ppt_h"/>
                                          </p:val>
                                        </p:tav>
                                      </p:tavLst>
                                    </p:anim>
                                  </p:childTnLst>
                                </p:cTn>
                              </p:par>
                            </p:childTnLst>
                          </p:cTn>
                        </p:par>
                        <p:par>
                          <p:cTn id="159" fill="hold">
                            <p:stCondLst>
                              <p:cond delay="6200"/>
                            </p:stCondLst>
                            <p:childTnLst>
                              <p:par>
                                <p:cTn id="160" presetID="23" presetClass="entr" presetSubtype="16" fill="hold" nodeType="afterEffect">
                                  <p:stCondLst>
                                    <p:cond delay="0"/>
                                  </p:stCondLst>
                                  <p:childTnLst>
                                    <p:set>
                                      <p:cBhvr>
                                        <p:cTn id="161" dur="1" fill="hold">
                                          <p:stCondLst>
                                            <p:cond delay="0"/>
                                          </p:stCondLst>
                                        </p:cTn>
                                        <p:tgtEl>
                                          <p:spTgt spid="1996"/>
                                        </p:tgtEl>
                                        <p:attrNameLst>
                                          <p:attrName>style.visibility</p:attrName>
                                        </p:attrNameLst>
                                      </p:cBhvr>
                                      <p:to>
                                        <p:strVal val="visible"/>
                                      </p:to>
                                    </p:set>
                                    <p:anim calcmode="lin" valueType="num">
                                      <p:cBhvr additive="base">
                                        <p:cTn id="162" dur="200"/>
                                        <p:tgtEl>
                                          <p:spTgt spid="1996"/>
                                        </p:tgtEl>
                                        <p:attrNameLst>
                                          <p:attrName>ppt_w</p:attrName>
                                        </p:attrNameLst>
                                      </p:cBhvr>
                                      <p:tavLst>
                                        <p:tav tm="0">
                                          <p:val>
                                            <p:strVal val="0"/>
                                          </p:val>
                                        </p:tav>
                                        <p:tav tm="100000">
                                          <p:val>
                                            <p:strVal val="#ppt_w"/>
                                          </p:val>
                                        </p:tav>
                                      </p:tavLst>
                                    </p:anim>
                                    <p:anim calcmode="lin" valueType="num">
                                      <p:cBhvr additive="base">
                                        <p:cTn id="163" dur="200"/>
                                        <p:tgtEl>
                                          <p:spTgt spid="1996"/>
                                        </p:tgtEl>
                                        <p:attrNameLst>
                                          <p:attrName>ppt_h</p:attrName>
                                        </p:attrNameLst>
                                      </p:cBhvr>
                                      <p:tavLst>
                                        <p:tav tm="0">
                                          <p:val>
                                            <p:strVal val="0"/>
                                          </p:val>
                                        </p:tav>
                                        <p:tav tm="100000">
                                          <p:val>
                                            <p:strVal val="#ppt_h"/>
                                          </p:val>
                                        </p:tav>
                                      </p:tavLst>
                                    </p:anim>
                                  </p:childTnLst>
                                </p:cTn>
                              </p:par>
                            </p:childTnLst>
                          </p:cTn>
                        </p:par>
                        <p:par>
                          <p:cTn id="164" fill="hold">
                            <p:stCondLst>
                              <p:cond delay="6400"/>
                            </p:stCondLst>
                            <p:childTnLst>
                              <p:par>
                                <p:cTn id="165" presetID="23" presetClass="entr" presetSubtype="16" fill="hold" nodeType="afterEffect">
                                  <p:stCondLst>
                                    <p:cond delay="0"/>
                                  </p:stCondLst>
                                  <p:childTnLst>
                                    <p:set>
                                      <p:cBhvr>
                                        <p:cTn id="166" dur="1" fill="hold">
                                          <p:stCondLst>
                                            <p:cond delay="0"/>
                                          </p:stCondLst>
                                        </p:cTn>
                                        <p:tgtEl>
                                          <p:spTgt spid="2000"/>
                                        </p:tgtEl>
                                        <p:attrNameLst>
                                          <p:attrName>style.visibility</p:attrName>
                                        </p:attrNameLst>
                                      </p:cBhvr>
                                      <p:to>
                                        <p:strVal val="visible"/>
                                      </p:to>
                                    </p:set>
                                    <p:anim calcmode="lin" valueType="num">
                                      <p:cBhvr additive="base">
                                        <p:cTn id="167" dur="200"/>
                                        <p:tgtEl>
                                          <p:spTgt spid="2000"/>
                                        </p:tgtEl>
                                        <p:attrNameLst>
                                          <p:attrName>ppt_w</p:attrName>
                                        </p:attrNameLst>
                                      </p:cBhvr>
                                      <p:tavLst>
                                        <p:tav tm="0">
                                          <p:val>
                                            <p:strVal val="0"/>
                                          </p:val>
                                        </p:tav>
                                        <p:tav tm="100000">
                                          <p:val>
                                            <p:strVal val="#ppt_w"/>
                                          </p:val>
                                        </p:tav>
                                      </p:tavLst>
                                    </p:anim>
                                    <p:anim calcmode="lin" valueType="num">
                                      <p:cBhvr additive="base">
                                        <p:cTn id="168" dur="200"/>
                                        <p:tgtEl>
                                          <p:spTgt spid="2000"/>
                                        </p:tgtEl>
                                        <p:attrNameLst>
                                          <p:attrName>ppt_h</p:attrName>
                                        </p:attrNameLst>
                                      </p:cBhvr>
                                      <p:tavLst>
                                        <p:tav tm="0">
                                          <p:val>
                                            <p:strVal val="0"/>
                                          </p:val>
                                        </p:tav>
                                        <p:tav tm="100000">
                                          <p:val>
                                            <p:strVal val="#ppt_h"/>
                                          </p:val>
                                        </p:tav>
                                      </p:tavLst>
                                    </p:anim>
                                  </p:childTnLst>
                                </p:cTn>
                              </p:par>
                            </p:childTnLst>
                          </p:cTn>
                        </p:par>
                        <p:par>
                          <p:cTn id="169" fill="hold">
                            <p:stCondLst>
                              <p:cond delay="6600"/>
                            </p:stCondLst>
                            <p:childTnLst>
                              <p:par>
                                <p:cTn id="170" presetID="23" presetClass="entr" presetSubtype="16" fill="hold" nodeType="afterEffect">
                                  <p:stCondLst>
                                    <p:cond delay="0"/>
                                  </p:stCondLst>
                                  <p:childTnLst>
                                    <p:set>
                                      <p:cBhvr>
                                        <p:cTn id="171" dur="1" fill="hold">
                                          <p:stCondLst>
                                            <p:cond delay="0"/>
                                          </p:stCondLst>
                                        </p:cTn>
                                        <p:tgtEl>
                                          <p:spTgt spid="2001"/>
                                        </p:tgtEl>
                                        <p:attrNameLst>
                                          <p:attrName>style.visibility</p:attrName>
                                        </p:attrNameLst>
                                      </p:cBhvr>
                                      <p:to>
                                        <p:strVal val="visible"/>
                                      </p:to>
                                    </p:set>
                                    <p:anim calcmode="lin" valueType="num">
                                      <p:cBhvr additive="base">
                                        <p:cTn id="172" dur="200"/>
                                        <p:tgtEl>
                                          <p:spTgt spid="2001"/>
                                        </p:tgtEl>
                                        <p:attrNameLst>
                                          <p:attrName>ppt_w</p:attrName>
                                        </p:attrNameLst>
                                      </p:cBhvr>
                                      <p:tavLst>
                                        <p:tav tm="0">
                                          <p:val>
                                            <p:strVal val="0"/>
                                          </p:val>
                                        </p:tav>
                                        <p:tav tm="100000">
                                          <p:val>
                                            <p:strVal val="#ppt_w"/>
                                          </p:val>
                                        </p:tav>
                                      </p:tavLst>
                                    </p:anim>
                                    <p:anim calcmode="lin" valueType="num">
                                      <p:cBhvr additive="base">
                                        <p:cTn id="173" dur="200"/>
                                        <p:tgtEl>
                                          <p:spTgt spid="2001"/>
                                        </p:tgtEl>
                                        <p:attrNameLst>
                                          <p:attrName>ppt_h</p:attrName>
                                        </p:attrNameLst>
                                      </p:cBhvr>
                                      <p:tavLst>
                                        <p:tav tm="0">
                                          <p:val>
                                            <p:strVal val="0"/>
                                          </p:val>
                                        </p:tav>
                                        <p:tav tm="100000">
                                          <p:val>
                                            <p:strVal val="#ppt_h"/>
                                          </p:val>
                                        </p:tav>
                                      </p:tavLst>
                                    </p:anim>
                                  </p:childTnLst>
                                </p:cTn>
                              </p:par>
                            </p:childTnLst>
                          </p:cTn>
                        </p:par>
                        <p:par>
                          <p:cTn id="174" fill="hold">
                            <p:stCondLst>
                              <p:cond delay="6800"/>
                            </p:stCondLst>
                            <p:childTnLst>
                              <p:par>
                                <p:cTn id="175" presetID="23" presetClass="entr" presetSubtype="16" fill="hold" nodeType="afterEffect">
                                  <p:stCondLst>
                                    <p:cond delay="0"/>
                                  </p:stCondLst>
                                  <p:childTnLst>
                                    <p:set>
                                      <p:cBhvr>
                                        <p:cTn id="176" dur="1" fill="hold">
                                          <p:stCondLst>
                                            <p:cond delay="0"/>
                                          </p:stCondLst>
                                        </p:cTn>
                                        <p:tgtEl>
                                          <p:spTgt spid="1998"/>
                                        </p:tgtEl>
                                        <p:attrNameLst>
                                          <p:attrName>style.visibility</p:attrName>
                                        </p:attrNameLst>
                                      </p:cBhvr>
                                      <p:to>
                                        <p:strVal val="visible"/>
                                      </p:to>
                                    </p:set>
                                    <p:anim calcmode="lin" valueType="num">
                                      <p:cBhvr additive="base">
                                        <p:cTn id="177" dur="200"/>
                                        <p:tgtEl>
                                          <p:spTgt spid="1998"/>
                                        </p:tgtEl>
                                        <p:attrNameLst>
                                          <p:attrName>ppt_w</p:attrName>
                                        </p:attrNameLst>
                                      </p:cBhvr>
                                      <p:tavLst>
                                        <p:tav tm="0">
                                          <p:val>
                                            <p:strVal val="0"/>
                                          </p:val>
                                        </p:tav>
                                        <p:tav tm="100000">
                                          <p:val>
                                            <p:strVal val="#ppt_w"/>
                                          </p:val>
                                        </p:tav>
                                      </p:tavLst>
                                    </p:anim>
                                    <p:anim calcmode="lin" valueType="num">
                                      <p:cBhvr additive="base">
                                        <p:cTn id="178" dur="200"/>
                                        <p:tgtEl>
                                          <p:spTgt spid="1998"/>
                                        </p:tgtEl>
                                        <p:attrNameLst>
                                          <p:attrName>ppt_h</p:attrName>
                                        </p:attrNameLst>
                                      </p:cBhvr>
                                      <p:tavLst>
                                        <p:tav tm="0">
                                          <p:val>
                                            <p:strVal val="0"/>
                                          </p:val>
                                        </p:tav>
                                        <p:tav tm="100000">
                                          <p:val>
                                            <p:strVal val="#ppt_h"/>
                                          </p:val>
                                        </p:tav>
                                      </p:tavLst>
                                    </p:anim>
                                  </p:childTnLst>
                                </p:cTn>
                              </p:par>
                            </p:childTnLst>
                          </p:cTn>
                        </p:par>
                        <p:par>
                          <p:cTn id="179" fill="hold">
                            <p:stCondLst>
                              <p:cond delay="7000"/>
                            </p:stCondLst>
                            <p:childTnLst>
                              <p:par>
                                <p:cTn id="180" presetID="23" presetClass="entr" presetSubtype="16" fill="hold" nodeType="afterEffect">
                                  <p:stCondLst>
                                    <p:cond delay="0"/>
                                  </p:stCondLst>
                                  <p:childTnLst>
                                    <p:set>
                                      <p:cBhvr>
                                        <p:cTn id="181" dur="1" fill="hold">
                                          <p:stCondLst>
                                            <p:cond delay="0"/>
                                          </p:stCondLst>
                                        </p:cTn>
                                        <p:tgtEl>
                                          <p:spTgt spid="1995"/>
                                        </p:tgtEl>
                                        <p:attrNameLst>
                                          <p:attrName>style.visibility</p:attrName>
                                        </p:attrNameLst>
                                      </p:cBhvr>
                                      <p:to>
                                        <p:strVal val="visible"/>
                                      </p:to>
                                    </p:set>
                                    <p:anim calcmode="lin" valueType="num">
                                      <p:cBhvr additive="base">
                                        <p:cTn id="182" dur="200"/>
                                        <p:tgtEl>
                                          <p:spTgt spid="1995"/>
                                        </p:tgtEl>
                                        <p:attrNameLst>
                                          <p:attrName>ppt_w</p:attrName>
                                        </p:attrNameLst>
                                      </p:cBhvr>
                                      <p:tavLst>
                                        <p:tav tm="0">
                                          <p:val>
                                            <p:strVal val="0"/>
                                          </p:val>
                                        </p:tav>
                                        <p:tav tm="100000">
                                          <p:val>
                                            <p:strVal val="#ppt_w"/>
                                          </p:val>
                                        </p:tav>
                                      </p:tavLst>
                                    </p:anim>
                                    <p:anim calcmode="lin" valueType="num">
                                      <p:cBhvr additive="base">
                                        <p:cTn id="183" dur="200"/>
                                        <p:tgtEl>
                                          <p:spTgt spid="19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615300" y="28112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691232"/>
            <a:ext cx="8829675" cy="27853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b="1" dirty="0" smtClean="0"/>
              <a:t>ج- معدلات </a:t>
            </a:r>
            <a:r>
              <a:rPr lang="ar-DZ" sz="1600" b="1" dirty="0"/>
              <a:t>الرسم على القيمة المضافة</a:t>
            </a:r>
            <a:r>
              <a:rPr lang="ar-DZ" sz="1600" b="1" dirty="0" smtClean="0"/>
              <a:t>:</a:t>
            </a:r>
          </a:p>
          <a:p>
            <a:pPr algn="just" rtl="1"/>
            <a:r>
              <a:rPr lang="ar-DZ" sz="1600" dirty="0" smtClean="0"/>
              <a:t>في </a:t>
            </a:r>
            <a:r>
              <a:rPr lang="ar-DZ" sz="1600" dirty="0"/>
              <a:t>عام 2017 تم إجراء تعديلا مهما على الضريبة على القيمة المضافة في إطار قانون المالية لسنة </a:t>
            </a:r>
            <a:r>
              <a:rPr lang="ar-DZ" sz="1600" dirty="0" smtClean="0"/>
              <a:t>2017، وجاءت </a:t>
            </a:r>
            <a:r>
              <a:rPr lang="ar-DZ" sz="1600" dirty="0"/>
              <a:t>هذه التعديلات في سياق التحديات الاقتصادية التي واجهتها الجزائر نتيجة تراجع أسعار النفط وانخفاض الإيرادات النفطية </a:t>
            </a:r>
            <a:r>
              <a:rPr lang="ar-DZ" sz="1600" dirty="0" smtClean="0"/>
              <a:t>(أزمة </a:t>
            </a:r>
            <a:r>
              <a:rPr lang="ar-DZ" sz="1600" dirty="0"/>
              <a:t>تراجع أسعار النفط لسنة </a:t>
            </a:r>
            <a:r>
              <a:rPr lang="ar-DZ" sz="1600" dirty="0" smtClean="0"/>
              <a:t>2014)، حيث </a:t>
            </a:r>
            <a:r>
              <a:rPr lang="ar-DZ" sz="1600" dirty="0"/>
              <a:t>كانت الحكومة تهدف إلى زيادة الإيرادات غير النفطية لتغطية العجز في </a:t>
            </a:r>
            <a:r>
              <a:rPr lang="ar-DZ" sz="1600" dirty="0" smtClean="0"/>
              <a:t>الميزانية، </a:t>
            </a:r>
            <a:r>
              <a:rPr lang="ar-DZ" sz="1600" dirty="0"/>
              <a:t>أين تم توسيع القاعدة الضريبية بإدخال تعديلات </a:t>
            </a:r>
            <a:r>
              <a:rPr lang="ar-DZ" sz="1600" dirty="0" smtClean="0"/>
              <a:t>لإخضاع </a:t>
            </a:r>
            <a:r>
              <a:rPr lang="ar-DZ" sz="1600" dirty="0"/>
              <a:t>المزيد من الأنشطة والخدمات التي كانت معفاة سابقا </a:t>
            </a:r>
            <a:r>
              <a:rPr lang="ar-DZ" sz="1600" dirty="0" smtClean="0"/>
              <a:t>للضريبة، </a:t>
            </a:r>
            <a:r>
              <a:rPr lang="ar-DZ" sz="1600" dirty="0"/>
              <a:t>كان الهدف منها تحسين مساهمة القطاعات غير النفطية في الإيرادات </a:t>
            </a:r>
            <a:r>
              <a:rPr lang="ar-DZ" sz="1600" dirty="0" smtClean="0"/>
              <a:t>الضريبية، وتم </a:t>
            </a:r>
            <a:r>
              <a:rPr lang="ar-DZ" sz="1600" dirty="0"/>
              <a:t>بذلك </a:t>
            </a:r>
            <a:r>
              <a:rPr lang="ar-DZ" sz="1600" dirty="0" smtClean="0"/>
              <a:t>رفع </a:t>
            </a:r>
            <a:r>
              <a:rPr lang="ar-DZ" sz="1600" dirty="0"/>
              <a:t>معدلات الضريبة على القيمة المضافة </a:t>
            </a:r>
            <a:r>
              <a:rPr lang="fr-FR" sz="1600" dirty="0" smtClean="0"/>
              <a:t>TVA</a:t>
            </a:r>
            <a:r>
              <a:rPr lang="ar-DZ" sz="1600" dirty="0" smtClean="0"/>
              <a:t> كالآتي:</a:t>
            </a:r>
          </a:p>
          <a:p>
            <a:pPr algn="just" rtl="1"/>
            <a:r>
              <a:rPr lang="ar-DZ" sz="1600" b="1" dirty="0" smtClean="0"/>
              <a:t>المعدل العادي: </a:t>
            </a:r>
            <a:r>
              <a:rPr lang="ar-DZ" sz="1600" dirty="0" err="1" smtClean="0"/>
              <a:t>إرتفع</a:t>
            </a:r>
            <a:r>
              <a:rPr lang="ar-DZ" sz="1600" dirty="0" smtClean="0"/>
              <a:t> من </a:t>
            </a:r>
            <a:r>
              <a:rPr lang="ar-DZ" sz="1600" b="1" dirty="0" smtClean="0"/>
              <a:t>17 % إلى 19 %</a:t>
            </a:r>
            <a:endParaRPr lang="ar-DZ" sz="1600" b="1" dirty="0"/>
          </a:p>
          <a:p>
            <a:pPr algn="just" rtl="1"/>
            <a:r>
              <a:rPr lang="ar-DZ" sz="1600" dirty="0"/>
              <a:t>يطبق على العمليات، الخدمات والمنتوجات الغير خاضعة للمعدل المخفض</a:t>
            </a:r>
            <a:r>
              <a:rPr lang="ar-DZ" sz="1600" dirty="0" smtClean="0"/>
              <a:t>.</a:t>
            </a:r>
          </a:p>
          <a:p>
            <a:pPr algn="just" rtl="1"/>
            <a:r>
              <a:rPr lang="ar-DZ" sz="1600" b="1" dirty="0" smtClean="0"/>
              <a:t>المعدل المخفض: </a:t>
            </a:r>
            <a:r>
              <a:rPr lang="ar-DZ" sz="1600" dirty="0" err="1" smtClean="0"/>
              <a:t>إرتفع</a:t>
            </a:r>
            <a:r>
              <a:rPr lang="ar-DZ" sz="1600" dirty="0" smtClean="0"/>
              <a:t> من </a:t>
            </a:r>
            <a:r>
              <a:rPr lang="ar-DZ" sz="1600" b="1" dirty="0" smtClean="0"/>
              <a:t>7 </a:t>
            </a:r>
            <a:r>
              <a:rPr lang="ar-DZ" sz="1600" b="1" dirty="0"/>
              <a:t>% إلى </a:t>
            </a:r>
            <a:r>
              <a:rPr lang="ar-DZ" sz="1600" b="1" dirty="0" smtClean="0"/>
              <a:t>9 %</a:t>
            </a:r>
          </a:p>
          <a:p>
            <a:pPr algn="just" rtl="1"/>
            <a:r>
              <a:rPr lang="ar-DZ" sz="1600" dirty="0" smtClean="0"/>
              <a:t>يطبق على السلع الأساسية مثل: المواد الأساسية والأدوية.</a:t>
            </a:r>
            <a:endParaRPr lang="ar-DZ" sz="1600" dirty="0"/>
          </a:p>
          <a:p>
            <a:pPr algn="just" rtl="1"/>
            <a:endParaRPr lang="ar-DZ" sz="1500" b="1" dirty="0"/>
          </a:p>
        </p:txBody>
      </p:sp>
      <p:sp>
        <p:nvSpPr>
          <p:cNvPr id="5" name="Rectangle 4"/>
          <p:cNvSpPr/>
          <p:nvPr/>
        </p:nvSpPr>
        <p:spPr>
          <a:xfrm>
            <a:off x="2003332" y="172249"/>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010443" y="229567"/>
            <a:ext cx="2986391"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fr-FR" sz="1600" b="1" dirty="0" smtClean="0">
                <a:solidFill>
                  <a:srgbClr val="FF0000"/>
                </a:solidFill>
              </a:rPr>
              <a:t>3</a:t>
            </a:r>
            <a:r>
              <a:rPr lang="ar-DZ" sz="1600" b="1" dirty="0" smtClean="0">
                <a:solidFill>
                  <a:srgbClr val="FF0000"/>
                </a:solidFill>
              </a:rPr>
              <a:t>- الرسم على القيمة المضافة </a:t>
            </a:r>
            <a:r>
              <a:rPr lang="fr-FR" sz="1600" b="1" dirty="0" smtClean="0">
                <a:solidFill>
                  <a:srgbClr val="FF0000"/>
                </a:solidFill>
              </a:rPr>
              <a:t>TVA</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936182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615300" y="28112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691232"/>
            <a:ext cx="8829675" cy="352404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sz="1600" dirty="0"/>
              <a:t>يعتبر الرسم على النشاط المهني ضريبة من الضرائب التي يخضع لها المكلف بالضريبة </a:t>
            </a:r>
            <a:r>
              <a:rPr lang="ar-DZ" sz="1600" dirty="0" smtClean="0"/>
              <a:t>(شخص</a:t>
            </a:r>
            <a:r>
              <a:rPr lang="fr-FR" sz="1600" dirty="0" smtClean="0"/>
              <a:t> </a:t>
            </a:r>
            <a:r>
              <a:rPr lang="ar-DZ" sz="1600" dirty="0" smtClean="0"/>
              <a:t>طبيعي</a:t>
            </a:r>
            <a:r>
              <a:rPr lang="ar-DZ" sz="1600" dirty="0"/>
              <a:t>، شركات </a:t>
            </a:r>
            <a:r>
              <a:rPr lang="ar-DZ" sz="1600" dirty="0" smtClean="0"/>
              <a:t>...) </a:t>
            </a:r>
            <a:r>
              <a:rPr lang="ar-DZ" sz="1600" dirty="0"/>
              <a:t>وتفرض على رقم الأعمال المحقق من قبله.</a:t>
            </a:r>
          </a:p>
          <a:p>
            <a:pPr algn="r" rtl="1"/>
            <a:r>
              <a:rPr lang="ar-DZ" sz="1600" dirty="0"/>
              <a:t>يصنف الرسم على النشاط المهني نظريا من الضرائب المباشرة نظرا لعدم استفادة </a:t>
            </a:r>
            <a:r>
              <a:rPr lang="ar-DZ" sz="1600" dirty="0" smtClean="0"/>
              <a:t>المكلف بالضريبة </a:t>
            </a:r>
            <a:r>
              <a:rPr lang="ar-DZ" sz="1600" dirty="0"/>
              <a:t>من خدمات متعلقة بالتسديد إضافة إلى تحمل عبء الضريبة من قبل المكلف بدفعه </a:t>
            </a:r>
            <a:r>
              <a:rPr lang="ar-DZ" sz="1600" dirty="0" smtClean="0"/>
              <a:t>دون إمكانية </a:t>
            </a:r>
            <a:r>
              <a:rPr lang="ar-DZ" sz="1600" dirty="0"/>
              <a:t>تحميله إلى شخص آخر.</a:t>
            </a:r>
          </a:p>
          <a:p>
            <a:pPr algn="r" rtl="1"/>
            <a:r>
              <a:rPr lang="ar-DZ" sz="1600" dirty="0"/>
              <a:t>تم تأسيس الرسم على النشاط المهني بموجب قانون المالية لسنة </a:t>
            </a:r>
            <a:r>
              <a:rPr lang="ar-DZ" sz="1600" dirty="0" smtClean="0"/>
              <a:t>1996، </a:t>
            </a:r>
            <a:r>
              <a:rPr lang="ar-DZ" sz="1600" dirty="0"/>
              <a:t>أين قد تم دمج كل </a:t>
            </a:r>
            <a:r>
              <a:rPr lang="ar-DZ" sz="1600" dirty="0" smtClean="0"/>
              <a:t>من الرسم </a:t>
            </a:r>
            <a:r>
              <a:rPr lang="ar-DZ" sz="1600" dirty="0"/>
              <a:t>على النشاط الصناعي والتجاري </a:t>
            </a:r>
            <a:r>
              <a:rPr lang="fr-FR" sz="1600" dirty="0"/>
              <a:t>TAIC </a:t>
            </a:r>
            <a:r>
              <a:rPr lang="ar-DZ" sz="1600" dirty="0" smtClean="0"/>
              <a:t> و الرسم </a:t>
            </a:r>
            <a:r>
              <a:rPr lang="ar-DZ" sz="1600" dirty="0"/>
              <a:t>على النشاط الغير تجاري </a:t>
            </a:r>
            <a:r>
              <a:rPr lang="fr-FR" sz="1600" dirty="0" smtClean="0"/>
              <a:t>TANC </a:t>
            </a:r>
            <a:r>
              <a:rPr lang="ar-DZ" sz="1600" dirty="0" smtClean="0"/>
              <a:t> في رسم واحد </a:t>
            </a:r>
            <a:r>
              <a:rPr lang="ar-DZ" sz="1600" dirty="0"/>
              <a:t>يسمى بالرسم على النشاط المهني </a:t>
            </a:r>
            <a:r>
              <a:rPr lang="fr-FR" sz="1600" dirty="0" smtClean="0"/>
              <a:t>TAP</a:t>
            </a:r>
            <a:r>
              <a:rPr lang="ar-DZ" sz="1600" dirty="0" smtClean="0"/>
              <a:t>.</a:t>
            </a:r>
          </a:p>
          <a:p>
            <a:pPr algn="just" rtl="1"/>
            <a:r>
              <a:rPr lang="ar-DZ" sz="1600" dirty="0"/>
              <a:t>أنشأ الرسم على النشاط المهني بموجب قانون المالية لسنة 1996 ، وذلك بعد مجموعة من </a:t>
            </a:r>
            <a:r>
              <a:rPr lang="ar-DZ" sz="1600" dirty="0" smtClean="0"/>
              <a:t>الرسم على </a:t>
            </a:r>
            <a:r>
              <a:rPr lang="ar-DZ" sz="1600" dirty="0"/>
              <a:t>النشاطات الصناعية والتجارية " </a:t>
            </a:r>
            <a:r>
              <a:rPr lang="fr-FR" sz="1600" dirty="0" smtClean="0"/>
              <a:t>TAIC </a:t>
            </a:r>
            <a:r>
              <a:rPr lang="ar-DZ" sz="1600" dirty="0" smtClean="0"/>
              <a:t>الذي </a:t>
            </a:r>
            <a:r>
              <a:rPr lang="ar-DZ" sz="1600" dirty="0"/>
              <a:t>كان يفرض على رقم الأعمال المحقق من قبل </a:t>
            </a:r>
            <a:r>
              <a:rPr lang="ar-DZ" sz="1600" dirty="0" smtClean="0"/>
              <a:t>المكلفين بالضريبة (أشخاص </a:t>
            </a:r>
            <a:r>
              <a:rPr lang="ar-DZ" sz="1600" dirty="0"/>
              <a:t>طبيعيين </a:t>
            </a:r>
            <a:r>
              <a:rPr lang="ar-DZ" sz="1600" dirty="0" smtClean="0"/>
              <a:t>ومعنويين) </a:t>
            </a:r>
            <a:r>
              <a:rPr lang="ar-DZ" sz="1600" dirty="0"/>
              <a:t>في الجزائر الذين يمارسون نشاطا تخضع أرباحه للضريبة </a:t>
            </a:r>
            <a:r>
              <a:rPr lang="ar-DZ" sz="1600" dirty="0" smtClean="0"/>
              <a:t>على الدخل </a:t>
            </a:r>
            <a:r>
              <a:rPr lang="ar-DZ" sz="1600" dirty="0"/>
              <a:t>الإجمالي فئة الأرباح الصناعية والتجارية، والضريبة على أرباح الشركات بمعدل 02.55 % من </a:t>
            </a:r>
            <a:r>
              <a:rPr lang="ar-DZ" sz="1600" dirty="0" smtClean="0"/>
              <a:t>رقم الأعمال </a:t>
            </a:r>
            <a:r>
              <a:rPr lang="ar-DZ" sz="1600" dirty="0"/>
              <a:t>المحقق. والرسم على النشاطات الغير تجارية </a:t>
            </a:r>
            <a:r>
              <a:rPr lang="fr-FR" sz="1600" dirty="0" smtClean="0"/>
              <a:t>TANC</a:t>
            </a:r>
            <a:r>
              <a:rPr lang="ar-DZ" sz="1600" dirty="0" smtClean="0"/>
              <a:t>الذي </a:t>
            </a:r>
            <a:r>
              <a:rPr lang="ar-DZ" sz="1600" dirty="0"/>
              <a:t>كان يفرض على الإيرادات </a:t>
            </a:r>
            <a:r>
              <a:rPr lang="ar-DZ" sz="1600" dirty="0" smtClean="0"/>
              <a:t>المحققة</a:t>
            </a:r>
            <a:r>
              <a:rPr lang="fr-FR" sz="1600" dirty="0" smtClean="0"/>
              <a:t> </a:t>
            </a:r>
            <a:r>
              <a:rPr lang="ar-DZ" sz="1600" dirty="0" smtClean="0"/>
              <a:t>من </a:t>
            </a:r>
            <a:r>
              <a:rPr lang="ar-DZ" sz="1600" dirty="0"/>
              <a:t>قبل المكلفين الذين يزاولون مهن حرة كالأطباء، الموثقين، المحامين...، الذين يملكون محل مهني </a:t>
            </a:r>
            <a:r>
              <a:rPr lang="ar-DZ" sz="1600" dirty="0" smtClean="0"/>
              <a:t>دائم</a:t>
            </a:r>
            <a:r>
              <a:rPr lang="fr-FR" sz="1600" dirty="0" smtClean="0"/>
              <a:t> </a:t>
            </a:r>
            <a:r>
              <a:rPr lang="ar-DZ" sz="1600" dirty="0" smtClean="0"/>
              <a:t>بالجزائر </a:t>
            </a:r>
            <a:r>
              <a:rPr lang="ar-DZ" sz="1600" dirty="0"/>
              <a:t>وتخضع الأرباح المحققة من قبلهم للضريبة على الدخل الإجمالي فئة الأرباح الغير تجارية </a:t>
            </a:r>
            <a:r>
              <a:rPr lang="ar-DZ" sz="1600" dirty="0" smtClean="0"/>
              <a:t>بمعدل</a:t>
            </a:r>
            <a:r>
              <a:rPr lang="fr-FR" sz="1600" dirty="0" smtClean="0"/>
              <a:t> </a:t>
            </a:r>
            <a:r>
              <a:rPr lang="ar-DZ" sz="1600" dirty="0" smtClean="0"/>
              <a:t>06.05 </a:t>
            </a:r>
            <a:r>
              <a:rPr lang="ar-DZ" sz="1600" dirty="0"/>
              <a:t>% من رقم </a:t>
            </a:r>
            <a:r>
              <a:rPr lang="ar-DZ" sz="1600" dirty="0" smtClean="0"/>
              <a:t>الأعمال، في </a:t>
            </a:r>
            <a:r>
              <a:rPr lang="ar-DZ" sz="1600" dirty="0"/>
              <a:t>رسم واحد سمي بالرسم على النشاط المهني </a:t>
            </a:r>
            <a:r>
              <a:rPr lang="fr-FR" sz="1600" dirty="0" smtClean="0"/>
              <a:t>TAP</a:t>
            </a:r>
            <a:r>
              <a:rPr lang="ar-DZ" sz="1600" dirty="0" smtClean="0"/>
              <a:t>.</a:t>
            </a:r>
          </a:p>
          <a:p>
            <a:pPr algn="just" rtl="1"/>
            <a:endParaRPr lang="ar-DZ" sz="1500" b="1" dirty="0"/>
          </a:p>
        </p:txBody>
      </p:sp>
      <p:sp>
        <p:nvSpPr>
          <p:cNvPr id="5" name="Rectangle 4"/>
          <p:cNvSpPr/>
          <p:nvPr/>
        </p:nvSpPr>
        <p:spPr>
          <a:xfrm>
            <a:off x="2003332" y="172249"/>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010443" y="229567"/>
            <a:ext cx="2986391"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fr-FR" sz="1600" b="1" dirty="0" smtClean="0">
                <a:solidFill>
                  <a:srgbClr val="FF0000"/>
                </a:solidFill>
              </a:rPr>
              <a:t>3</a:t>
            </a:r>
            <a:r>
              <a:rPr lang="ar-DZ" sz="1600" b="1" dirty="0" smtClean="0">
                <a:solidFill>
                  <a:srgbClr val="FF0000"/>
                </a:solidFill>
              </a:rPr>
              <a:t>- الرسم على النشاط المهني </a:t>
            </a:r>
            <a:r>
              <a:rPr lang="fr-FR" sz="1600" b="1" dirty="0" smtClean="0">
                <a:solidFill>
                  <a:srgbClr val="FF0000"/>
                </a:solidFill>
              </a:rPr>
              <a:t>TAP</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2001395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615300" y="28112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691232"/>
            <a:ext cx="8829675"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sz="1600" dirty="0" smtClean="0"/>
              <a:t>   بموجب </a:t>
            </a:r>
            <a:r>
              <a:rPr lang="ar-DZ" sz="1600" dirty="0"/>
              <a:t>نص المادة 222 من قانون الضرائب المباشرة والرسوم المماثلة، فإن معدل الرسم على النشاط المهني يحدد بـ 2</a:t>
            </a:r>
            <a:r>
              <a:rPr lang="ar-DZ" sz="1600" dirty="0" smtClean="0"/>
              <a:t>%، </a:t>
            </a:r>
            <a:r>
              <a:rPr lang="ar-DZ" sz="1600" dirty="0"/>
              <a:t>حيث تقدر حصة </a:t>
            </a:r>
            <a:r>
              <a:rPr lang="ar-DZ" sz="1600" dirty="0" smtClean="0"/>
              <a:t>الولاية </a:t>
            </a:r>
            <a:r>
              <a:rPr lang="ar-DZ" sz="1600" dirty="0"/>
              <a:t>من هذه النسبة بـ 0.59</a:t>
            </a:r>
            <a:r>
              <a:rPr lang="ar-DZ" sz="1600" dirty="0" smtClean="0"/>
              <a:t>%، </a:t>
            </a:r>
            <a:r>
              <a:rPr lang="ar-DZ" sz="1600" dirty="0"/>
              <a:t>أما حصة البلدية فتقدر بـ 1.30</a:t>
            </a:r>
            <a:r>
              <a:rPr lang="ar-DZ" sz="1600" dirty="0" smtClean="0"/>
              <a:t>%، </a:t>
            </a:r>
            <a:r>
              <a:rPr lang="ar-DZ" sz="1600" dirty="0"/>
              <a:t>كما تقدر حصة صندوق المشترك للجامعات المحلية بـ 0.11</a:t>
            </a:r>
            <a:r>
              <a:rPr lang="ar-DZ" sz="1600" dirty="0" smtClean="0"/>
              <a:t>%.</a:t>
            </a:r>
          </a:p>
          <a:p>
            <a:pPr algn="r" rtl="1"/>
            <a:r>
              <a:rPr lang="ar-DZ" sz="1600" dirty="0"/>
              <a:t>و بحسب نص نفس المادة السابقة فإن معدل الرسم على النشاط المهني </a:t>
            </a:r>
            <a:r>
              <a:rPr lang="fr-FR" sz="1600" dirty="0" smtClean="0"/>
              <a:t>TAP</a:t>
            </a:r>
            <a:r>
              <a:rPr lang="ar-DZ" sz="1600" dirty="0" smtClean="0"/>
              <a:t> يرفع </a:t>
            </a:r>
            <a:r>
              <a:rPr lang="ar-DZ" sz="1600" dirty="0"/>
              <a:t>إلى 3% فيما يخص رقم الأعمال </a:t>
            </a:r>
            <a:r>
              <a:rPr lang="ar-DZ" sz="1600" dirty="0" smtClean="0"/>
              <a:t>الناتج عن نشاط </a:t>
            </a:r>
            <a:r>
              <a:rPr lang="ar-DZ" sz="1600" dirty="0"/>
              <a:t>نقل المحروقات بواسطة </a:t>
            </a:r>
            <a:r>
              <a:rPr lang="ar-DZ" sz="1600" dirty="0" smtClean="0"/>
              <a:t>الأنابيب، </a:t>
            </a:r>
            <a:r>
              <a:rPr lang="ar-DZ" sz="1600" dirty="0"/>
              <a:t>كما أن توزيعه يتم من خلال منح 0.88% لصالح </a:t>
            </a:r>
            <a:r>
              <a:rPr lang="ar-DZ" sz="1600" dirty="0" smtClean="0"/>
              <a:t>الولاية، و 1.96% </a:t>
            </a:r>
            <a:r>
              <a:rPr lang="ar-DZ" sz="1600" dirty="0"/>
              <a:t>لصالح </a:t>
            </a:r>
            <a:r>
              <a:rPr lang="ar-DZ" sz="1600" dirty="0" smtClean="0"/>
              <a:t>البلديات، </a:t>
            </a:r>
            <a:r>
              <a:rPr lang="ar-DZ" sz="1600" dirty="0"/>
              <a:t>و 0.16% لصالح الصندوق المشترك للجامعات </a:t>
            </a:r>
            <a:r>
              <a:rPr lang="ar-DZ" sz="1600" dirty="0" smtClean="0"/>
              <a:t>المحلية.</a:t>
            </a:r>
            <a:endParaRPr lang="ar-DZ" sz="1600" b="1" dirty="0">
              <a:solidFill>
                <a:srgbClr val="FF0000"/>
              </a:solidFill>
            </a:endParaRPr>
          </a:p>
          <a:p>
            <a:pPr algn="r" rtl="1"/>
            <a:endParaRPr lang="ar-DZ" sz="1600" dirty="0"/>
          </a:p>
        </p:txBody>
      </p:sp>
      <p:sp>
        <p:nvSpPr>
          <p:cNvPr id="5" name="Rectangle 4"/>
          <p:cNvSpPr/>
          <p:nvPr/>
        </p:nvSpPr>
        <p:spPr>
          <a:xfrm>
            <a:off x="2003332" y="172249"/>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010443" y="229567"/>
            <a:ext cx="2986391"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fr-FR" sz="1600" b="1" dirty="0" smtClean="0">
                <a:solidFill>
                  <a:srgbClr val="FF0000"/>
                </a:solidFill>
              </a:rPr>
              <a:t>3</a:t>
            </a:r>
            <a:r>
              <a:rPr lang="ar-DZ" sz="1600" b="1" dirty="0" smtClean="0">
                <a:solidFill>
                  <a:srgbClr val="FF0000"/>
                </a:solidFill>
              </a:rPr>
              <a:t>- الرسم على النشاط المهني </a:t>
            </a:r>
            <a:r>
              <a:rPr lang="fr-FR" sz="1600" b="1" dirty="0" smtClean="0">
                <a:solidFill>
                  <a:srgbClr val="FF0000"/>
                </a:solidFill>
              </a:rPr>
              <a:t>TAP</a:t>
            </a:r>
            <a:r>
              <a:rPr lang="ar-SA" sz="1600" b="1" dirty="0" smtClean="0">
                <a:solidFill>
                  <a:srgbClr val="FF0000"/>
                </a:solidFill>
              </a:rPr>
              <a:t>:</a:t>
            </a:r>
            <a:endParaRPr lang="fr-FR" sz="1600" dirty="0" smtClean="0">
              <a:solidFill>
                <a:srgbClr val="FF0000"/>
              </a:solidFill>
            </a:endParaRPr>
          </a:p>
        </p:txBody>
      </p:sp>
      <p:pic>
        <p:nvPicPr>
          <p:cNvPr id="3" name="Image 2"/>
          <p:cNvPicPr>
            <a:picLocks noChangeAspect="1"/>
          </p:cNvPicPr>
          <p:nvPr/>
        </p:nvPicPr>
        <p:blipFill>
          <a:blip r:embed="rId3"/>
          <a:stretch>
            <a:fillRect/>
          </a:stretch>
        </p:blipFill>
        <p:spPr>
          <a:xfrm>
            <a:off x="787220" y="2358043"/>
            <a:ext cx="7579081" cy="2564438"/>
          </a:xfrm>
          <a:prstGeom prst="rect">
            <a:avLst/>
          </a:prstGeom>
        </p:spPr>
      </p:pic>
    </p:spTree>
    <p:extLst>
      <p:ext uri="{BB962C8B-B14F-4D97-AF65-F5344CB8AC3E}">
        <p14:creationId xmlns:p14="http://schemas.microsoft.com/office/powerpoint/2010/main" val="1326075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615300" y="28112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1276859"/>
            <a:ext cx="8829675"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800" dirty="0" smtClean="0"/>
              <a:t>كما قد يخفض هذا الرسم إلى 1% وبدون الاستفادة من التخفيضات بالنسبة لنشاطات الإنتاج، بحيث تستفيد الولاية من 0.29% من عائد توزيع الرسم، البلدية من 0.05% والباقي يوجه إلى الصندوق المشترك للجماعات المحلية.</a:t>
            </a:r>
          </a:p>
          <a:p>
            <a:pPr algn="just" rtl="1"/>
            <a:r>
              <a:rPr lang="ar-DZ" sz="1800" dirty="0" smtClean="0"/>
              <a:t>يتمثل الحدث المنشأ للرسم على النشاط المهني </a:t>
            </a:r>
            <a:r>
              <a:rPr lang="fr-FR" sz="1800" dirty="0" smtClean="0"/>
              <a:t>TAP</a:t>
            </a:r>
            <a:r>
              <a:rPr lang="ar-DZ" sz="1800" dirty="0" smtClean="0"/>
              <a:t> بالنسبة لقطاع تأدية الخدمات من القبض الجزئي أو الكلي للثمن، ويدخل فيه هذا الإطار كذلك قطاع الأشغال العمومية، أما بالنسبة لنشاط البيع فإن الحادثة المنشأة للرسم على النشاط المهني تتمثل في التسليم المادي أو القانوني للسلعة محل البيع.</a:t>
            </a:r>
          </a:p>
          <a:p>
            <a:pPr algn="just" rtl="1"/>
            <a:r>
              <a:rPr lang="ar-DZ" sz="1800" dirty="0" smtClean="0"/>
              <a:t>يؤسس الرسم باسم المستفيد من الإرادات الخاضعة للضريبة في مكان ممارسة المهنة أو عند الاقتضاء مكان تواجد المؤسسة الرئيسية، كما أنه يتم كل شهر حساب مبلغ الرسم على النشاط المهني المستحق حسب رقم الأعمال الخاضع أو المداخيل المهنية الخاضعة وكذا دفعه.</a:t>
            </a:r>
          </a:p>
        </p:txBody>
      </p:sp>
      <p:sp>
        <p:nvSpPr>
          <p:cNvPr id="5" name="Rectangle 4"/>
          <p:cNvSpPr/>
          <p:nvPr/>
        </p:nvSpPr>
        <p:spPr>
          <a:xfrm>
            <a:off x="2003332" y="172249"/>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010443" y="229567"/>
            <a:ext cx="2986391"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fr-FR" sz="1600" b="1" dirty="0" smtClean="0">
                <a:solidFill>
                  <a:srgbClr val="FF0000"/>
                </a:solidFill>
              </a:rPr>
              <a:t>3</a:t>
            </a:r>
            <a:r>
              <a:rPr lang="ar-DZ" sz="1600" b="1" dirty="0" smtClean="0">
                <a:solidFill>
                  <a:srgbClr val="FF0000"/>
                </a:solidFill>
              </a:rPr>
              <a:t>- الرسم على النشاط المهني </a:t>
            </a:r>
            <a:r>
              <a:rPr lang="fr-FR" sz="1600" b="1" dirty="0" smtClean="0">
                <a:solidFill>
                  <a:srgbClr val="FF0000"/>
                </a:solidFill>
              </a:rPr>
              <a:t>TAP</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688350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615300" y="28112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691232"/>
            <a:ext cx="8829675"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sz="1600" dirty="0"/>
              <a:t> يُعفى من الرسم على النشاط المهني </a:t>
            </a:r>
            <a:r>
              <a:rPr lang="fr-FR" sz="1600" dirty="0"/>
              <a:t>TAP</a:t>
            </a:r>
            <a:r>
              <a:rPr lang="ar-DZ" sz="1600" dirty="0"/>
              <a:t> بعض الأنشطة منها:</a:t>
            </a:r>
          </a:p>
          <a:p>
            <a:pPr marL="285750" indent="-285750" algn="just" rtl="1">
              <a:buFont typeface="Wingdings" panose="05000000000000000000" pitchFamily="2" charset="2"/>
              <a:buChar char="ü"/>
            </a:pPr>
            <a:r>
              <a:rPr lang="ar-DZ" sz="1600" dirty="0" smtClean="0"/>
              <a:t>الأعمال </a:t>
            </a:r>
            <a:r>
              <a:rPr lang="ar-DZ" sz="1600" dirty="0"/>
              <a:t>التي لا تتجاوز </a:t>
            </a:r>
            <a:r>
              <a:rPr lang="ar-DZ" sz="1600" dirty="0" err="1" smtClean="0"/>
              <a:t>إيرادتها</a:t>
            </a:r>
            <a:r>
              <a:rPr lang="ar-DZ" sz="1600" dirty="0" smtClean="0"/>
              <a:t> </a:t>
            </a:r>
            <a:r>
              <a:rPr lang="ar-DZ" sz="1600" dirty="0"/>
              <a:t>80 ألف دينار جزائري للمكلفين الذين يمارسون نشاط بيع </a:t>
            </a:r>
            <a:r>
              <a:rPr lang="ar-DZ" sz="1600" dirty="0" smtClean="0"/>
              <a:t>البضائع </a:t>
            </a:r>
            <a:r>
              <a:rPr lang="ar-DZ" sz="1600" dirty="0"/>
              <a:t>والأشياء الموجهة </a:t>
            </a:r>
            <a:r>
              <a:rPr lang="ar-DZ" sz="1600" dirty="0" smtClean="0"/>
              <a:t>للاستهلاك، </a:t>
            </a:r>
            <a:r>
              <a:rPr lang="ar-DZ" sz="1600" dirty="0"/>
              <a:t>و 50 ألف </a:t>
            </a:r>
            <a:r>
              <a:rPr lang="ar-DZ" sz="1600" dirty="0" smtClean="0"/>
              <a:t>دينار جزائري </a:t>
            </a:r>
            <a:r>
              <a:rPr lang="ar-DZ" sz="1600" dirty="0"/>
              <a:t>للمكلفين الناشطين في قطاع </a:t>
            </a:r>
            <a:r>
              <a:rPr lang="ar-DZ" sz="1600" dirty="0" smtClean="0"/>
              <a:t>الخدمات.</a:t>
            </a:r>
            <a:endParaRPr lang="ar-DZ" sz="1600" dirty="0"/>
          </a:p>
          <a:p>
            <a:pPr marL="285750" indent="-285750" algn="just" rtl="1">
              <a:buFont typeface="Wingdings" panose="05000000000000000000" pitchFamily="2" charset="2"/>
              <a:buChar char="ü"/>
            </a:pPr>
            <a:r>
              <a:rPr lang="ar-DZ" sz="1600" dirty="0" smtClean="0"/>
              <a:t>الأنشطة </a:t>
            </a:r>
            <a:r>
              <a:rPr lang="ar-DZ" sz="1600" dirty="0"/>
              <a:t>الفلاحية وتربية الحيوانات والصيد </a:t>
            </a:r>
            <a:r>
              <a:rPr lang="ar-DZ" sz="1600" dirty="0" smtClean="0"/>
              <a:t>البحري.</a:t>
            </a:r>
          </a:p>
          <a:p>
            <a:pPr marL="285750" indent="-285750" algn="just" rtl="1">
              <a:buFont typeface="Wingdings" panose="05000000000000000000" pitchFamily="2" charset="2"/>
              <a:buChar char="ü"/>
            </a:pPr>
            <a:r>
              <a:rPr lang="ar-DZ" sz="1600" dirty="0" smtClean="0"/>
              <a:t>عمليات </a:t>
            </a:r>
            <a:r>
              <a:rPr lang="ar-DZ" sz="1600" dirty="0"/>
              <a:t>البيع المتعلقة </a:t>
            </a:r>
            <a:r>
              <a:rPr lang="ar-DZ" sz="1600" dirty="0" smtClean="0"/>
              <a:t>بالتصدير.</a:t>
            </a:r>
          </a:p>
          <a:p>
            <a:pPr marL="285750" indent="-285750" algn="just" rtl="1">
              <a:buFont typeface="Wingdings" panose="05000000000000000000" pitchFamily="2" charset="2"/>
              <a:buChar char="ü"/>
            </a:pPr>
            <a:r>
              <a:rPr lang="ar-DZ" sz="1600" dirty="0" smtClean="0"/>
              <a:t>بعض </a:t>
            </a:r>
            <a:r>
              <a:rPr lang="ar-DZ" sz="1600" dirty="0"/>
              <a:t>النشطات السياحية والفندقية والحملات </a:t>
            </a:r>
            <a:r>
              <a:rPr lang="ar-DZ" sz="1600" dirty="0" smtClean="0"/>
              <a:t>والإشهار.</a:t>
            </a:r>
          </a:p>
          <a:p>
            <a:pPr marL="285750" indent="-285750" algn="just" rtl="1">
              <a:buFont typeface="Wingdings" panose="05000000000000000000" pitchFamily="2" charset="2"/>
              <a:buChar char="ü"/>
            </a:pPr>
            <a:r>
              <a:rPr lang="ar-DZ" sz="1600" dirty="0" smtClean="0"/>
              <a:t>العمليات </a:t>
            </a:r>
            <a:r>
              <a:rPr lang="ar-DZ" sz="1600" dirty="0"/>
              <a:t>الدائمة في إطار دعم وتطوير </a:t>
            </a:r>
            <a:r>
              <a:rPr lang="ar-DZ" sz="1600" dirty="0" smtClean="0"/>
              <a:t>الشباب.</a:t>
            </a:r>
            <a:endParaRPr lang="ar-DZ" sz="1500" b="1" dirty="0"/>
          </a:p>
          <a:p>
            <a:pPr algn="r" rtl="1"/>
            <a:endParaRPr lang="ar-DZ" sz="1600" dirty="0" smtClean="0"/>
          </a:p>
          <a:p>
            <a:pPr algn="r" rtl="1"/>
            <a:r>
              <a:rPr lang="ar-DZ" sz="1600" dirty="0" smtClean="0"/>
              <a:t>كما </a:t>
            </a:r>
            <a:r>
              <a:rPr lang="ar-DZ" sz="1600" dirty="0"/>
              <a:t>تتضمن القاعدة الضريبية للرسم على النشاط </a:t>
            </a:r>
            <a:r>
              <a:rPr lang="ar-DZ" sz="1600" dirty="0" smtClean="0"/>
              <a:t>المهني </a:t>
            </a:r>
            <a:r>
              <a:rPr lang="fr-FR" sz="1600" dirty="0" smtClean="0"/>
              <a:t>TAP</a:t>
            </a:r>
            <a:r>
              <a:rPr lang="ar-DZ" sz="1600" dirty="0" smtClean="0"/>
              <a:t> </a:t>
            </a:r>
            <a:r>
              <a:rPr lang="ar-DZ" sz="1600" dirty="0"/>
              <a:t>بعض التخفيضات </a:t>
            </a:r>
            <a:r>
              <a:rPr lang="ar-DZ" sz="1600" dirty="0" smtClean="0"/>
              <a:t>منها:</a:t>
            </a:r>
          </a:p>
          <a:p>
            <a:pPr marL="285750" indent="-285750" algn="r" rtl="1">
              <a:buFont typeface="Wingdings" panose="05000000000000000000" pitchFamily="2" charset="2"/>
              <a:buChar char="ü"/>
            </a:pPr>
            <a:r>
              <a:rPr lang="ar-DZ" sz="1600" dirty="0" smtClean="0"/>
              <a:t>25</a:t>
            </a:r>
            <a:r>
              <a:rPr lang="ar-DZ" sz="1600" dirty="0"/>
              <a:t>% بالنسبة لمقاولات أشغال البناء </a:t>
            </a:r>
            <a:r>
              <a:rPr lang="ar-DZ" sz="1600" dirty="0" smtClean="0"/>
              <a:t>والري.</a:t>
            </a:r>
            <a:endParaRPr lang="fr-FR" sz="1600" dirty="0"/>
          </a:p>
          <a:p>
            <a:pPr marL="285750" indent="-285750" algn="r" rtl="1">
              <a:buFont typeface="Wingdings" panose="05000000000000000000" pitchFamily="2" charset="2"/>
              <a:buChar char="ü"/>
            </a:pPr>
            <a:r>
              <a:rPr lang="ar-DZ" sz="1600" dirty="0" smtClean="0"/>
              <a:t>30</a:t>
            </a:r>
            <a:r>
              <a:rPr lang="ar-DZ" sz="1600" dirty="0"/>
              <a:t>% لعمليات البيع </a:t>
            </a:r>
            <a:r>
              <a:rPr lang="ar-DZ" sz="1600" dirty="0" smtClean="0"/>
              <a:t>بالجملة، والبيع </a:t>
            </a:r>
            <a:r>
              <a:rPr lang="ar-DZ" sz="1600" dirty="0"/>
              <a:t>بالتجزئة للمواد التي تتضمن سعر بيعها أكثر من 50% من الحقوق غير المباشرة</a:t>
            </a:r>
            <a:r>
              <a:rPr lang="ar-DZ" sz="1600" dirty="0" smtClean="0"/>
              <a:t>.</a:t>
            </a:r>
          </a:p>
          <a:p>
            <a:pPr marL="285750" indent="-285750" algn="r" rtl="1">
              <a:buFont typeface="Wingdings" panose="05000000000000000000" pitchFamily="2" charset="2"/>
              <a:buChar char="ü"/>
            </a:pPr>
            <a:r>
              <a:rPr lang="ar-DZ" sz="1600" dirty="0" smtClean="0"/>
              <a:t>50</a:t>
            </a:r>
            <a:r>
              <a:rPr lang="ar-DZ" sz="1600" dirty="0"/>
              <a:t>% لعمليات البيع بالتجزئة </a:t>
            </a:r>
            <a:r>
              <a:rPr lang="ar-DZ" sz="1600" dirty="0" smtClean="0"/>
              <a:t>للأدوية، </a:t>
            </a:r>
            <a:r>
              <a:rPr lang="ar-DZ" sz="1600" dirty="0"/>
              <a:t>والبيع بالتجزئة للوقود</a:t>
            </a:r>
            <a:r>
              <a:rPr lang="ar-DZ" sz="1600" dirty="0" smtClean="0"/>
              <a:t>.</a:t>
            </a:r>
          </a:p>
          <a:p>
            <a:pPr marL="285750" indent="-285750" algn="r" rtl="1">
              <a:buFont typeface="Wingdings" panose="05000000000000000000" pitchFamily="2" charset="2"/>
              <a:buChar char="ü"/>
            </a:pPr>
            <a:r>
              <a:rPr lang="ar-DZ" sz="1600" dirty="0" smtClean="0"/>
              <a:t>70</a:t>
            </a:r>
            <a:r>
              <a:rPr lang="ar-DZ" sz="1600" dirty="0"/>
              <a:t>% لمحطة الخدمات فيما يخص البيع بالتجزئة للوقود</a:t>
            </a:r>
            <a:r>
              <a:rPr lang="ar-DZ" sz="1600" dirty="0" smtClean="0"/>
              <a:t>.</a:t>
            </a:r>
          </a:p>
          <a:p>
            <a:pPr algn="r" rtl="1"/>
            <a:endParaRPr lang="ar-DZ" sz="1600" dirty="0" smtClean="0"/>
          </a:p>
          <a:p>
            <a:pPr algn="ctr" rtl="1"/>
            <a:r>
              <a:rPr lang="ar-DZ" sz="1600" b="1" dirty="0">
                <a:solidFill>
                  <a:srgbClr val="FF0000"/>
                </a:solidFill>
              </a:rPr>
              <a:t>ملاحظة </a:t>
            </a:r>
            <a:r>
              <a:rPr lang="ar-DZ" sz="1600" b="1" dirty="0" smtClean="0">
                <a:solidFill>
                  <a:srgbClr val="FF0000"/>
                </a:solidFill>
              </a:rPr>
              <a:t>هامة: </a:t>
            </a:r>
            <a:r>
              <a:rPr lang="ar-DZ" sz="1600" b="1" dirty="0">
                <a:solidFill>
                  <a:srgbClr val="0070C0"/>
                </a:solidFill>
              </a:rPr>
              <a:t>تم إلغاء الرسم على النشاط </a:t>
            </a:r>
            <a:r>
              <a:rPr lang="ar-DZ" sz="1600" b="1" dirty="0" smtClean="0">
                <a:solidFill>
                  <a:srgbClr val="0070C0"/>
                </a:solidFill>
              </a:rPr>
              <a:t>المهني </a:t>
            </a:r>
            <a:r>
              <a:rPr lang="fr-FR" sz="1600" b="1" dirty="0" smtClean="0">
                <a:solidFill>
                  <a:srgbClr val="0070C0"/>
                </a:solidFill>
              </a:rPr>
              <a:t>TAP</a:t>
            </a:r>
            <a:r>
              <a:rPr lang="ar-DZ" sz="1600" b="1" dirty="0" smtClean="0">
                <a:solidFill>
                  <a:srgbClr val="0070C0"/>
                </a:solidFill>
              </a:rPr>
              <a:t> </a:t>
            </a:r>
            <a:r>
              <a:rPr lang="ar-DZ" sz="1600" b="1" dirty="0">
                <a:solidFill>
                  <a:srgbClr val="0070C0"/>
                </a:solidFill>
              </a:rPr>
              <a:t>بموجب قانون المالية لسنة 2024.</a:t>
            </a:r>
          </a:p>
          <a:p>
            <a:pPr algn="r" rtl="1"/>
            <a:endParaRPr lang="ar-DZ" sz="1600" dirty="0"/>
          </a:p>
        </p:txBody>
      </p:sp>
      <p:sp>
        <p:nvSpPr>
          <p:cNvPr id="5" name="Rectangle 4"/>
          <p:cNvSpPr/>
          <p:nvPr/>
        </p:nvSpPr>
        <p:spPr>
          <a:xfrm>
            <a:off x="2003332" y="172249"/>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 خصائص الضرائب المطبقة في الجزائر</a:t>
            </a:r>
            <a:endParaRPr lang="fr-FR" sz="1600" b="1" dirty="0">
              <a:solidFill>
                <a:schemeClr val="tx1"/>
              </a:solidFill>
            </a:endParaRPr>
          </a:p>
        </p:txBody>
      </p:sp>
      <p:sp>
        <p:nvSpPr>
          <p:cNvPr id="7" name="Rectangle 6"/>
          <p:cNvSpPr/>
          <p:nvPr/>
        </p:nvSpPr>
        <p:spPr>
          <a:xfrm>
            <a:off x="6010443" y="229567"/>
            <a:ext cx="2986391"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fr-FR" sz="1600" b="1" dirty="0" smtClean="0">
                <a:solidFill>
                  <a:srgbClr val="FF0000"/>
                </a:solidFill>
              </a:rPr>
              <a:t>3</a:t>
            </a:r>
            <a:r>
              <a:rPr lang="ar-DZ" sz="1600" b="1" dirty="0" smtClean="0">
                <a:solidFill>
                  <a:srgbClr val="FF0000"/>
                </a:solidFill>
              </a:rPr>
              <a:t>- الرسم على النشاط المهني </a:t>
            </a:r>
            <a:r>
              <a:rPr lang="fr-FR" sz="1600" b="1" dirty="0" smtClean="0">
                <a:solidFill>
                  <a:srgbClr val="FF0000"/>
                </a:solidFill>
              </a:rPr>
              <a:t>TAP</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2225307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4" name="ZoneTexte 3"/>
          <p:cNvSpPr txBox="1"/>
          <p:nvPr/>
        </p:nvSpPr>
        <p:spPr>
          <a:xfrm>
            <a:off x="291223" y="1135980"/>
            <a:ext cx="4932676" cy="2369880"/>
          </a:xfrm>
          <a:prstGeom prst="rect">
            <a:avLst/>
          </a:prstGeom>
          <a:noFill/>
        </p:spPr>
        <p:txBody>
          <a:bodyPr wrap="square" rtlCol="0">
            <a:spAutoFit/>
          </a:bodyPr>
          <a:lstStyle/>
          <a:p>
            <a:pPr algn="ctr" rtl="1"/>
            <a:r>
              <a:rPr lang="ar-DZ" sz="6000" dirty="0" smtClean="0">
                <a:solidFill>
                  <a:srgbClr val="0070C0"/>
                </a:solidFill>
                <a:latin typeface="Agency FB" panose="020B0503020202020204" pitchFamily="34" charset="0"/>
                <a:cs typeface="Andalus" panose="02020603050405020304" pitchFamily="18" charset="-78"/>
              </a:rPr>
              <a:t>شكرا </a:t>
            </a:r>
            <a:r>
              <a:rPr lang="ar-DZ" sz="6000" dirty="0">
                <a:solidFill>
                  <a:srgbClr val="0070C0"/>
                </a:solidFill>
                <a:latin typeface="Agency FB" panose="020B0503020202020204" pitchFamily="34" charset="0"/>
                <a:cs typeface="Andalus" panose="02020603050405020304" pitchFamily="18" charset="-78"/>
              </a:rPr>
              <a:t>على حسن </a:t>
            </a:r>
            <a:r>
              <a:rPr lang="ar-DZ" sz="6000" dirty="0" smtClean="0">
                <a:solidFill>
                  <a:srgbClr val="0070C0"/>
                </a:solidFill>
                <a:latin typeface="Agency FB" panose="020B0503020202020204" pitchFamily="34" charset="0"/>
                <a:cs typeface="Andalus" panose="02020603050405020304" pitchFamily="18" charset="-78"/>
              </a:rPr>
              <a:t>المتابعة والإصغاء</a:t>
            </a:r>
            <a:endParaRPr lang="ar-DZ" sz="6000" dirty="0">
              <a:solidFill>
                <a:srgbClr val="0070C0"/>
              </a:solidFill>
              <a:latin typeface="Agency FB" panose="020B0503020202020204" pitchFamily="34" charset="0"/>
              <a:cs typeface="Andalus" panose="02020603050405020304" pitchFamily="18" charset="-78"/>
            </a:endParaRPr>
          </a:p>
          <a:p>
            <a:pPr algn="ctr"/>
            <a:r>
              <a:rPr lang="ar-DZ" dirty="0"/>
              <a:t/>
            </a:r>
            <a:br>
              <a:rPr lang="ar-DZ" dirty="0"/>
            </a:br>
            <a:endParaRPr lang="fr-FR" dirty="0">
              <a:latin typeface="+mj-lt"/>
              <a:cs typeface="Amatic SC" panose="020B0604020202020204" charset="-79"/>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7714033" y="324474"/>
            <a:ext cx="1293780"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r"/>
            <a:r>
              <a:rPr lang="ar-DZ" sz="2000" b="1" dirty="0"/>
              <a:t>أ</a:t>
            </a:r>
            <a:r>
              <a:rPr lang="ar-SA" sz="2000" b="1" dirty="0" smtClean="0"/>
              <a:t>هداف </a:t>
            </a:r>
            <a:r>
              <a:rPr lang="ar-DZ" sz="2000" b="1" dirty="0" smtClean="0"/>
              <a:t>التعلم</a:t>
            </a:r>
            <a:endParaRPr lang="fr-FR" sz="2000" dirty="0"/>
          </a:p>
        </p:txBody>
      </p:sp>
      <p:cxnSp>
        <p:nvCxnSpPr>
          <p:cNvPr id="6" name="Connecteur droit 5"/>
          <p:cNvCxnSpPr/>
          <p:nvPr/>
        </p:nvCxnSpPr>
        <p:spPr>
          <a:xfrm>
            <a:off x="770590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3764604" y="2108479"/>
            <a:ext cx="4625502" cy="3886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rtl="1">
              <a:lnSpc>
                <a:spcPct val="107000"/>
              </a:lnSpc>
              <a:spcAft>
                <a:spcPts val="800"/>
              </a:spcAft>
            </a:pPr>
            <a:r>
              <a:rPr lang="ar-DZ" sz="1800" dirty="0" smtClean="0"/>
              <a:t>التعرف على أهم المفاهيم المتعلقة بأنواع الضرائب</a:t>
            </a:r>
            <a:endParaRPr lang="fr-FR" sz="1800"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499824" y="2867325"/>
            <a:ext cx="4393189"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DZ" sz="1800" dirty="0" smtClean="0"/>
              <a:t>التطرق إلى خصائص الضرائب المطبقة في الجزائر</a:t>
            </a:r>
            <a:endParaRPr lang="fr-FR" sz="1800" dirty="0">
              <a:solidFill>
                <a:schemeClr val="tx1"/>
              </a:solidFill>
            </a:endParaRPr>
          </a:p>
        </p:txBody>
      </p:sp>
      <p:sp>
        <p:nvSpPr>
          <p:cNvPr id="9" name="Rectangle 8"/>
          <p:cNvSpPr/>
          <p:nvPr/>
        </p:nvSpPr>
        <p:spPr>
          <a:xfrm>
            <a:off x="2581096" y="3646631"/>
            <a:ext cx="580901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dirty="0" smtClean="0"/>
              <a:t>شرح أهم التشريعات الضريبية والتعديلات التي طرأت عليها في الجزائر</a:t>
            </a:r>
            <a:endParaRPr lang="fr-FR" sz="1800" dirty="0" smtClean="0">
              <a:solidFill>
                <a:schemeClr val="tx1"/>
              </a:solidFill>
            </a:endParaRPr>
          </a:p>
        </p:txBody>
      </p:sp>
      <p:sp>
        <p:nvSpPr>
          <p:cNvPr id="12" name="Organigramme : Processus 11"/>
          <p:cNvSpPr/>
          <p:nvPr/>
        </p:nvSpPr>
        <p:spPr>
          <a:xfrm>
            <a:off x="1896894" y="300446"/>
            <a:ext cx="5642042" cy="399945"/>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dk1"/>
                </a:solidFill>
              </a:rPr>
              <a:t>المحور الرابع: التشريعات الضريبية في الجزائر</a:t>
            </a:r>
            <a:endParaRPr lang="fr-FR" sz="2000" b="1" dirty="0">
              <a:solidFill>
                <a:schemeClr val="dk1"/>
              </a:solidFill>
            </a:endParaRPr>
          </a:p>
        </p:txBody>
      </p:sp>
      <p:sp>
        <p:nvSpPr>
          <p:cNvPr id="13" name="Rectangle 12"/>
          <p:cNvSpPr/>
          <p:nvPr/>
        </p:nvSpPr>
        <p:spPr>
          <a:xfrm>
            <a:off x="272375" y="1133093"/>
            <a:ext cx="7694578" cy="400110"/>
          </a:xfrm>
          <a:prstGeom prst="rect">
            <a:avLst/>
          </a:prstGeom>
        </p:spPr>
        <p:txBody>
          <a:bodyPr wrap="square">
            <a:spAutoFit/>
          </a:bodyPr>
          <a:lstStyle/>
          <a:p>
            <a:pPr algn="just" rtl="1"/>
            <a:r>
              <a:rPr lang="ar-DZ" sz="2000" dirty="0" smtClean="0">
                <a:solidFill>
                  <a:schemeClr val="dk1"/>
                </a:solidFill>
                <a:latin typeface="+mn-lt"/>
                <a:ea typeface="+mn-ea"/>
                <a:cs typeface="+mn-cs"/>
              </a:rPr>
              <a:t>عند الانتهاء من مضمون هذا المحور، يجب أن يكون الطالب قد تمكن من بلوغ الأهداف التالية:</a:t>
            </a:r>
            <a:endParaRPr lang="fr-FR" sz="2000" dirty="0" smtClean="0">
              <a:solidFill>
                <a:schemeClr val="dk1"/>
              </a:solidFill>
              <a:latin typeface="+mn-lt"/>
              <a:ea typeface="+mn-ea"/>
              <a:cs typeface="+mn-cs"/>
            </a:endParaRPr>
          </a:p>
        </p:txBody>
      </p:sp>
      <p:pic>
        <p:nvPicPr>
          <p:cNvPr id="14" name="Picture 3"/>
          <p:cNvPicPr>
            <a:picLocks noChangeAspect="1" noChangeArrowheads="1"/>
          </p:cNvPicPr>
          <p:nvPr/>
        </p:nvPicPr>
        <p:blipFill>
          <a:blip r:embed="rId3"/>
          <a:srcRect/>
          <a:stretch>
            <a:fillRect/>
          </a:stretch>
        </p:blipFill>
        <p:spPr bwMode="auto">
          <a:xfrm>
            <a:off x="8000633" y="797668"/>
            <a:ext cx="1075271" cy="836579"/>
          </a:xfrm>
          <a:prstGeom prst="rect">
            <a:avLst/>
          </a:prstGeom>
          <a:noFill/>
          <a:ln w="9525">
            <a:noFill/>
            <a:miter lim="800000"/>
            <a:headEnd/>
            <a:tailEnd/>
          </a:ln>
          <a:effectLst/>
        </p:spPr>
      </p:pic>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5" name="Rectangle 4"/>
          <p:cNvSpPr/>
          <p:nvPr/>
        </p:nvSpPr>
        <p:spPr>
          <a:xfrm>
            <a:off x="7718378" y="267341"/>
            <a:ext cx="1271502" cy="369332"/>
          </a:xfrm>
          <a:prstGeom prst="rect">
            <a:avLst/>
          </a:prstGeom>
        </p:spPr>
        <p:txBody>
          <a:bodyPr wrap="none">
            <a:spAutoFit/>
          </a:bodyPr>
          <a:lstStyle/>
          <a:p>
            <a:pPr lvl="0" algn="r"/>
            <a:r>
              <a:rPr lang="ar-DZ" sz="1800" b="1" dirty="0" smtClean="0"/>
              <a:t>محتوى الدرس</a:t>
            </a:r>
            <a:endParaRPr lang="fr-FR" sz="1800" dirty="0"/>
          </a:p>
        </p:txBody>
      </p:sp>
      <p:cxnSp>
        <p:nvCxnSpPr>
          <p:cNvPr id="7" name="Connecteur droit 6"/>
          <p:cNvCxnSpPr/>
          <p:nvPr/>
        </p:nvCxnSpPr>
        <p:spPr>
          <a:xfrm>
            <a:off x="7625017" y="0"/>
            <a:ext cx="0" cy="764728"/>
          </a:xfrm>
          <a:prstGeom prst="line">
            <a:avLst/>
          </a:prstGeom>
        </p:spPr>
        <p:style>
          <a:lnRef idx="2">
            <a:schemeClr val="accent2"/>
          </a:lnRef>
          <a:fillRef idx="0">
            <a:schemeClr val="accent2"/>
          </a:fillRef>
          <a:effectRef idx="1">
            <a:schemeClr val="accent2"/>
          </a:effectRef>
          <a:fontRef idx="minor">
            <a:schemeClr val="tx1"/>
          </a:fontRef>
        </p:style>
      </p:cxnSp>
      <p:sp>
        <p:nvSpPr>
          <p:cNvPr id="13" name="Organigramme : Processus 12"/>
          <p:cNvSpPr/>
          <p:nvPr/>
        </p:nvSpPr>
        <p:spPr>
          <a:xfrm>
            <a:off x="2023353" y="232353"/>
            <a:ext cx="5223754" cy="399945"/>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smtClean="0">
                <a:solidFill>
                  <a:schemeClr val="dk1"/>
                </a:solidFill>
              </a:rPr>
              <a:t>المحور الرابع: التشريعات الضريبية في الجزائر</a:t>
            </a:r>
            <a:endParaRPr lang="fr-FR" sz="1800" b="1" dirty="0">
              <a:solidFill>
                <a:schemeClr val="dk1"/>
              </a:solidFill>
            </a:endParaRPr>
          </a:p>
        </p:txBody>
      </p:sp>
      <p:sp>
        <p:nvSpPr>
          <p:cNvPr id="14" name="Flèche vers le bas 13"/>
          <p:cNvSpPr/>
          <p:nvPr/>
        </p:nvSpPr>
        <p:spPr>
          <a:xfrm>
            <a:off x="7040609" y="1552627"/>
            <a:ext cx="498327" cy="103493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719864" y="2793249"/>
            <a:ext cx="3104912" cy="533609"/>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pPr>
            <a:r>
              <a:rPr lang="ar-DZ" sz="1600" b="1" dirty="0" smtClean="0">
                <a:solidFill>
                  <a:schemeClr val="tx1"/>
                </a:solidFill>
              </a:rPr>
              <a:t>مفاهيم عامة حول الضرائب</a:t>
            </a:r>
            <a:endParaRPr lang="fr-FR" sz="1200" b="1" dirty="0">
              <a:solidFill>
                <a:schemeClr val="bg1">
                  <a:lumMod val="1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6" name="Flèche vers le bas 15"/>
          <p:cNvSpPr/>
          <p:nvPr/>
        </p:nvSpPr>
        <p:spPr>
          <a:xfrm>
            <a:off x="4805887" y="1391054"/>
            <a:ext cx="543330" cy="241246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048000" y="3988341"/>
            <a:ext cx="4124325" cy="496110"/>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خصائص الضرائب المطبقة في الجزائر</a:t>
            </a:r>
            <a:endParaRPr lang="fr-FR" sz="1600" b="1" dirty="0">
              <a:solidFill>
                <a:schemeClr val="tx1"/>
              </a:solidFill>
            </a:endParaRPr>
          </a:p>
        </p:txBody>
      </p:sp>
      <p:sp>
        <p:nvSpPr>
          <p:cNvPr id="18" name="Flèche vers le bas 17"/>
          <p:cNvSpPr/>
          <p:nvPr/>
        </p:nvSpPr>
        <p:spPr>
          <a:xfrm>
            <a:off x="2145557" y="1488331"/>
            <a:ext cx="578593" cy="1108953"/>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98757" y="2793249"/>
            <a:ext cx="3672192" cy="550679"/>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أهم التشريعات الضريبية في الجزائر</a:t>
            </a:r>
            <a:endParaRPr lang="fr-FR" sz="1600" dirty="0">
              <a:solidFill>
                <a:schemeClr val="tx1"/>
              </a:solidFill>
            </a:endParaRPr>
          </a:p>
        </p:txBody>
      </p:sp>
    </p:spTree>
    <p:extLst>
      <p:ext uri="{BB962C8B-B14F-4D97-AF65-F5344CB8AC3E}">
        <p14:creationId xmlns:p14="http://schemas.microsoft.com/office/powerpoint/2010/main" val="4140643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i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358746" y="247651"/>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724871"/>
            <a:ext cx="8829675"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800" dirty="0" smtClean="0"/>
              <a:t>  </a:t>
            </a:r>
            <a:r>
              <a:rPr lang="fr-FR" sz="1800" dirty="0" smtClean="0"/>
              <a:t>  </a:t>
            </a:r>
            <a:r>
              <a:rPr lang="ar-DZ" sz="1800" dirty="0" smtClean="0"/>
              <a:t> </a:t>
            </a:r>
            <a:r>
              <a:rPr lang="ar-DZ" sz="1800" dirty="0" smtClean="0"/>
              <a:t>تعد الضريبة</a:t>
            </a:r>
            <a:r>
              <a:rPr lang="fr-FR" sz="1800" dirty="0" smtClean="0"/>
              <a:t> </a:t>
            </a:r>
            <a:r>
              <a:rPr lang="ar-DZ" sz="1800" dirty="0" smtClean="0"/>
              <a:t>من </a:t>
            </a:r>
            <a:r>
              <a:rPr lang="ar-DZ" sz="1800" dirty="0"/>
              <a:t>أقدم وأهم </a:t>
            </a:r>
            <a:r>
              <a:rPr lang="ar-DZ" sz="1800" dirty="0" smtClean="0"/>
              <a:t>المصادر المالية </a:t>
            </a:r>
            <a:r>
              <a:rPr lang="ar-DZ" sz="1800" dirty="0"/>
              <a:t>للدولة نظرا لكثرة </a:t>
            </a:r>
            <a:r>
              <a:rPr lang="ar-DZ" sz="1800" dirty="0" smtClean="0"/>
              <a:t>الأموال </a:t>
            </a:r>
            <a:r>
              <a:rPr lang="ar-DZ" sz="1800" dirty="0"/>
              <a:t>التي تدرها للخزينة العمومية، فازداد دورها مع تزايد </a:t>
            </a:r>
            <a:r>
              <a:rPr lang="ar-DZ" sz="1800" dirty="0" smtClean="0"/>
              <a:t>الإيرادات العمومية، وارتبط </a:t>
            </a:r>
            <a:r>
              <a:rPr lang="ar-DZ" sz="1800" dirty="0"/>
              <a:t>مفهوم الضريبة بتطور مفهوم الدولة من </a:t>
            </a:r>
            <a:r>
              <a:rPr lang="ar-DZ" sz="1800" b="1" dirty="0"/>
              <a:t>الحارسة </a:t>
            </a:r>
            <a:r>
              <a:rPr lang="ar-DZ" sz="1800" dirty="0"/>
              <a:t>التي كانت تنحصر مهامها في الدفاع </a:t>
            </a:r>
            <a:r>
              <a:rPr lang="ar-DZ" sz="1800" dirty="0" smtClean="0"/>
              <a:t>والأمن </a:t>
            </a:r>
            <a:r>
              <a:rPr lang="ar-DZ" sz="1800" dirty="0"/>
              <a:t>وتحقيق العدالة إلى الدولة </a:t>
            </a:r>
            <a:r>
              <a:rPr lang="ar-DZ" sz="1800" b="1" dirty="0" smtClean="0"/>
              <a:t>المتدخلة</a:t>
            </a:r>
            <a:r>
              <a:rPr lang="ar-DZ" sz="1800" dirty="0" smtClean="0"/>
              <a:t> </a:t>
            </a:r>
            <a:r>
              <a:rPr lang="ar-DZ" sz="1800" dirty="0"/>
              <a:t>في الحياة </a:t>
            </a:r>
            <a:r>
              <a:rPr lang="ar-DZ" sz="1800" dirty="0" smtClean="0"/>
              <a:t>الاقتصادية والاجتماعية </a:t>
            </a:r>
            <a:r>
              <a:rPr lang="ar-DZ" sz="1800" dirty="0"/>
              <a:t>وهذا من أجل تحقيق </a:t>
            </a:r>
            <a:r>
              <a:rPr lang="ar-DZ" sz="1800" dirty="0" smtClean="0"/>
              <a:t>الاستقرار والتوازن الاقتصادي والاجتماعي</a:t>
            </a:r>
            <a:r>
              <a:rPr lang="ar-DZ" sz="1800" dirty="0" smtClean="0"/>
              <a:t>.</a:t>
            </a:r>
            <a:endParaRPr lang="fr-FR" sz="1800" dirty="0" smtClean="0"/>
          </a:p>
          <a:p>
            <a:pPr algn="just" rtl="1"/>
            <a:r>
              <a:rPr lang="fr-FR" sz="1800" dirty="0"/>
              <a:t> </a:t>
            </a:r>
            <a:r>
              <a:rPr lang="fr-FR" sz="1800" dirty="0" smtClean="0"/>
              <a:t>  </a:t>
            </a:r>
            <a:r>
              <a:rPr lang="ar-DZ" sz="1800" dirty="0" smtClean="0"/>
              <a:t> </a:t>
            </a:r>
            <a:r>
              <a:rPr lang="ar-DZ" sz="1800" dirty="0"/>
              <a:t>ومن هنا أصبح للضريبة دورا اجتماعيا واقتصاديا إضافة إلى دورها </a:t>
            </a:r>
            <a:r>
              <a:rPr lang="ar-DZ" sz="1800" dirty="0" smtClean="0"/>
              <a:t>المالي </a:t>
            </a:r>
            <a:r>
              <a:rPr lang="ar-DZ" sz="1800" dirty="0"/>
              <a:t>التقليدي باعتبارها أهم مصدر مالي للدولة، وأصبحت الضرائب تستخدم في معالجة </a:t>
            </a:r>
            <a:r>
              <a:rPr lang="ar-DZ" sz="1800" dirty="0" smtClean="0"/>
              <a:t>الأزمات المالية. </a:t>
            </a:r>
            <a:r>
              <a:rPr lang="ar-DZ" sz="1800" dirty="0"/>
              <a:t>إن معظم الدول تتفق في مبدأ التدخل في الحياة </a:t>
            </a:r>
            <a:r>
              <a:rPr lang="ar-DZ" sz="1800" dirty="0" smtClean="0"/>
              <a:t>الاقتصادية </a:t>
            </a:r>
            <a:r>
              <a:rPr lang="ar-DZ" sz="1800" dirty="0"/>
              <a:t>من </a:t>
            </a:r>
            <a:r>
              <a:rPr lang="ar-DZ" sz="1800" dirty="0" smtClean="0"/>
              <a:t>خلال </a:t>
            </a:r>
            <a:r>
              <a:rPr lang="ar-DZ" sz="1800" dirty="0"/>
              <a:t>فرض الضرائب والرسوم وتحصيلها، </a:t>
            </a:r>
            <a:r>
              <a:rPr lang="ar-DZ" sz="1800" dirty="0" smtClean="0"/>
              <a:t>إلا </a:t>
            </a:r>
            <a:r>
              <a:rPr lang="ar-DZ" sz="1800" dirty="0"/>
              <a:t>أن التدخل يختلف من بلد إلى </a:t>
            </a:r>
            <a:r>
              <a:rPr lang="ar-DZ" sz="1800" dirty="0" smtClean="0"/>
              <a:t>آخر </a:t>
            </a:r>
            <a:r>
              <a:rPr lang="ar-DZ" sz="1800" dirty="0"/>
              <a:t>حسب السياسة الضريبية </a:t>
            </a:r>
            <a:r>
              <a:rPr lang="ar-DZ" sz="1800" dirty="0" smtClean="0"/>
              <a:t>المطبقة </a:t>
            </a:r>
            <a:r>
              <a:rPr lang="ar-DZ" sz="1800" dirty="0"/>
              <a:t>بما يتناسب </a:t>
            </a:r>
            <a:r>
              <a:rPr lang="ar-DZ" sz="1800" dirty="0" smtClean="0"/>
              <a:t>والأوضاع الاقتصادية والاجتماعية </a:t>
            </a:r>
            <a:r>
              <a:rPr lang="ar-DZ" sz="1800" dirty="0"/>
              <a:t>السائدة في أي بلد</a:t>
            </a:r>
            <a:r>
              <a:rPr lang="ar-DZ" sz="1800" dirty="0" smtClean="0"/>
              <a:t>.</a:t>
            </a:r>
            <a:endParaRPr lang="fr-FR" sz="1800" dirty="0" smtClean="0"/>
          </a:p>
          <a:p>
            <a:pPr algn="just" rtl="1"/>
            <a:r>
              <a:rPr lang="fr-FR" sz="1800" dirty="0"/>
              <a:t> </a:t>
            </a:r>
            <a:r>
              <a:rPr lang="fr-FR" sz="1800" dirty="0" smtClean="0"/>
              <a:t> </a:t>
            </a:r>
            <a:r>
              <a:rPr lang="ar-DZ" sz="1800" dirty="0" smtClean="0"/>
              <a:t> </a:t>
            </a:r>
            <a:r>
              <a:rPr lang="ar-DZ" sz="1800" dirty="0" smtClean="0"/>
              <a:t>ولقد </a:t>
            </a:r>
            <a:r>
              <a:rPr lang="ar-DZ" sz="1800" dirty="0"/>
              <a:t>عرف النظام الجبائي الجزائري عدة </a:t>
            </a:r>
            <a:r>
              <a:rPr lang="ar-DZ" sz="1800" dirty="0" smtClean="0"/>
              <a:t>إصلاحات </a:t>
            </a:r>
            <a:r>
              <a:rPr lang="ar-DZ" sz="1800" dirty="0"/>
              <a:t>في ظل التغيرات </a:t>
            </a:r>
            <a:r>
              <a:rPr lang="ar-DZ" sz="1800" dirty="0" smtClean="0"/>
              <a:t>الاقتصادية العالمية </a:t>
            </a:r>
            <a:r>
              <a:rPr lang="ar-DZ" sz="1800" dirty="0"/>
              <a:t>و التي أثرت على فعاليته في ظل </a:t>
            </a:r>
            <a:r>
              <a:rPr lang="ar-DZ" sz="1800" dirty="0" smtClean="0"/>
              <a:t>اعتماده </a:t>
            </a:r>
            <a:r>
              <a:rPr lang="ar-DZ" sz="1800" dirty="0"/>
              <a:t>على عائدات </a:t>
            </a:r>
            <a:r>
              <a:rPr lang="ar-DZ" sz="1800" dirty="0" smtClean="0"/>
              <a:t>المحروقات </a:t>
            </a:r>
            <a:r>
              <a:rPr lang="ar-DZ" sz="1800" dirty="0"/>
              <a:t>كمصدر </a:t>
            </a:r>
            <a:r>
              <a:rPr lang="ar-DZ" sz="1800" dirty="0" smtClean="0"/>
              <a:t>رئيسي لتوفير إيرادات </a:t>
            </a:r>
            <a:r>
              <a:rPr lang="ar-DZ" sz="1800" dirty="0"/>
              <a:t>من أجل تغطية النفقات العمومية</a:t>
            </a:r>
            <a:r>
              <a:rPr lang="ar-DZ" sz="1800" dirty="0" smtClean="0"/>
              <a:t>.</a:t>
            </a:r>
          </a:p>
          <a:p>
            <a:pPr algn="just" rtl="1"/>
            <a:r>
              <a:rPr lang="ar-DZ" sz="1800" dirty="0"/>
              <a:t> </a:t>
            </a:r>
            <a:r>
              <a:rPr lang="ar-DZ" sz="1800" dirty="0" smtClean="0"/>
              <a:t>  و </a:t>
            </a:r>
            <a:r>
              <a:rPr lang="ar-DZ" sz="1800" dirty="0"/>
              <a:t>في هذا </a:t>
            </a:r>
            <a:r>
              <a:rPr lang="ar-DZ" sz="1800" dirty="0" smtClean="0"/>
              <a:t>الإطار </a:t>
            </a:r>
            <a:r>
              <a:rPr lang="ar-DZ" sz="1800" dirty="0"/>
              <a:t>وجهت </a:t>
            </a:r>
            <a:r>
              <a:rPr lang="ar-DZ" sz="1800" dirty="0" smtClean="0"/>
              <a:t>الجزائر أبرز اهتماماتها </a:t>
            </a:r>
            <a:r>
              <a:rPr lang="ar-DZ" sz="1800" dirty="0"/>
              <a:t>نحو الجباية العادية من </a:t>
            </a:r>
            <a:r>
              <a:rPr lang="ar-DZ" sz="1800" dirty="0" smtClean="0"/>
              <a:t>خلال الإصلاحات </a:t>
            </a:r>
            <a:r>
              <a:rPr lang="ar-DZ" sz="1800" dirty="0" err="1" smtClean="0"/>
              <a:t>الجبائية</a:t>
            </a:r>
            <a:r>
              <a:rPr lang="ar-DZ" sz="1800" dirty="0" smtClean="0"/>
              <a:t> </a:t>
            </a:r>
            <a:r>
              <a:rPr lang="ar-DZ" sz="1800" dirty="0"/>
              <a:t>و التغييرات التي قامت بها بداية من سنة 1991 إلى يومنا هذا من أجل توسيع الوعاء الضريبي و توفير موارد مالية إضافية من </a:t>
            </a:r>
            <a:r>
              <a:rPr lang="ar-DZ" sz="1800" dirty="0" smtClean="0"/>
              <a:t>جهة، </a:t>
            </a:r>
            <a:r>
              <a:rPr lang="ar-DZ" sz="1800" dirty="0"/>
              <a:t>وتحقيق العدالة </a:t>
            </a:r>
            <a:r>
              <a:rPr lang="ar-DZ" sz="1800" dirty="0" smtClean="0"/>
              <a:t>الاجتماعية </a:t>
            </a:r>
            <a:r>
              <a:rPr lang="ar-DZ" sz="1800" dirty="0"/>
              <a:t>وإزالة الفوارق </a:t>
            </a:r>
            <a:r>
              <a:rPr lang="ar-DZ" sz="1800" dirty="0" smtClean="0"/>
              <a:t>الاجتماعية </a:t>
            </a:r>
            <a:r>
              <a:rPr lang="ar-DZ" sz="1800" dirty="0"/>
              <a:t>من جهة أخرى. </a:t>
            </a:r>
            <a:endParaRPr lang="ar-DZ" sz="1800" dirty="0" smtClean="0"/>
          </a:p>
        </p:txBody>
      </p:sp>
      <p:sp>
        <p:nvSpPr>
          <p:cNvPr id="5" name="Rectangle 4"/>
          <p:cNvSpPr/>
          <p:nvPr/>
        </p:nvSpPr>
        <p:spPr>
          <a:xfrm>
            <a:off x="2480553" y="171620"/>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الضرائب</a:t>
            </a:r>
            <a:endParaRPr lang="fr-FR" sz="1600" b="1" dirty="0">
              <a:solidFill>
                <a:schemeClr val="tx1"/>
              </a:solidFill>
            </a:endParaRPr>
          </a:p>
        </p:txBody>
      </p:sp>
      <p:sp>
        <p:nvSpPr>
          <p:cNvPr id="7" name="Rectangle 6"/>
          <p:cNvSpPr/>
          <p:nvPr/>
        </p:nvSpPr>
        <p:spPr>
          <a:xfrm>
            <a:off x="7558392" y="238899"/>
            <a:ext cx="1121922"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600" b="1" dirty="0" smtClean="0">
                <a:solidFill>
                  <a:srgbClr val="FF0000"/>
                </a:solidFill>
              </a:rPr>
              <a:t>تمهيد</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1862766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a:off x="6782407" y="0"/>
            <a:ext cx="1" cy="691234"/>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71496" y="823274"/>
            <a:ext cx="8829675" cy="32932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dirty="0" smtClean="0"/>
              <a:t>   مفهوم </a:t>
            </a:r>
            <a:r>
              <a:rPr lang="ar-DZ" sz="1600" dirty="0"/>
              <a:t>الجباية أوسع </a:t>
            </a:r>
            <a:r>
              <a:rPr lang="ar-DZ" sz="1600" dirty="0" smtClean="0"/>
              <a:t>وأشمل </a:t>
            </a:r>
            <a:r>
              <a:rPr lang="ar-DZ" sz="1600" dirty="0"/>
              <a:t>من مفهوم الضريبة، فالجباية تشمل مجموع الاقتطاعات التي تقوم </a:t>
            </a:r>
            <a:r>
              <a:rPr lang="ar-DZ" sz="1600" dirty="0" smtClean="0"/>
              <a:t>بها الدولة </a:t>
            </a:r>
            <a:r>
              <a:rPr lang="ar-DZ" sz="1600" dirty="0"/>
              <a:t>أو إحدى هيئاتها الإقليمية سواء في شكل ضرائب أو رسوم </a:t>
            </a:r>
            <a:r>
              <a:rPr lang="ar-DZ" sz="1600" dirty="0" smtClean="0"/>
              <a:t>جبائية </a:t>
            </a:r>
            <a:r>
              <a:rPr lang="ar-DZ" sz="1600" dirty="0"/>
              <a:t>وشبه </a:t>
            </a:r>
            <a:r>
              <a:rPr lang="ar-DZ" sz="1600" dirty="0" smtClean="0"/>
              <a:t>جبائية، </a:t>
            </a:r>
            <a:r>
              <a:rPr lang="ar-DZ" sz="1600" dirty="0"/>
              <a:t>غرامات، </a:t>
            </a:r>
            <a:r>
              <a:rPr lang="ar-DZ" sz="1600" dirty="0" smtClean="0"/>
              <a:t>إتاوات، والمساهمات </a:t>
            </a:r>
            <a:r>
              <a:rPr lang="ar-DZ" sz="1600" dirty="0"/>
              <a:t>الاجتماعية، تشمل الجباية جميع الاقتطاعات الاجبارية التي تفرضها الدولة</a:t>
            </a:r>
            <a:r>
              <a:rPr lang="ar-DZ" sz="1600" dirty="0" smtClean="0"/>
              <a:t>.</a:t>
            </a:r>
          </a:p>
          <a:p>
            <a:pPr algn="just" rtl="1"/>
            <a:r>
              <a:rPr lang="ar-DZ" sz="1600" b="1" dirty="0" smtClean="0">
                <a:solidFill>
                  <a:srgbClr val="0070C0"/>
                </a:solidFill>
              </a:rPr>
              <a:t>للضريبة عدة تعاريف ومفاهيم </a:t>
            </a:r>
            <a:r>
              <a:rPr lang="ar-DZ" sz="1600" b="1" dirty="0">
                <a:solidFill>
                  <a:srgbClr val="0070C0"/>
                </a:solidFill>
              </a:rPr>
              <a:t>من بينها</a:t>
            </a:r>
            <a:r>
              <a:rPr lang="ar-DZ" sz="1600" b="1" dirty="0" smtClean="0">
                <a:solidFill>
                  <a:srgbClr val="0070C0"/>
                </a:solidFill>
              </a:rPr>
              <a:t>:</a:t>
            </a:r>
          </a:p>
          <a:p>
            <a:pPr algn="just" rtl="1"/>
            <a:r>
              <a:rPr lang="ar-DZ" sz="1600" dirty="0" smtClean="0"/>
              <a:t>- تعتبر </a:t>
            </a:r>
            <a:r>
              <a:rPr lang="ar-DZ" sz="1600" dirty="0"/>
              <a:t>الضرائب من أهم الإيرادات التي تستعملها الدولة في تسيير إداراتها وتلبية حاجاتها، إذ تحتل </a:t>
            </a:r>
            <a:r>
              <a:rPr lang="ar-DZ" sz="1600" dirty="0" smtClean="0"/>
              <a:t>مكانة بارزة</a:t>
            </a:r>
            <a:r>
              <a:rPr lang="ar-DZ" sz="1600" dirty="0"/>
              <a:t>، نظرا لثباتها وإلزاميتها، وكذا حجمها والأهداف التي تصبو إليها.</a:t>
            </a:r>
          </a:p>
          <a:p>
            <a:pPr marL="285750" indent="-285750" algn="just" rtl="1">
              <a:buFontTx/>
              <a:buChar char="-"/>
            </a:pPr>
            <a:r>
              <a:rPr lang="ar-DZ" sz="1600" b="1" dirty="0" smtClean="0"/>
              <a:t>" </a:t>
            </a:r>
            <a:r>
              <a:rPr lang="ar-DZ" sz="1600" b="1" dirty="0"/>
              <a:t>تعرف الضريبة على أنها اقتطاع مالي إلزامي ونهائي تحدده الدولة ودون مقابل بغرض تحقيق </a:t>
            </a:r>
            <a:r>
              <a:rPr lang="ar-DZ" sz="1600" b="1" dirty="0" smtClean="0"/>
              <a:t>أهداف عامة</a:t>
            </a:r>
            <a:r>
              <a:rPr lang="ar-DZ" sz="1600" b="1" dirty="0" smtClean="0"/>
              <a:t>".</a:t>
            </a:r>
          </a:p>
          <a:p>
            <a:pPr algn="just" rtl="1"/>
            <a:r>
              <a:rPr lang="ar-DZ" sz="1600" b="1" dirty="0"/>
              <a:t> </a:t>
            </a:r>
            <a:r>
              <a:rPr lang="ar-DZ" sz="1600" b="1" dirty="0" smtClean="0"/>
              <a:t>  </a:t>
            </a:r>
            <a:r>
              <a:rPr lang="ar-DZ" sz="1600" dirty="0" smtClean="0"/>
              <a:t>كما </a:t>
            </a:r>
            <a:r>
              <a:rPr lang="ar-DZ" sz="1600" dirty="0"/>
              <a:t>تعرف الضريبة بأنها </a:t>
            </a:r>
            <a:r>
              <a:rPr lang="ar-DZ" sz="1600" b="1" dirty="0"/>
              <a:t>"قيمة مالية يدفعها الفرد جبرا إلى الدولة أو إحدى الهيئات المحلية </a:t>
            </a:r>
            <a:r>
              <a:rPr lang="ar-DZ" sz="1600" b="1" dirty="0" smtClean="0"/>
              <a:t>بصورة نهائية</a:t>
            </a:r>
            <a:r>
              <a:rPr lang="ar-DZ" sz="1600" b="1" dirty="0"/>
              <a:t>، مساهمة منه في التكاليف والأعباء العامة، دون أن يعود عليه نفع خاص مقابل دفع الضريبة</a:t>
            </a:r>
            <a:r>
              <a:rPr lang="ar-DZ" sz="1600" b="1" dirty="0" smtClean="0"/>
              <a:t>".</a:t>
            </a:r>
            <a:endParaRPr lang="ar-DZ" sz="1600" b="1" dirty="0"/>
          </a:p>
          <a:p>
            <a:pPr algn="just" rtl="1"/>
            <a:r>
              <a:rPr lang="ar-DZ" sz="1600" dirty="0" smtClean="0"/>
              <a:t>- </a:t>
            </a:r>
            <a:r>
              <a:rPr lang="ar-DZ" sz="1600" b="1" dirty="0" smtClean="0"/>
              <a:t>" </a:t>
            </a:r>
            <a:r>
              <a:rPr lang="ar-DZ" sz="1600" b="1" dirty="0"/>
              <a:t>الضريبة هي اقتطاع </a:t>
            </a:r>
            <a:r>
              <a:rPr lang="ar-DZ" sz="1600" b="1" dirty="0" smtClean="0"/>
              <a:t>إجباري</a:t>
            </a:r>
            <a:r>
              <a:rPr lang="ar-DZ" sz="1600" b="1" dirty="0"/>
              <a:t>، تفرضه الدولة عن طريق سلطتها العامة على أموال الأفراد من </a:t>
            </a:r>
            <a:r>
              <a:rPr lang="ar-DZ" sz="1600" b="1" dirty="0" smtClean="0"/>
              <a:t>أجل الإنصاف </a:t>
            </a:r>
            <a:r>
              <a:rPr lang="ar-DZ" sz="1600" b="1" dirty="0"/>
              <a:t>فيما بينهم </a:t>
            </a:r>
            <a:r>
              <a:rPr lang="ar-DZ" sz="1600" b="1" dirty="0" smtClean="0"/>
              <a:t>وتوزيع الأعباء </a:t>
            </a:r>
            <a:r>
              <a:rPr lang="ar-DZ" sz="1600" b="1" dirty="0"/>
              <a:t>العامة". </a:t>
            </a:r>
            <a:endParaRPr lang="ar-DZ" sz="1600" b="1" dirty="0" smtClean="0"/>
          </a:p>
          <a:p>
            <a:pPr algn="just" rtl="1"/>
            <a:r>
              <a:rPr lang="ar-DZ" sz="1600" dirty="0" smtClean="0"/>
              <a:t>بصفة </a:t>
            </a:r>
            <a:r>
              <a:rPr lang="ar-DZ" sz="1600" dirty="0"/>
              <a:t>عامة يمكن القول أن الضريبة هي فرض إلزامي تحدده الدولة ويلتزم المكلف بها </a:t>
            </a:r>
            <a:r>
              <a:rPr lang="ar-DZ" sz="1600" dirty="0" smtClean="0"/>
              <a:t>سواء كان </a:t>
            </a:r>
            <a:r>
              <a:rPr lang="ar-DZ" sz="1600" dirty="0"/>
              <a:t>شخص طبيعي أو معنوي بدفعها بدون مقابل</a:t>
            </a:r>
            <a:r>
              <a:rPr lang="ar-DZ" sz="1600" dirty="0" smtClean="0"/>
              <a:t>، وذلك </a:t>
            </a:r>
            <a:r>
              <a:rPr lang="ar-DZ" sz="1600" dirty="0"/>
              <a:t>حتى تتمكن الدولة من تحقيق أهدافها </a:t>
            </a:r>
            <a:r>
              <a:rPr lang="ar-DZ" sz="1600" dirty="0" smtClean="0"/>
              <a:t>وتغطية جزء </a:t>
            </a:r>
            <a:r>
              <a:rPr lang="ar-DZ" sz="1600" dirty="0"/>
              <a:t>من نفقاتها.</a:t>
            </a:r>
            <a:endParaRPr lang="ar-DZ" sz="1600" dirty="0" smtClean="0"/>
          </a:p>
        </p:txBody>
      </p:sp>
      <p:sp>
        <p:nvSpPr>
          <p:cNvPr id="7" name="Rectangle 6"/>
          <p:cNvSpPr/>
          <p:nvPr/>
        </p:nvSpPr>
        <p:spPr>
          <a:xfrm>
            <a:off x="7237378" y="326027"/>
            <a:ext cx="1618033"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1</a:t>
            </a:r>
            <a:r>
              <a:rPr lang="ar-SA" sz="1600" b="1" dirty="0" smtClean="0">
                <a:solidFill>
                  <a:srgbClr val="FF0000"/>
                </a:solidFill>
              </a:rPr>
              <a:t>-</a:t>
            </a:r>
            <a:r>
              <a:rPr lang="ar-DZ" sz="1600" b="1" dirty="0" smtClean="0">
                <a:solidFill>
                  <a:srgbClr val="FF0000"/>
                </a:solidFill>
              </a:rPr>
              <a:t> تعريف الضريبة</a:t>
            </a:r>
            <a:r>
              <a:rPr lang="ar-SA" sz="1600" b="1" dirty="0" smtClean="0">
                <a:solidFill>
                  <a:srgbClr val="FF0000"/>
                </a:solidFill>
              </a:rPr>
              <a:t>:</a:t>
            </a:r>
            <a:endParaRPr lang="fr-FR" sz="1600" dirty="0" smtClean="0">
              <a:solidFill>
                <a:srgbClr val="FF0000"/>
              </a:solidFill>
            </a:endParaRPr>
          </a:p>
        </p:txBody>
      </p:sp>
      <p:sp>
        <p:nvSpPr>
          <p:cNvPr id="8" name="Rectangle 7"/>
          <p:cNvSpPr/>
          <p:nvPr/>
        </p:nvSpPr>
        <p:spPr>
          <a:xfrm>
            <a:off x="2494737" y="229567"/>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الضرائب</a:t>
            </a:r>
            <a:endParaRPr lang="fr-FR" sz="1600" b="1" dirty="0">
              <a:solidFill>
                <a:schemeClr val="tx1"/>
              </a:solidFill>
            </a:endParaRPr>
          </a:p>
        </p:txBody>
      </p:sp>
    </p:spTree>
    <p:extLst>
      <p:ext uri="{BB962C8B-B14F-4D97-AF65-F5344CB8AC3E}">
        <p14:creationId xmlns:p14="http://schemas.microsoft.com/office/powerpoint/2010/main" val="3677880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5"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661289" y="22956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2" y="868144"/>
            <a:ext cx="8829675"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sz="1600" dirty="0" smtClean="0"/>
              <a:t>من </a:t>
            </a:r>
            <a:r>
              <a:rPr lang="ar-DZ" sz="1600" dirty="0"/>
              <a:t>خلال التعاريف السابقة يمكن استنتاج الخصائص التالية:</a:t>
            </a:r>
          </a:p>
          <a:p>
            <a:pPr algn="r" rtl="1"/>
            <a:r>
              <a:rPr lang="ar-DZ" sz="1600" b="1" dirty="0" smtClean="0">
                <a:solidFill>
                  <a:srgbClr val="0070C0"/>
                </a:solidFill>
              </a:rPr>
              <a:t>أ - الضريبة </a:t>
            </a:r>
            <a:r>
              <a:rPr lang="ar-DZ" sz="1600" b="1" dirty="0">
                <a:solidFill>
                  <a:srgbClr val="0070C0"/>
                </a:solidFill>
              </a:rPr>
              <a:t>تدفع نقدا:</a:t>
            </a:r>
          </a:p>
          <a:p>
            <a:pPr algn="just" rtl="1"/>
            <a:r>
              <a:rPr lang="ar-DZ" sz="1600" dirty="0" smtClean="0"/>
              <a:t>   تتكون </a:t>
            </a:r>
            <a:r>
              <a:rPr lang="ar-DZ" sz="1600" dirty="0"/>
              <a:t>الضريبة من دفعة نقدية وليست عينية، عكس ما كانت عليه قبل تطور </a:t>
            </a:r>
            <a:r>
              <a:rPr lang="ar-DZ" sz="1600" dirty="0" smtClean="0"/>
              <a:t>العلاقات النقدية</a:t>
            </a:r>
            <a:r>
              <a:rPr lang="ar-DZ" sz="1600" dirty="0"/>
              <a:t>. لقد كانت الضرائب </a:t>
            </a:r>
            <a:r>
              <a:rPr lang="ar-DZ" sz="1600" dirty="0" smtClean="0"/>
              <a:t>تدفع </a:t>
            </a:r>
            <a:r>
              <a:rPr lang="ar-DZ" sz="1600" dirty="0" smtClean="0"/>
              <a:t>عينيا، يطلب </a:t>
            </a:r>
            <a:r>
              <a:rPr lang="ar-DZ" sz="1600" dirty="0"/>
              <a:t>من دافع الضرائب التنازل عن جزء من محاصيله </a:t>
            </a:r>
            <a:r>
              <a:rPr lang="ar-DZ" sz="1600" dirty="0" smtClean="0"/>
              <a:t>للملك </a:t>
            </a:r>
            <a:r>
              <a:rPr lang="ar-DZ" sz="1600" dirty="0" smtClean="0"/>
              <a:t>أو </a:t>
            </a:r>
            <a:r>
              <a:rPr lang="ar-DZ" sz="1600" dirty="0"/>
              <a:t>للكنيسة. كانت الإيرادات الضريبية في ذلك الوقت من الحبوب </a:t>
            </a:r>
            <a:r>
              <a:rPr lang="ar-DZ" sz="1600" dirty="0" smtClean="0"/>
              <a:t>أو </a:t>
            </a:r>
            <a:r>
              <a:rPr lang="ar-DZ" sz="1600" dirty="0"/>
              <a:t>الخضروات </a:t>
            </a:r>
            <a:r>
              <a:rPr lang="ar-DZ" sz="1600" dirty="0" smtClean="0"/>
              <a:t>  أو </a:t>
            </a:r>
            <a:r>
              <a:rPr lang="ar-DZ" sz="1600" dirty="0"/>
              <a:t>الماشية </a:t>
            </a:r>
            <a:r>
              <a:rPr lang="ar-DZ" sz="1600" dirty="0" smtClean="0"/>
              <a:t>أو </a:t>
            </a:r>
            <a:r>
              <a:rPr lang="ar-DZ" sz="1600" dirty="0"/>
              <a:t>غيرها </a:t>
            </a:r>
            <a:r>
              <a:rPr lang="ar-DZ" sz="1600" dirty="0" smtClean="0"/>
              <a:t>من المنتجات</a:t>
            </a:r>
            <a:r>
              <a:rPr lang="ar-DZ" sz="1600" dirty="0"/>
              <a:t>. ولكن مع ظهور النقود وتطورها، أصبحت الضريبة تدفع نقدا إلزاما</a:t>
            </a:r>
            <a:r>
              <a:rPr lang="ar-DZ" sz="1600" dirty="0" smtClean="0"/>
              <a:t>.</a:t>
            </a:r>
          </a:p>
          <a:p>
            <a:pPr algn="just" rtl="1"/>
            <a:r>
              <a:rPr lang="ar-DZ" sz="1600" b="1" dirty="0" smtClean="0">
                <a:solidFill>
                  <a:srgbClr val="0070C0"/>
                </a:solidFill>
              </a:rPr>
              <a:t>ب - الضريبة </a:t>
            </a:r>
            <a:r>
              <a:rPr lang="ar-DZ" sz="1600" b="1" dirty="0">
                <a:solidFill>
                  <a:srgbClr val="0070C0"/>
                </a:solidFill>
              </a:rPr>
              <a:t>إجبارية:</a:t>
            </a:r>
          </a:p>
          <a:p>
            <a:pPr algn="just" rtl="1"/>
            <a:r>
              <a:rPr lang="ar-DZ" sz="1600" dirty="0"/>
              <a:t>في المجتمعات </a:t>
            </a:r>
            <a:r>
              <a:rPr lang="ar-DZ" sz="1600" dirty="0" smtClean="0"/>
              <a:t>المعاصرة، </a:t>
            </a:r>
            <a:r>
              <a:rPr lang="ar-DZ" sz="1600" dirty="0"/>
              <a:t>يعتمد رفاهية السكان قبل كل </a:t>
            </a:r>
            <a:r>
              <a:rPr lang="ar-DZ" sz="1600" dirty="0" smtClean="0"/>
              <a:t>شيء </a:t>
            </a:r>
            <a:r>
              <a:rPr lang="ar-DZ" sz="1600" dirty="0"/>
              <a:t>على مدى توفرها المرافق </a:t>
            </a:r>
            <a:r>
              <a:rPr lang="ar-DZ" sz="1600" dirty="0" smtClean="0"/>
              <a:t>العامة المتمثلة </a:t>
            </a:r>
            <a:r>
              <a:rPr lang="ar-DZ" sz="1600" dirty="0"/>
              <a:t>في الطرقات و المواصلات </a:t>
            </a:r>
            <a:r>
              <a:rPr lang="ar-DZ" sz="1600" dirty="0" smtClean="0"/>
              <a:t>     والمدارس </a:t>
            </a:r>
            <a:r>
              <a:rPr lang="ar-DZ" sz="1600" dirty="0"/>
              <a:t>و الجامعات و المنشآت الصحية و التأمينات </a:t>
            </a:r>
            <a:r>
              <a:rPr lang="ar-DZ" sz="1600" dirty="0" smtClean="0"/>
              <a:t>الاجتماعية وصناديق </a:t>
            </a:r>
            <a:r>
              <a:rPr lang="ar-DZ" sz="1600" dirty="0"/>
              <a:t>المعاشات و الإدارات </a:t>
            </a:r>
            <a:r>
              <a:rPr lang="ar-DZ" sz="1600" dirty="0" smtClean="0"/>
              <a:t>العامة. </a:t>
            </a:r>
          </a:p>
          <a:p>
            <a:pPr algn="just" rtl="1"/>
            <a:r>
              <a:rPr lang="ar-DZ" sz="1600" dirty="0" smtClean="0"/>
              <a:t>هذه </a:t>
            </a:r>
            <a:r>
              <a:rPr lang="ar-DZ" sz="1600" dirty="0"/>
              <a:t>الاستثمارات بشكل عام من مسؤولية السلطات العامة، </a:t>
            </a:r>
            <a:r>
              <a:rPr lang="ar-DZ" sz="1600" dirty="0" smtClean="0"/>
              <a:t>وبالتالي </a:t>
            </a:r>
            <a:r>
              <a:rPr lang="ar-DZ" sz="1600" dirty="0"/>
              <a:t>فإن النقص سيؤدي إلى اختلال التوازن بين الإيرادات العامة </a:t>
            </a:r>
            <a:r>
              <a:rPr lang="ar-DZ" sz="1600" dirty="0" smtClean="0"/>
              <a:t>         و </a:t>
            </a:r>
            <a:r>
              <a:rPr lang="ar-DZ" sz="1600" dirty="0"/>
              <a:t>النفقات.</a:t>
            </a:r>
          </a:p>
          <a:p>
            <a:pPr algn="just" rtl="1"/>
            <a:r>
              <a:rPr lang="ar-DZ" sz="1600" dirty="0"/>
              <a:t>لهذا تعتبر الضريبة إجبارية الدفع عن طريق القانون وليس بإرادة الأفراد أو الدولة كما </a:t>
            </a:r>
            <a:r>
              <a:rPr lang="ar-DZ" sz="1600" dirty="0" smtClean="0"/>
              <a:t>تتمتع بحق </a:t>
            </a:r>
            <a:r>
              <a:rPr lang="ar-DZ" sz="1600" dirty="0"/>
              <a:t>اللجوء إلى المتابعة القضائية وتعريض المتمرد عن الدفع لعقوبات مختلفة كالغرامات والسجن.</a:t>
            </a:r>
            <a:endParaRPr lang="ar-DZ" sz="1600" dirty="0" smtClean="0"/>
          </a:p>
        </p:txBody>
      </p:sp>
      <p:sp>
        <p:nvSpPr>
          <p:cNvPr id="7" name="Rectangle 6"/>
          <p:cNvSpPr/>
          <p:nvPr/>
        </p:nvSpPr>
        <p:spPr>
          <a:xfrm>
            <a:off x="7062281" y="238899"/>
            <a:ext cx="1929317"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2</a:t>
            </a:r>
            <a:r>
              <a:rPr lang="ar-SA" sz="1600" b="1" dirty="0" smtClean="0">
                <a:solidFill>
                  <a:srgbClr val="FF0000"/>
                </a:solidFill>
              </a:rPr>
              <a:t>-</a:t>
            </a:r>
            <a:r>
              <a:rPr lang="ar-DZ" sz="1600" b="1" dirty="0" smtClean="0">
                <a:solidFill>
                  <a:srgbClr val="FF0000"/>
                </a:solidFill>
              </a:rPr>
              <a:t> خصائص الضريبة</a:t>
            </a:r>
            <a:r>
              <a:rPr lang="ar-SA" sz="1600" b="1" dirty="0" smtClean="0">
                <a:solidFill>
                  <a:srgbClr val="FF0000"/>
                </a:solidFill>
              </a:rPr>
              <a:t>:</a:t>
            </a:r>
            <a:endParaRPr lang="fr-FR" sz="1600" dirty="0" smtClean="0">
              <a:solidFill>
                <a:srgbClr val="FF0000"/>
              </a:solidFill>
            </a:endParaRPr>
          </a:p>
        </p:txBody>
      </p:sp>
      <p:sp>
        <p:nvSpPr>
          <p:cNvPr id="8" name="Rectangle 7"/>
          <p:cNvSpPr/>
          <p:nvPr/>
        </p:nvSpPr>
        <p:spPr>
          <a:xfrm>
            <a:off x="2701628" y="180447"/>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الضرائب</a:t>
            </a:r>
            <a:endParaRPr lang="fr-FR" sz="1600" b="1" dirty="0">
              <a:solidFill>
                <a:schemeClr val="tx1"/>
              </a:solidFill>
            </a:endParaRPr>
          </a:p>
        </p:txBody>
      </p:sp>
    </p:spTree>
    <p:extLst>
      <p:ext uri="{BB962C8B-B14F-4D97-AF65-F5344CB8AC3E}">
        <p14:creationId xmlns:p14="http://schemas.microsoft.com/office/powerpoint/2010/main" val="1453895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5"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661289" y="22956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44922" y="1013620"/>
            <a:ext cx="8829675"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b="1" dirty="0" smtClean="0">
                <a:solidFill>
                  <a:srgbClr val="0070C0"/>
                </a:solidFill>
              </a:rPr>
              <a:t>ج - تفرض </a:t>
            </a:r>
            <a:r>
              <a:rPr lang="ar-DZ" sz="1600" b="1" dirty="0">
                <a:solidFill>
                  <a:srgbClr val="0070C0"/>
                </a:solidFill>
              </a:rPr>
              <a:t>الضريبة بشكل نهائي:</a:t>
            </a:r>
          </a:p>
          <a:p>
            <a:pPr algn="just" rtl="1"/>
            <a:r>
              <a:rPr lang="ar-DZ" sz="1600" dirty="0"/>
              <a:t>الضريبة ليست قرضًا وبالتالي لا يمكن استردادها أي لا يمكن للموظف </a:t>
            </a:r>
            <a:r>
              <a:rPr lang="ar-DZ" sz="1600" dirty="0" smtClean="0"/>
              <a:t>أو </a:t>
            </a:r>
            <a:r>
              <a:rPr lang="ar-DZ" sz="1600" dirty="0"/>
              <a:t>الشركة التي </a:t>
            </a:r>
            <a:r>
              <a:rPr lang="ar-DZ" sz="1600" dirty="0" smtClean="0"/>
              <a:t>تدفع ضرائبها </a:t>
            </a:r>
            <a:r>
              <a:rPr lang="ar-DZ" sz="1600" dirty="0"/>
              <a:t>أن تطالب بالمقابل فوريا. و لكنها ستستفيد من الخدمات </a:t>
            </a:r>
            <a:r>
              <a:rPr lang="ar-DZ" sz="1600" dirty="0" smtClean="0"/>
              <a:t>غير </a:t>
            </a:r>
            <a:r>
              <a:rPr lang="ar-DZ" sz="1600" dirty="0"/>
              <a:t>السوقية التي تقدمها </a:t>
            </a:r>
            <a:r>
              <a:rPr lang="ar-DZ" sz="1600" dirty="0" smtClean="0"/>
              <a:t>مؤسسات الجمهورية </a:t>
            </a:r>
            <a:r>
              <a:rPr lang="ar-DZ" sz="1600" dirty="0"/>
              <a:t>على سبيل </a:t>
            </a:r>
            <a:r>
              <a:rPr lang="ar-DZ" sz="1600" dirty="0" smtClean="0"/>
              <a:t>المثال: الرعاية </a:t>
            </a:r>
            <a:r>
              <a:rPr lang="ar-DZ" sz="1600" dirty="0"/>
              <a:t>الصحية المجانية، تعليم الأطفال، </a:t>
            </a:r>
            <a:r>
              <a:rPr lang="ar-DZ" sz="1600" dirty="0" smtClean="0"/>
              <a:t>الإنارة العمومية، استخدام الطرق </a:t>
            </a:r>
            <a:r>
              <a:rPr lang="ar-DZ" sz="1600" dirty="0"/>
              <a:t>و المدخرات الخارجية المقدمة للأنشطة الاقتصادية.</a:t>
            </a:r>
          </a:p>
          <a:p>
            <a:pPr algn="just" rtl="1"/>
            <a:r>
              <a:rPr lang="ar-DZ" sz="1600" b="1" dirty="0" smtClean="0">
                <a:solidFill>
                  <a:srgbClr val="0070C0"/>
                </a:solidFill>
              </a:rPr>
              <a:t>د - تفرض </a:t>
            </a:r>
            <a:r>
              <a:rPr lang="ar-DZ" sz="1600" b="1" dirty="0">
                <a:solidFill>
                  <a:srgbClr val="0070C0"/>
                </a:solidFill>
              </a:rPr>
              <a:t>الضريبة على أي </a:t>
            </a:r>
            <a:r>
              <a:rPr lang="ar-DZ" sz="1600" b="1" dirty="0" smtClean="0">
                <a:solidFill>
                  <a:srgbClr val="0070C0"/>
                </a:solidFill>
              </a:rPr>
              <a:t>شخص </a:t>
            </a:r>
            <a:r>
              <a:rPr lang="ar-DZ" sz="1600" b="1" dirty="0">
                <a:solidFill>
                  <a:srgbClr val="0070C0"/>
                </a:solidFill>
              </a:rPr>
              <a:t>يحقق ربحًا </a:t>
            </a:r>
            <a:r>
              <a:rPr lang="ar-DZ" sz="1600" b="1" dirty="0" smtClean="0">
                <a:solidFill>
                  <a:srgbClr val="0070C0"/>
                </a:solidFill>
              </a:rPr>
              <a:t>أو أي دخل</a:t>
            </a:r>
            <a:r>
              <a:rPr lang="ar-DZ" sz="1600" b="1" dirty="0">
                <a:solidFill>
                  <a:srgbClr val="0070C0"/>
                </a:solidFill>
              </a:rPr>
              <a:t>:</a:t>
            </a:r>
          </a:p>
          <a:p>
            <a:pPr algn="just" rtl="1"/>
            <a:r>
              <a:rPr lang="ar-DZ" sz="1600" dirty="0"/>
              <a:t>كل فرد لديه دخل كالراتب هو ملزم بدفع الضريبة، كذلك </a:t>
            </a:r>
            <a:r>
              <a:rPr lang="ar-DZ" sz="1600" dirty="0" smtClean="0"/>
              <a:t>كل </a:t>
            </a:r>
            <a:r>
              <a:rPr lang="ar-DZ" sz="1600" dirty="0"/>
              <a:t>من يمارس نشاط اقتصادي </a:t>
            </a:r>
            <a:r>
              <a:rPr lang="ar-DZ" sz="1600" dirty="0" smtClean="0"/>
              <a:t>على أرض </a:t>
            </a:r>
            <a:r>
              <a:rPr lang="ar-DZ" sz="1600" dirty="0"/>
              <a:t>الوطن ملزم بدفع جزء من الأرباح المحققة للدولة في شكل ضريبة</a:t>
            </a:r>
            <a:r>
              <a:rPr lang="ar-DZ" sz="1600" dirty="0" smtClean="0"/>
              <a:t>.</a:t>
            </a:r>
          </a:p>
          <a:p>
            <a:pPr algn="just" rtl="1"/>
            <a:r>
              <a:rPr lang="ar-DZ" sz="1600" b="1" dirty="0" smtClean="0">
                <a:solidFill>
                  <a:srgbClr val="0070C0"/>
                </a:solidFill>
              </a:rPr>
              <a:t>ه </a:t>
            </a:r>
            <a:r>
              <a:rPr lang="ar-DZ" sz="1600" b="1" dirty="0" smtClean="0">
                <a:solidFill>
                  <a:srgbClr val="0070C0"/>
                </a:solidFill>
              </a:rPr>
              <a:t>- دفع </a:t>
            </a:r>
            <a:r>
              <a:rPr lang="ar-DZ" sz="1600" b="1" dirty="0">
                <a:solidFill>
                  <a:srgbClr val="0070C0"/>
                </a:solidFill>
              </a:rPr>
              <a:t>الضريبة لا يستلزم وجود </a:t>
            </a:r>
            <a:r>
              <a:rPr lang="ar-DZ" sz="1600" b="1" dirty="0" smtClean="0">
                <a:solidFill>
                  <a:srgbClr val="0070C0"/>
                </a:solidFill>
              </a:rPr>
              <a:t>نظير مباشر </a:t>
            </a:r>
            <a:r>
              <a:rPr lang="ar-DZ" sz="1600" b="1" dirty="0">
                <a:solidFill>
                  <a:srgbClr val="0070C0"/>
                </a:solidFill>
              </a:rPr>
              <a:t>من قبل الدولة:</a:t>
            </a:r>
          </a:p>
          <a:p>
            <a:pPr algn="just" rtl="1"/>
            <a:r>
              <a:rPr lang="ar-DZ" sz="1600" dirty="0"/>
              <a:t>الضريبة تدفع دون مقابل حيث تدفع الضريبة من المكلف </a:t>
            </a:r>
            <a:r>
              <a:rPr lang="ar-DZ" sz="1600" dirty="0" smtClean="0"/>
              <a:t>بالضريبة دون </a:t>
            </a:r>
            <a:r>
              <a:rPr lang="ar-DZ" sz="1600" dirty="0"/>
              <a:t>أن يحصل على نفع خاص </a:t>
            </a:r>
            <a:r>
              <a:rPr lang="ar-DZ" sz="1600" dirty="0" smtClean="0"/>
              <a:t>يعود عليه </a:t>
            </a:r>
            <a:r>
              <a:rPr lang="ar-DZ" sz="1600" dirty="0"/>
              <a:t>وحده مقابل أدائه للضريبة، وإنما مساهمة منه كعضو في المجتمع من خلال تحمله </a:t>
            </a:r>
            <a:r>
              <a:rPr lang="ar-DZ" sz="1600" dirty="0" smtClean="0"/>
              <a:t>الأعباء والتكاليف </a:t>
            </a:r>
            <a:r>
              <a:rPr lang="ar-DZ" sz="1600" dirty="0"/>
              <a:t>العامة وفقا لمقدرته التكليفية.</a:t>
            </a:r>
            <a:endParaRPr lang="ar-DZ" sz="1600" dirty="0" smtClean="0"/>
          </a:p>
        </p:txBody>
      </p:sp>
      <p:sp>
        <p:nvSpPr>
          <p:cNvPr id="7" name="Rectangle 6"/>
          <p:cNvSpPr/>
          <p:nvPr/>
        </p:nvSpPr>
        <p:spPr>
          <a:xfrm>
            <a:off x="7062281" y="238899"/>
            <a:ext cx="1929317"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2</a:t>
            </a:r>
            <a:r>
              <a:rPr lang="ar-SA" sz="1600" b="1" dirty="0" smtClean="0">
                <a:solidFill>
                  <a:srgbClr val="FF0000"/>
                </a:solidFill>
              </a:rPr>
              <a:t>-</a:t>
            </a:r>
            <a:r>
              <a:rPr lang="ar-DZ" sz="1600" b="1" dirty="0" smtClean="0">
                <a:solidFill>
                  <a:srgbClr val="FF0000"/>
                </a:solidFill>
              </a:rPr>
              <a:t> خصائص الضريبة</a:t>
            </a:r>
            <a:r>
              <a:rPr lang="ar-SA" sz="1600" b="1" dirty="0" smtClean="0">
                <a:solidFill>
                  <a:srgbClr val="FF0000"/>
                </a:solidFill>
              </a:rPr>
              <a:t>:</a:t>
            </a:r>
            <a:endParaRPr lang="fr-FR" sz="1600" dirty="0" smtClean="0">
              <a:solidFill>
                <a:srgbClr val="FF0000"/>
              </a:solidFill>
            </a:endParaRPr>
          </a:p>
        </p:txBody>
      </p:sp>
      <p:sp>
        <p:nvSpPr>
          <p:cNvPr id="8" name="Rectangle 7"/>
          <p:cNvSpPr/>
          <p:nvPr/>
        </p:nvSpPr>
        <p:spPr>
          <a:xfrm>
            <a:off x="2701628" y="180447"/>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الضرائب</a:t>
            </a:r>
            <a:endParaRPr lang="fr-FR" sz="1600" b="1" dirty="0">
              <a:solidFill>
                <a:schemeClr val="tx1"/>
              </a:solidFill>
            </a:endParaRPr>
          </a:p>
        </p:txBody>
      </p:sp>
    </p:spTree>
    <p:extLst>
      <p:ext uri="{BB962C8B-B14F-4D97-AF65-F5344CB8AC3E}">
        <p14:creationId xmlns:p14="http://schemas.microsoft.com/office/powerpoint/2010/main" val="101429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5"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661289" y="229566"/>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2" y="766466"/>
            <a:ext cx="8829675"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dirty="0" smtClean="0"/>
              <a:t>- يمكن </a:t>
            </a:r>
            <a:r>
              <a:rPr lang="ar-DZ" sz="1600" b="1" dirty="0">
                <a:solidFill>
                  <a:srgbClr val="0070C0"/>
                </a:solidFill>
              </a:rPr>
              <a:t>تعريف الرسوم </a:t>
            </a:r>
            <a:r>
              <a:rPr lang="ar-DZ" sz="1600" dirty="0"/>
              <a:t>كالآتي: "هي الإيرادات العامة للدولة التي تستخدم حصيلتها في تمويل </a:t>
            </a:r>
            <a:r>
              <a:rPr lang="ar-DZ" sz="1600" dirty="0" smtClean="0"/>
              <a:t>الإنفاق العام</a:t>
            </a:r>
            <a:r>
              <a:rPr lang="ar-DZ" sz="1600" dirty="0"/>
              <a:t>، وتحصل عليها الدولة من الأفراد حينما يلجؤون إلى طلب خدمة خاصة من بعض </a:t>
            </a:r>
            <a:r>
              <a:rPr lang="ar-DZ" sz="1600" dirty="0" smtClean="0"/>
              <a:t>مرافقها الخاصة.</a:t>
            </a:r>
          </a:p>
          <a:p>
            <a:pPr algn="just" rtl="1"/>
            <a:r>
              <a:rPr lang="ar-DZ" sz="1600" dirty="0" smtClean="0"/>
              <a:t>- كما </a:t>
            </a:r>
            <a:r>
              <a:rPr lang="ar-DZ" sz="1600" dirty="0"/>
              <a:t>يعرف الرسم على </a:t>
            </a:r>
            <a:r>
              <a:rPr lang="ar-DZ" sz="1600" dirty="0" smtClean="0"/>
              <a:t>أنه: </a:t>
            </a:r>
            <a:r>
              <a:rPr lang="ar-DZ" sz="1600" dirty="0"/>
              <a:t>" مبلغ من المال تحدده الدولة ويدفعه الفرد في كل مرة تؤدي إليه </a:t>
            </a:r>
            <a:r>
              <a:rPr lang="ar-DZ" sz="1600" dirty="0" smtClean="0"/>
              <a:t>خدمة معينة </a:t>
            </a:r>
            <a:r>
              <a:rPr lang="ar-DZ" sz="1600" dirty="0"/>
              <a:t>تعود عليه بنفع خاص وتنطوي في نفس الوقت على منفعة عامة غالبا</a:t>
            </a:r>
            <a:r>
              <a:rPr lang="ar-DZ" sz="1600" dirty="0" smtClean="0"/>
              <a:t>".</a:t>
            </a:r>
            <a:endParaRPr lang="ar-DZ" sz="1600" dirty="0"/>
          </a:p>
          <a:p>
            <a:pPr algn="just" rtl="1"/>
            <a:r>
              <a:rPr lang="ar-DZ" sz="1600" dirty="0" smtClean="0"/>
              <a:t>بصفة </a:t>
            </a:r>
            <a:r>
              <a:rPr lang="ar-DZ" sz="1600" dirty="0"/>
              <a:t>عامة الرسم هو عبارة عن مورد مالي للدولة تتحصل عليه نظير خدمة خاصة، حيث </a:t>
            </a:r>
            <a:r>
              <a:rPr lang="ar-DZ" sz="1600" dirty="0" smtClean="0"/>
              <a:t>هذه الأخيرة </a:t>
            </a:r>
            <a:r>
              <a:rPr lang="ar-DZ" sz="1600" dirty="0"/>
              <a:t>تنفرد بأدائها الدولة </a:t>
            </a:r>
            <a:r>
              <a:rPr lang="ar-DZ" sz="1600" dirty="0" smtClean="0"/>
              <a:t>مثل: </a:t>
            </a:r>
            <a:r>
              <a:rPr lang="ar-DZ" sz="1600" dirty="0"/>
              <a:t>رسوم تسجيل بالجامعة، الرسوم القضائية، رسوم استخدام </a:t>
            </a:r>
            <a:r>
              <a:rPr lang="ar-DZ" sz="1600" dirty="0" smtClean="0"/>
              <a:t>الطرقات العامة </a:t>
            </a:r>
            <a:r>
              <a:rPr lang="ar-DZ" sz="1600" dirty="0"/>
              <a:t>بالسيارة. فالرسم هو مبلغ نقدي يدفع من طرف الأشخاص جبرا للدولة مقابل خدمة مقدمة </a:t>
            </a:r>
            <a:r>
              <a:rPr lang="ar-DZ" sz="1600" dirty="0" smtClean="0"/>
              <a:t>من طرف </a:t>
            </a:r>
            <a:r>
              <a:rPr lang="ar-DZ" sz="1600" dirty="0"/>
              <a:t>الدولة أو من يمثلها </a:t>
            </a:r>
            <a:r>
              <a:rPr lang="ar-DZ" sz="1600" dirty="0" smtClean="0"/>
              <a:t>(كالجماعات </a:t>
            </a:r>
            <a:r>
              <a:rPr lang="ar-DZ" sz="1600" dirty="0"/>
              <a:t>المحلية، المؤسسات الإدارية </a:t>
            </a:r>
            <a:r>
              <a:rPr lang="ar-DZ" sz="1600" dirty="0" smtClean="0"/>
              <a:t>وغيرها).</a:t>
            </a:r>
          </a:p>
        </p:txBody>
      </p:sp>
      <p:sp>
        <p:nvSpPr>
          <p:cNvPr id="7" name="Rectangle 6"/>
          <p:cNvSpPr/>
          <p:nvPr/>
        </p:nvSpPr>
        <p:spPr>
          <a:xfrm>
            <a:off x="7501177" y="263230"/>
            <a:ext cx="1490420"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3</a:t>
            </a:r>
            <a:r>
              <a:rPr lang="ar-SA" sz="1600" b="1" dirty="0" smtClean="0">
                <a:solidFill>
                  <a:srgbClr val="FF0000"/>
                </a:solidFill>
              </a:rPr>
              <a:t>-</a:t>
            </a:r>
            <a:r>
              <a:rPr lang="ar-DZ" sz="1600" b="1" dirty="0" smtClean="0">
                <a:solidFill>
                  <a:srgbClr val="FF0000"/>
                </a:solidFill>
              </a:rPr>
              <a:t> تعريف الرسم</a:t>
            </a:r>
            <a:r>
              <a:rPr lang="ar-SA" sz="1600" b="1" dirty="0" smtClean="0">
                <a:solidFill>
                  <a:srgbClr val="FF0000"/>
                </a:solidFill>
              </a:rPr>
              <a:t>:</a:t>
            </a:r>
            <a:endParaRPr lang="fr-FR" sz="1600" dirty="0" smtClean="0">
              <a:solidFill>
                <a:srgbClr val="FF0000"/>
              </a:solidFill>
            </a:endParaRPr>
          </a:p>
        </p:txBody>
      </p:sp>
      <p:sp>
        <p:nvSpPr>
          <p:cNvPr id="8" name="Rectangle 7"/>
          <p:cNvSpPr/>
          <p:nvPr/>
        </p:nvSpPr>
        <p:spPr>
          <a:xfrm>
            <a:off x="2701628" y="180447"/>
            <a:ext cx="3750265"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الضرائب</a:t>
            </a:r>
            <a:endParaRPr lang="fr-FR" sz="1600" b="1" dirty="0">
              <a:solidFill>
                <a:schemeClr val="tx1"/>
              </a:solidFill>
            </a:endParaRPr>
          </a:p>
        </p:txBody>
      </p:sp>
      <p:sp>
        <p:nvSpPr>
          <p:cNvPr id="11" name="Rectangle 10"/>
          <p:cNvSpPr/>
          <p:nvPr/>
        </p:nvSpPr>
        <p:spPr>
          <a:xfrm>
            <a:off x="7365987" y="2717357"/>
            <a:ext cx="1625610"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4</a:t>
            </a:r>
            <a:r>
              <a:rPr lang="ar-SA" sz="1600" b="1" dirty="0" smtClean="0">
                <a:solidFill>
                  <a:srgbClr val="FF0000"/>
                </a:solidFill>
              </a:rPr>
              <a:t>-</a:t>
            </a:r>
            <a:r>
              <a:rPr lang="ar-DZ" sz="1600" b="1" dirty="0" smtClean="0">
                <a:solidFill>
                  <a:srgbClr val="FF0000"/>
                </a:solidFill>
              </a:rPr>
              <a:t> خصائص الرسم</a:t>
            </a:r>
            <a:r>
              <a:rPr lang="ar-SA" sz="1600" b="1" dirty="0" smtClean="0">
                <a:solidFill>
                  <a:srgbClr val="FF0000"/>
                </a:solidFill>
              </a:rPr>
              <a:t>:</a:t>
            </a:r>
            <a:endParaRPr lang="fr-FR" sz="1600" dirty="0" smtClean="0">
              <a:solidFill>
                <a:srgbClr val="FF0000"/>
              </a:solidFill>
            </a:endParaRPr>
          </a:p>
        </p:txBody>
      </p:sp>
      <p:sp>
        <p:nvSpPr>
          <p:cNvPr id="12" name="Rectangle 11"/>
          <p:cNvSpPr/>
          <p:nvPr/>
        </p:nvSpPr>
        <p:spPr>
          <a:xfrm>
            <a:off x="161921" y="3190920"/>
            <a:ext cx="8829675"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r" rtl="1">
              <a:buFont typeface="Wingdings" panose="05000000000000000000" pitchFamily="2" charset="2"/>
              <a:buChar char="§"/>
            </a:pPr>
            <a:r>
              <a:rPr lang="ar-DZ" sz="1600" dirty="0"/>
              <a:t>يدفع الرسم إلى الدولة، ويتم تحصيله عن طريق </a:t>
            </a:r>
            <a:r>
              <a:rPr lang="ar-DZ" sz="1600" dirty="0" smtClean="0"/>
              <a:t>إحدى </a:t>
            </a:r>
            <a:r>
              <a:rPr lang="ar-DZ" sz="1600" dirty="0"/>
              <a:t>مؤسساتها المختلفة.</a:t>
            </a:r>
            <a:endParaRPr lang="ar-DZ" sz="1600" dirty="0" smtClean="0"/>
          </a:p>
          <a:p>
            <a:pPr marL="285750" indent="-285750" algn="r" rtl="1">
              <a:buFont typeface="Wingdings" panose="05000000000000000000" pitchFamily="2" charset="2"/>
              <a:buChar char="§"/>
            </a:pPr>
            <a:r>
              <a:rPr lang="ar-DZ" sz="1600" dirty="0" smtClean="0"/>
              <a:t>يدفع </a:t>
            </a:r>
            <a:r>
              <a:rPr lang="ar-DZ" sz="1600" dirty="0"/>
              <a:t>الرسم على شكل مبلغ نقدي</a:t>
            </a:r>
            <a:r>
              <a:rPr lang="ar-DZ" sz="1600" dirty="0" smtClean="0"/>
              <a:t>.</a:t>
            </a:r>
            <a:endParaRPr lang="ar-DZ" sz="1600" dirty="0"/>
          </a:p>
          <a:p>
            <a:pPr marL="285750" indent="-285750" algn="r" rtl="1">
              <a:buFont typeface="Wingdings" panose="05000000000000000000" pitchFamily="2" charset="2"/>
              <a:buChar char="§"/>
            </a:pPr>
            <a:r>
              <a:rPr lang="ar-DZ" sz="1600" dirty="0" smtClean="0"/>
              <a:t>الرسم </a:t>
            </a:r>
            <a:r>
              <a:rPr lang="ar-DZ" sz="1600" dirty="0"/>
              <a:t>اجباري، فبمجرد حصول الفرد على الخدمة من الدولة يدفع الرسم.</a:t>
            </a:r>
          </a:p>
          <a:p>
            <a:pPr marL="285750" indent="-285750" algn="r" rtl="1">
              <a:buFont typeface="Wingdings" panose="05000000000000000000" pitchFamily="2" charset="2"/>
              <a:buChar char="§"/>
            </a:pPr>
            <a:r>
              <a:rPr lang="ar-DZ" sz="1600" dirty="0" smtClean="0"/>
              <a:t>قيمة </a:t>
            </a:r>
            <a:r>
              <a:rPr lang="ar-DZ" sz="1600" dirty="0"/>
              <a:t>الرسم ليس لها علاقة بتكلفة الخدمة يمكن أن تكون مساوية أو أقل منها.</a:t>
            </a:r>
            <a:endParaRPr lang="ar-DZ" sz="1600" dirty="0" smtClean="0"/>
          </a:p>
        </p:txBody>
      </p:sp>
    </p:spTree>
    <p:extLst>
      <p:ext uri="{BB962C8B-B14F-4D97-AF65-F5344CB8AC3E}">
        <p14:creationId xmlns:p14="http://schemas.microsoft.com/office/powerpoint/2010/main" val="1819564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1"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P spid="8" grpId="0" animBg="1"/>
      <p:bldP spid="11" grpId="0" animBg="1"/>
      <p:bldP spid="12" grpId="0" animBg="1"/>
      <p:bldP spid="12" grpId="1" animBg="1"/>
    </p:bldLst>
  </p:timing>
</p:sld>
</file>

<file path=ppt/theme/theme1.xml><?xml version="1.0" encoding="utf-8"?>
<a:theme xmlns:a="http://schemas.openxmlformats.org/drawingml/2006/main" name="Adnane">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Adnane</Template>
  <TotalTime>1462</TotalTime>
  <Words>3469</Words>
  <Application>Microsoft Office PowerPoint</Application>
  <PresentationFormat>Affichage à l'écran (16:9)</PresentationFormat>
  <Paragraphs>203</Paragraphs>
  <Slides>25</Slides>
  <Notes>24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Barlow Condensed SemiBold</vt:lpstr>
      <vt:lpstr>Andalus</vt:lpstr>
      <vt:lpstr>Arvo</vt:lpstr>
      <vt:lpstr>Amatic SC</vt:lpstr>
      <vt:lpstr>Agency FB</vt:lpstr>
      <vt:lpstr>Calibri</vt:lpstr>
      <vt:lpstr>Times New Roman</vt:lpstr>
      <vt:lpstr>Wingdings</vt:lpstr>
      <vt:lpstr>Adnane</vt:lpstr>
      <vt:lpstr>Présentation PowerPoint</vt:lpstr>
      <vt:lpstr>   جامعة باجي مختار - عنابة – كلية العلوم الاقتصادية والتجارية وعلوم التسيير قسم العلوم المالية   مقياس: التشريعات المالية والبنكية في الجزائر عنوان المحاضرة: التشريعات الضريبية في الجزائر موجه لطلبة السنة أولى ماستر تخصص: مالية المؤسسة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Compte Microsoft</cp:lastModifiedBy>
  <cp:revision>197</cp:revision>
  <dcterms:modified xsi:type="dcterms:W3CDTF">2025-05-04T16:00:31Z</dcterms:modified>
</cp:coreProperties>
</file>