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3" r:id="rId8"/>
    <p:sldId id="264" r:id="rId9"/>
    <p:sldId id="265" r:id="rId10"/>
    <p:sldId id="266" r:id="rId11"/>
  </p:sldIdLst>
  <p:sldSz cx="18288000" cy="10287000"/>
  <p:notesSz cx="6858000" cy="9144000"/>
  <p:embeddedFontLst>
    <p:embeddedFont>
      <p:font typeface="Poppins" panose="020B0604020202020204" charset="0"/>
      <p:regular r:id="rId12"/>
    </p:embeddedFont>
    <p:embeddedFont>
      <p:font typeface="Poppins Bold" panose="020B0604020202020204" charset="0"/>
      <p:regular r:id="rId13"/>
    </p:embeddedFont>
    <p:embeddedFont>
      <p:font typeface="Calibri" panose="020F0502020204030204" pitchFamily="34" charset="0"/>
      <p:regular r:id="rId14"/>
      <p:bold r:id="rId15"/>
      <p:italic r:id="rId16"/>
      <p:boldItalic r:id="rId17"/>
    </p:embeddedFont>
    <p:embeddedFont>
      <p:font typeface="Open Sans Bold" panose="020B0604020202020204" charset="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540" y="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1.svg"/><Relationship Id="rId4" Type="http://schemas.openxmlformats.org/officeDocument/2006/relationships/image" Target="../media/image6.png"/><Relationship Id="rId9" Type="http://schemas.openxmlformats.org/officeDocument/2006/relationships/image" Target="../media/image15.sv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jpeg"/><Relationship Id="rId7" Type="http://schemas.openxmlformats.org/officeDocument/2006/relationships/image" Target="../media/image21.sv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image" Target="../media/image23.sv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23.png"/><Relationship Id="rId18" Type="http://schemas.openxmlformats.org/officeDocument/2006/relationships/image" Target="../media/image44.sv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38.svg"/><Relationship Id="rId17" Type="http://schemas.openxmlformats.org/officeDocument/2006/relationships/image" Target="../media/image25.png"/><Relationship Id="rId2" Type="http://schemas.openxmlformats.org/officeDocument/2006/relationships/image" Target="../media/image17.jpeg"/><Relationship Id="rId16" Type="http://schemas.openxmlformats.org/officeDocument/2006/relationships/image" Target="../media/image42.svg"/><Relationship Id="rId1" Type="http://schemas.openxmlformats.org/officeDocument/2006/relationships/slideLayout" Target="../slideLayouts/slideLayout7.xml"/><Relationship Id="rId6" Type="http://schemas.openxmlformats.org/officeDocument/2006/relationships/image" Target="../media/image32.svg"/><Relationship Id="rId11" Type="http://schemas.openxmlformats.org/officeDocument/2006/relationships/image" Target="../media/image22.png"/><Relationship Id="rId5" Type="http://schemas.openxmlformats.org/officeDocument/2006/relationships/image" Target="../media/image19.png"/><Relationship Id="rId15" Type="http://schemas.openxmlformats.org/officeDocument/2006/relationships/image" Target="../media/image24.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21.png"/><Relationship Id="rId14" Type="http://schemas.openxmlformats.org/officeDocument/2006/relationships/image" Target="../media/image40.sv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47.svg"/></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jpeg"/></Relationships>
</file>

<file path=ppt/slides/_rels/slide8.xml.rels><?xml version="1.0" encoding="UTF-8" standalone="yes"?>
<Relationships xmlns="http://schemas.openxmlformats.org/package/2006/relationships"><Relationship Id="rId8" Type="http://schemas.openxmlformats.org/officeDocument/2006/relationships/image" Target="../media/image62.svg"/><Relationship Id="rId13" Type="http://schemas.openxmlformats.org/officeDocument/2006/relationships/image" Target="../media/image39.png"/><Relationship Id="rId18" Type="http://schemas.openxmlformats.org/officeDocument/2006/relationships/image" Target="../media/image72.svg"/><Relationship Id="rId26" Type="http://schemas.openxmlformats.org/officeDocument/2006/relationships/image" Target="../media/image80.svg"/><Relationship Id="rId3" Type="http://schemas.openxmlformats.org/officeDocument/2006/relationships/image" Target="../media/image34.png"/><Relationship Id="rId21" Type="http://schemas.openxmlformats.org/officeDocument/2006/relationships/image" Target="../media/image43.png"/><Relationship Id="rId7" Type="http://schemas.openxmlformats.org/officeDocument/2006/relationships/image" Target="../media/image36.png"/><Relationship Id="rId12" Type="http://schemas.openxmlformats.org/officeDocument/2006/relationships/image" Target="../media/image66.svg"/><Relationship Id="rId17" Type="http://schemas.openxmlformats.org/officeDocument/2006/relationships/image" Target="../media/image41.png"/><Relationship Id="rId25" Type="http://schemas.openxmlformats.org/officeDocument/2006/relationships/image" Target="../media/image45.png"/><Relationship Id="rId2" Type="http://schemas.openxmlformats.org/officeDocument/2006/relationships/image" Target="../media/image33.jpeg"/><Relationship Id="rId16" Type="http://schemas.openxmlformats.org/officeDocument/2006/relationships/image" Target="../media/image70.svg"/><Relationship Id="rId20" Type="http://schemas.openxmlformats.org/officeDocument/2006/relationships/image" Target="../media/image74.svg"/><Relationship Id="rId1" Type="http://schemas.openxmlformats.org/officeDocument/2006/relationships/slideLayout" Target="../slideLayouts/slideLayout7.xml"/><Relationship Id="rId6" Type="http://schemas.openxmlformats.org/officeDocument/2006/relationships/image" Target="../media/image60.svg"/><Relationship Id="rId11" Type="http://schemas.openxmlformats.org/officeDocument/2006/relationships/image" Target="../media/image38.png"/><Relationship Id="rId24" Type="http://schemas.openxmlformats.org/officeDocument/2006/relationships/image" Target="../media/image78.svg"/><Relationship Id="rId5" Type="http://schemas.openxmlformats.org/officeDocument/2006/relationships/image" Target="../media/image35.png"/><Relationship Id="rId15" Type="http://schemas.openxmlformats.org/officeDocument/2006/relationships/image" Target="../media/image40.png"/><Relationship Id="rId23" Type="http://schemas.openxmlformats.org/officeDocument/2006/relationships/image" Target="../media/image44.png"/><Relationship Id="rId10" Type="http://schemas.openxmlformats.org/officeDocument/2006/relationships/image" Target="../media/image64.svg"/><Relationship Id="rId19" Type="http://schemas.openxmlformats.org/officeDocument/2006/relationships/image" Target="../media/image42.png"/><Relationship Id="rId4" Type="http://schemas.openxmlformats.org/officeDocument/2006/relationships/image" Target="../media/image58.svg"/><Relationship Id="rId9" Type="http://schemas.openxmlformats.org/officeDocument/2006/relationships/image" Target="../media/image37.png"/><Relationship Id="rId14" Type="http://schemas.openxmlformats.org/officeDocument/2006/relationships/image" Target="../media/image68.svg"/><Relationship Id="rId22" Type="http://schemas.openxmlformats.org/officeDocument/2006/relationships/image" Target="../media/image76.svg"/></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 Id="rId5" Type="http://schemas.openxmlformats.org/officeDocument/2006/relationships/image" Target="../media/image84.svg"/><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12873" y="8648699"/>
            <a:ext cx="6251474" cy="1554473"/>
            <a:chOff x="0" y="0"/>
            <a:chExt cx="1561059" cy="353433"/>
          </a:xfrm>
        </p:grpSpPr>
        <p:sp>
          <p:nvSpPr>
            <p:cNvPr id="3" name="Freeform 3"/>
            <p:cNvSpPr/>
            <p:nvPr/>
          </p:nvSpPr>
          <p:spPr>
            <a:xfrm>
              <a:off x="0" y="0"/>
              <a:ext cx="1561059" cy="353433"/>
            </a:xfrm>
            <a:custGeom>
              <a:avLst/>
              <a:gdLst/>
              <a:ahLst/>
              <a:cxnLst/>
              <a:rect l="l" t="t" r="r" b="b"/>
              <a:pathLst>
                <a:path w="1561059" h="353433">
                  <a:moveTo>
                    <a:pt x="203200" y="0"/>
                  </a:moveTo>
                  <a:lnTo>
                    <a:pt x="1561059" y="0"/>
                  </a:lnTo>
                  <a:lnTo>
                    <a:pt x="1357859" y="353433"/>
                  </a:lnTo>
                  <a:lnTo>
                    <a:pt x="0" y="353433"/>
                  </a:lnTo>
                  <a:lnTo>
                    <a:pt x="203200" y="0"/>
                  </a:lnTo>
                  <a:close/>
                </a:path>
              </a:pathLst>
            </a:custGeom>
            <a:solidFill>
              <a:srgbClr val="000000">
                <a:alpha val="0"/>
              </a:srgbClr>
            </a:solidFill>
            <a:ln w="123825" cap="sq">
              <a:solidFill>
                <a:srgbClr val="042946"/>
              </a:solidFill>
              <a:prstDash val="solid"/>
              <a:miter/>
            </a:ln>
          </p:spPr>
        </p:sp>
        <p:sp>
          <p:nvSpPr>
            <p:cNvPr id="4" name="TextBox 4"/>
            <p:cNvSpPr txBox="1"/>
            <p:nvPr/>
          </p:nvSpPr>
          <p:spPr>
            <a:xfrm>
              <a:off x="101600" y="0"/>
              <a:ext cx="1357859" cy="353433"/>
            </a:xfrm>
            <a:prstGeom prst="rect">
              <a:avLst/>
            </a:prstGeom>
          </p:spPr>
          <p:txBody>
            <a:bodyPr lIns="50800" tIns="50800" rIns="50800" bIns="50800" rtlCol="0" anchor="ctr"/>
            <a:lstStyle/>
            <a:p>
              <a:pPr marL="0" lvl="0" indent="0" algn="ctr">
                <a:lnSpc>
                  <a:spcPts val="139"/>
                </a:lnSpc>
                <a:spcBef>
                  <a:spcPct val="0"/>
                </a:spcBef>
              </a:pPr>
              <a:endParaRPr/>
            </a:p>
          </p:txBody>
        </p:sp>
      </p:grpSp>
      <p:grpSp>
        <p:nvGrpSpPr>
          <p:cNvPr id="5" name="Group 5"/>
          <p:cNvGrpSpPr/>
          <p:nvPr/>
        </p:nvGrpSpPr>
        <p:grpSpPr>
          <a:xfrm>
            <a:off x="-1710387" y="8976748"/>
            <a:ext cx="6278251" cy="1009993"/>
            <a:chOff x="0" y="0"/>
            <a:chExt cx="2316637" cy="372681"/>
          </a:xfrm>
        </p:grpSpPr>
        <p:sp>
          <p:nvSpPr>
            <p:cNvPr id="6" name="Freeform 6"/>
            <p:cNvSpPr/>
            <p:nvPr/>
          </p:nvSpPr>
          <p:spPr>
            <a:xfrm>
              <a:off x="0" y="0"/>
              <a:ext cx="2316637" cy="372681"/>
            </a:xfrm>
            <a:custGeom>
              <a:avLst/>
              <a:gdLst/>
              <a:ahLst/>
              <a:cxnLst/>
              <a:rect l="l" t="t" r="r" b="b"/>
              <a:pathLst>
                <a:path w="2316637" h="372681">
                  <a:moveTo>
                    <a:pt x="203200" y="0"/>
                  </a:moveTo>
                  <a:lnTo>
                    <a:pt x="2316637" y="0"/>
                  </a:lnTo>
                  <a:lnTo>
                    <a:pt x="2113437" y="372681"/>
                  </a:lnTo>
                  <a:lnTo>
                    <a:pt x="0" y="372681"/>
                  </a:lnTo>
                  <a:lnTo>
                    <a:pt x="203200" y="0"/>
                  </a:lnTo>
                  <a:close/>
                </a:path>
              </a:pathLst>
            </a:custGeom>
            <a:solidFill>
              <a:srgbClr val="043459"/>
            </a:solidFill>
          </p:spPr>
        </p:sp>
        <p:sp>
          <p:nvSpPr>
            <p:cNvPr id="7" name="TextBox 7"/>
            <p:cNvSpPr txBox="1"/>
            <p:nvPr/>
          </p:nvSpPr>
          <p:spPr>
            <a:xfrm>
              <a:off x="101600" y="0"/>
              <a:ext cx="2113437" cy="372681"/>
            </a:xfrm>
            <a:prstGeom prst="rect">
              <a:avLst/>
            </a:prstGeom>
          </p:spPr>
          <p:txBody>
            <a:bodyPr lIns="50800" tIns="50800" rIns="50800" bIns="50800" rtlCol="0" anchor="ctr"/>
            <a:lstStyle/>
            <a:p>
              <a:pPr algn="ctr">
                <a:lnSpc>
                  <a:spcPts val="139"/>
                </a:lnSpc>
              </a:pPr>
              <a:endParaRPr/>
            </a:p>
          </p:txBody>
        </p:sp>
      </p:grpSp>
      <p:grpSp>
        <p:nvGrpSpPr>
          <p:cNvPr id="8" name="Group 8"/>
          <p:cNvGrpSpPr/>
          <p:nvPr/>
        </p:nvGrpSpPr>
        <p:grpSpPr>
          <a:xfrm>
            <a:off x="8576595" y="3044231"/>
            <a:ext cx="10969678" cy="6208751"/>
            <a:chOff x="0" y="0"/>
            <a:chExt cx="640819" cy="362698"/>
          </a:xfrm>
        </p:grpSpPr>
        <p:sp>
          <p:nvSpPr>
            <p:cNvPr id="9" name="Freeform 9"/>
            <p:cNvSpPr/>
            <p:nvPr/>
          </p:nvSpPr>
          <p:spPr>
            <a:xfrm>
              <a:off x="0" y="0"/>
              <a:ext cx="640819" cy="362698"/>
            </a:xfrm>
            <a:custGeom>
              <a:avLst/>
              <a:gdLst/>
              <a:ahLst/>
              <a:cxnLst/>
              <a:rect l="l" t="t" r="r" b="b"/>
              <a:pathLst>
                <a:path w="640819" h="362698">
                  <a:moveTo>
                    <a:pt x="437619" y="0"/>
                  </a:moveTo>
                  <a:lnTo>
                    <a:pt x="0" y="0"/>
                  </a:lnTo>
                  <a:lnTo>
                    <a:pt x="203200" y="362698"/>
                  </a:lnTo>
                  <a:lnTo>
                    <a:pt x="640819" y="362698"/>
                  </a:lnTo>
                  <a:lnTo>
                    <a:pt x="437619" y="0"/>
                  </a:lnTo>
                  <a:close/>
                </a:path>
              </a:pathLst>
            </a:custGeom>
            <a:solidFill>
              <a:srgbClr val="043459"/>
            </a:solidFill>
          </p:spPr>
        </p:sp>
        <p:sp>
          <p:nvSpPr>
            <p:cNvPr id="10" name="TextBox 10"/>
            <p:cNvSpPr txBox="1"/>
            <p:nvPr/>
          </p:nvSpPr>
          <p:spPr>
            <a:xfrm>
              <a:off x="101600" y="0"/>
              <a:ext cx="437619" cy="362698"/>
            </a:xfrm>
            <a:prstGeom prst="rect">
              <a:avLst/>
            </a:prstGeom>
          </p:spPr>
          <p:txBody>
            <a:bodyPr lIns="50800" tIns="50800" rIns="50800" bIns="50800" rtlCol="0" anchor="ctr"/>
            <a:lstStyle/>
            <a:p>
              <a:pPr algn="ctr">
                <a:lnSpc>
                  <a:spcPts val="139"/>
                </a:lnSpc>
              </a:pPr>
              <a:endParaRPr/>
            </a:p>
          </p:txBody>
        </p:sp>
      </p:grpSp>
      <p:grpSp>
        <p:nvGrpSpPr>
          <p:cNvPr id="11" name="Group 11"/>
          <p:cNvGrpSpPr/>
          <p:nvPr/>
        </p:nvGrpSpPr>
        <p:grpSpPr>
          <a:xfrm>
            <a:off x="11196744" y="7590791"/>
            <a:ext cx="8710041" cy="2771915"/>
            <a:chOff x="0" y="0"/>
            <a:chExt cx="1110573" cy="353433"/>
          </a:xfrm>
        </p:grpSpPr>
        <p:sp>
          <p:nvSpPr>
            <p:cNvPr id="12" name="Freeform 12"/>
            <p:cNvSpPr/>
            <p:nvPr/>
          </p:nvSpPr>
          <p:spPr>
            <a:xfrm>
              <a:off x="0" y="0"/>
              <a:ext cx="1110573" cy="353433"/>
            </a:xfrm>
            <a:custGeom>
              <a:avLst/>
              <a:gdLst/>
              <a:ahLst/>
              <a:cxnLst/>
              <a:rect l="l" t="t" r="r" b="b"/>
              <a:pathLst>
                <a:path w="1110573" h="353433">
                  <a:moveTo>
                    <a:pt x="203200" y="0"/>
                  </a:moveTo>
                  <a:lnTo>
                    <a:pt x="1110573" y="0"/>
                  </a:lnTo>
                  <a:lnTo>
                    <a:pt x="907373" y="353433"/>
                  </a:lnTo>
                  <a:lnTo>
                    <a:pt x="0" y="353433"/>
                  </a:lnTo>
                  <a:lnTo>
                    <a:pt x="203200" y="0"/>
                  </a:lnTo>
                  <a:close/>
                </a:path>
              </a:pathLst>
            </a:custGeom>
            <a:solidFill>
              <a:srgbClr val="043459"/>
            </a:solidFill>
            <a:ln cap="sq">
              <a:noFill/>
              <a:prstDash val="solid"/>
              <a:miter/>
            </a:ln>
          </p:spPr>
        </p:sp>
        <p:sp>
          <p:nvSpPr>
            <p:cNvPr id="13" name="TextBox 13"/>
            <p:cNvSpPr txBox="1"/>
            <p:nvPr/>
          </p:nvSpPr>
          <p:spPr>
            <a:xfrm>
              <a:off x="101600" y="0"/>
              <a:ext cx="907373" cy="353433"/>
            </a:xfrm>
            <a:prstGeom prst="rect">
              <a:avLst/>
            </a:prstGeom>
          </p:spPr>
          <p:txBody>
            <a:bodyPr lIns="50800" tIns="50800" rIns="50800" bIns="50800" rtlCol="0" anchor="ctr"/>
            <a:lstStyle/>
            <a:p>
              <a:pPr marL="0" lvl="0" indent="0" algn="ctr">
                <a:lnSpc>
                  <a:spcPts val="139"/>
                </a:lnSpc>
                <a:spcBef>
                  <a:spcPct val="0"/>
                </a:spcBef>
              </a:pPr>
              <a:endParaRPr/>
            </a:p>
          </p:txBody>
        </p:sp>
      </p:grpSp>
      <p:grpSp>
        <p:nvGrpSpPr>
          <p:cNvPr id="14" name="Group 14"/>
          <p:cNvGrpSpPr/>
          <p:nvPr/>
        </p:nvGrpSpPr>
        <p:grpSpPr>
          <a:xfrm>
            <a:off x="8576595" y="-614096"/>
            <a:ext cx="4219975" cy="3669973"/>
            <a:chOff x="0" y="0"/>
            <a:chExt cx="406400" cy="353433"/>
          </a:xfrm>
        </p:grpSpPr>
        <p:sp>
          <p:nvSpPr>
            <p:cNvPr id="15" name="Freeform 15"/>
            <p:cNvSpPr/>
            <p:nvPr/>
          </p:nvSpPr>
          <p:spPr>
            <a:xfrm>
              <a:off x="0" y="0"/>
              <a:ext cx="406400" cy="353433"/>
            </a:xfrm>
            <a:custGeom>
              <a:avLst/>
              <a:gdLst/>
              <a:ahLst/>
              <a:cxnLst/>
              <a:rect l="l" t="t" r="r" b="b"/>
              <a:pathLst>
                <a:path w="406400" h="353433">
                  <a:moveTo>
                    <a:pt x="203200" y="0"/>
                  </a:moveTo>
                  <a:lnTo>
                    <a:pt x="406400" y="0"/>
                  </a:lnTo>
                  <a:lnTo>
                    <a:pt x="203200" y="353433"/>
                  </a:lnTo>
                  <a:lnTo>
                    <a:pt x="0" y="353433"/>
                  </a:lnTo>
                  <a:lnTo>
                    <a:pt x="203200" y="0"/>
                  </a:lnTo>
                  <a:close/>
                </a:path>
              </a:pathLst>
            </a:custGeom>
            <a:solidFill>
              <a:srgbClr val="043459">
                <a:alpha val="82745"/>
              </a:srgbClr>
            </a:solidFill>
          </p:spPr>
        </p:sp>
        <p:sp>
          <p:nvSpPr>
            <p:cNvPr id="16" name="TextBox 16"/>
            <p:cNvSpPr txBox="1"/>
            <p:nvPr/>
          </p:nvSpPr>
          <p:spPr>
            <a:xfrm>
              <a:off x="101600" y="0"/>
              <a:ext cx="203200" cy="353433"/>
            </a:xfrm>
            <a:prstGeom prst="rect">
              <a:avLst/>
            </a:prstGeom>
          </p:spPr>
          <p:txBody>
            <a:bodyPr lIns="50800" tIns="50800" rIns="50800" bIns="50800" rtlCol="0" anchor="ctr"/>
            <a:lstStyle/>
            <a:p>
              <a:pPr algn="ctr">
                <a:lnSpc>
                  <a:spcPts val="139"/>
                </a:lnSpc>
              </a:pPr>
              <a:endParaRPr/>
            </a:p>
          </p:txBody>
        </p:sp>
      </p:grpSp>
      <p:sp>
        <p:nvSpPr>
          <p:cNvPr id="17" name="Freeform 17"/>
          <p:cNvSpPr/>
          <p:nvPr/>
        </p:nvSpPr>
        <p:spPr>
          <a:xfrm>
            <a:off x="1028700" y="642711"/>
            <a:ext cx="1225023" cy="1200522"/>
          </a:xfrm>
          <a:custGeom>
            <a:avLst/>
            <a:gdLst/>
            <a:ahLst/>
            <a:cxnLst/>
            <a:rect l="l" t="t" r="r" b="b"/>
            <a:pathLst>
              <a:path w="1225023" h="1200522">
                <a:moveTo>
                  <a:pt x="0" y="0"/>
                </a:moveTo>
                <a:lnTo>
                  <a:pt x="1225023" y="0"/>
                </a:lnTo>
                <a:lnTo>
                  <a:pt x="1225023" y="1200522"/>
                </a:lnTo>
                <a:lnTo>
                  <a:pt x="0" y="120052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18" name="Group 18"/>
          <p:cNvGrpSpPr/>
          <p:nvPr/>
        </p:nvGrpSpPr>
        <p:grpSpPr>
          <a:xfrm>
            <a:off x="9584125" y="-2123475"/>
            <a:ext cx="11935279" cy="10335413"/>
            <a:chOff x="0" y="0"/>
            <a:chExt cx="4282440" cy="3708400"/>
          </a:xfrm>
        </p:grpSpPr>
        <p:sp>
          <p:nvSpPr>
            <p:cNvPr id="19" name="Freeform 19"/>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a:stretch>
                <a:fillRect l="-27040" r="-2933"/>
              </a:stretch>
            </a:blipFill>
          </p:spPr>
        </p:sp>
      </p:grpSp>
      <p:sp>
        <p:nvSpPr>
          <p:cNvPr id="20" name="Freeform 20"/>
          <p:cNvSpPr/>
          <p:nvPr/>
        </p:nvSpPr>
        <p:spPr>
          <a:xfrm>
            <a:off x="1261395" y="2366772"/>
            <a:ext cx="7315200" cy="2776728"/>
          </a:xfrm>
          <a:custGeom>
            <a:avLst/>
            <a:gdLst/>
            <a:ahLst/>
            <a:cxnLst/>
            <a:rect l="l" t="t" r="r" b="b"/>
            <a:pathLst>
              <a:path w="7315200" h="2776728">
                <a:moveTo>
                  <a:pt x="0" y="0"/>
                </a:moveTo>
                <a:lnTo>
                  <a:pt x="7315200" y="0"/>
                </a:lnTo>
                <a:lnTo>
                  <a:pt x="7315200" y="2776728"/>
                </a:lnTo>
                <a:lnTo>
                  <a:pt x="0" y="277672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21" name="Freeform 21"/>
          <p:cNvSpPr/>
          <p:nvPr/>
        </p:nvSpPr>
        <p:spPr>
          <a:xfrm>
            <a:off x="414230" y="6421060"/>
            <a:ext cx="4097725" cy="961258"/>
          </a:xfrm>
          <a:custGeom>
            <a:avLst/>
            <a:gdLst/>
            <a:ahLst/>
            <a:cxnLst/>
            <a:rect l="l" t="t" r="r" b="b"/>
            <a:pathLst>
              <a:path w="4097725" h="961258">
                <a:moveTo>
                  <a:pt x="0" y="0"/>
                </a:moveTo>
                <a:lnTo>
                  <a:pt x="4097725" y="0"/>
                </a:lnTo>
                <a:lnTo>
                  <a:pt x="4097725" y="961259"/>
                </a:lnTo>
                <a:lnTo>
                  <a:pt x="0" y="961259"/>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22" name="TextBox 22"/>
          <p:cNvSpPr txBox="1"/>
          <p:nvPr/>
        </p:nvSpPr>
        <p:spPr>
          <a:xfrm>
            <a:off x="185002" y="9081693"/>
            <a:ext cx="4647214" cy="800101"/>
          </a:xfrm>
          <a:prstGeom prst="rect">
            <a:avLst/>
          </a:prstGeom>
        </p:spPr>
        <p:txBody>
          <a:bodyPr lIns="0" tIns="0" rIns="0" bIns="0" rtlCol="0" anchor="t">
            <a:spAutoFit/>
          </a:bodyPr>
          <a:lstStyle/>
          <a:p>
            <a:pPr algn="l">
              <a:lnSpc>
                <a:spcPts val="6299"/>
              </a:lnSpc>
            </a:pPr>
            <a:r>
              <a:rPr lang="en-US" sz="4499" dirty="0">
                <a:solidFill>
                  <a:srgbClr val="FFFFFF"/>
                </a:solidFill>
                <a:latin typeface="Poppins"/>
                <a:ea typeface="Poppins"/>
                <a:cs typeface="Poppins"/>
                <a:sym typeface="Poppins"/>
              </a:rPr>
              <a:t>2025-2024</a:t>
            </a:r>
          </a:p>
        </p:txBody>
      </p:sp>
      <p:sp>
        <p:nvSpPr>
          <p:cNvPr id="23" name="TextBox 23"/>
          <p:cNvSpPr txBox="1"/>
          <p:nvPr/>
        </p:nvSpPr>
        <p:spPr>
          <a:xfrm>
            <a:off x="1028700" y="3186810"/>
            <a:ext cx="7315200" cy="984252"/>
          </a:xfrm>
          <a:prstGeom prst="rect">
            <a:avLst/>
          </a:prstGeom>
        </p:spPr>
        <p:txBody>
          <a:bodyPr lIns="0" tIns="0" rIns="0" bIns="0" rtlCol="0" anchor="t">
            <a:spAutoFit/>
          </a:bodyPr>
          <a:lstStyle/>
          <a:p>
            <a:pPr algn="ctr">
              <a:lnSpc>
                <a:spcPts val="7699"/>
              </a:lnSpc>
              <a:spcBef>
                <a:spcPct val="0"/>
              </a:spcBef>
            </a:pPr>
            <a:r>
              <a:rPr lang="en-US" sz="5499" b="1">
                <a:solidFill>
                  <a:srgbClr val="000000"/>
                </a:solidFill>
                <a:latin typeface="Poppins Bold"/>
                <a:ea typeface="Poppins Bold"/>
                <a:cs typeface="Poppins Bold"/>
                <a:sym typeface="Poppins Bold"/>
              </a:rPr>
              <a:t>Balance Cheet</a:t>
            </a:r>
          </a:p>
        </p:txBody>
      </p:sp>
      <p:sp>
        <p:nvSpPr>
          <p:cNvPr id="25" name="TextBox 25"/>
          <p:cNvSpPr txBox="1"/>
          <p:nvPr/>
        </p:nvSpPr>
        <p:spPr>
          <a:xfrm>
            <a:off x="9139238" y="4661852"/>
            <a:ext cx="9525" cy="795020"/>
          </a:xfrm>
          <a:prstGeom prst="rect">
            <a:avLst/>
          </a:prstGeom>
        </p:spPr>
        <p:txBody>
          <a:bodyPr lIns="0" tIns="0" rIns="0" bIns="0" rtlCol="0" anchor="t">
            <a:spAutoFit/>
          </a:bodyPr>
          <a:lstStyle/>
          <a:p>
            <a:pPr algn="ctr">
              <a:lnSpc>
                <a:spcPts val="6580"/>
              </a:lnSpc>
            </a:pPr>
            <a:endParaRPr/>
          </a:p>
        </p:txBody>
      </p:sp>
      <p:sp>
        <p:nvSpPr>
          <p:cNvPr id="26" name="TextBox 26"/>
          <p:cNvSpPr txBox="1"/>
          <p:nvPr/>
        </p:nvSpPr>
        <p:spPr>
          <a:xfrm>
            <a:off x="1368436" y="6503918"/>
            <a:ext cx="2280345" cy="657744"/>
          </a:xfrm>
          <a:prstGeom prst="rect">
            <a:avLst/>
          </a:prstGeom>
        </p:spPr>
        <p:txBody>
          <a:bodyPr lIns="0" tIns="0" rIns="0" bIns="0" rtlCol="0" anchor="t">
            <a:spAutoFit/>
          </a:bodyPr>
          <a:lstStyle/>
          <a:p>
            <a:pPr algn="ctr">
              <a:lnSpc>
                <a:spcPts val="5600"/>
              </a:lnSpc>
            </a:pPr>
            <a:r>
              <a:rPr lang="en-US" sz="3600" b="1" dirty="0">
                <a:solidFill>
                  <a:srgbClr val="000000"/>
                </a:solidFill>
                <a:latin typeface="Open Sans Bold"/>
                <a:ea typeface="Open Sans Bold"/>
                <a:cs typeface="Open Sans Bold"/>
                <a:sym typeface="Open Sans Bold"/>
              </a:rPr>
              <a:t>Group 03</a:t>
            </a:r>
          </a:p>
        </p:txBody>
      </p:sp>
      <p:sp>
        <p:nvSpPr>
          <p:cNvPr id="27" name="ZoneTexte 26"/>
          <p:cNvSpPr txBox="1"/>
          <p:nvPr/>
        </p:nvSpPr>
        <p:spPr>
          <a:xfrm>
            <a:off x="4424567" y="5312524"/>
            <a:ext cx="6457402" cy="3416320"/>
          </a:xfrm>
          <a:prstGeom prst="rect">
            <a:avLst/>
          </a:prstGeom>
          <a:noFill/>
        </p:spPr>
        <p:txBody>
          <a:bodyPr wrap="square" rtlCol="0">
            <a:spAutoFit/>
          </a:bodyPr>
          <a:lstStyle/>
          <a:p>
            <a:r>
              <a:rPr lang="fr-FR" sz="3600" b="1" dirty="0" err="1" smtClean="0"/>
              <a:t>Prepared</a:t>
            </a:r>
            <a:r>
              <a:rPr lang="fr-FR" sz="3600" b="1" dirty="0" smtClean="0"/>
              <a:t> by the </a:t>
            </a:r>
            <a:r>
              <a:rPr lang="fr-FR" sz="3600" b="1" dirty="0" err="1" smtClean="0"/>
              <a:t>students</a:t>
            </a:r>
            <a:r>
              <a:rPr lang="ar-DZ" sz="3600" b="1" dirty="0" smtClean="0"/>
              <a:t>:</a:t>
            </a:r>
            <a:endParaRPr lang="fr-FR" sz="3600" b="1" dirty="0" smtClean="0"/>
          </a:p>
          <a:p>
            <a:pPr marL="571500" indent="-571500">
              <a:buFont typeface="Wingdings" panose="05000000000000000000" pitchFamily="2" charset="2"/>
              <a:buChar char="ü"/>
            </a:pPr>
            <a:r>
              <a:rPr lang="fr-FR" sz="3600" b="1" dirty="0" smtClean="0"/>
              <a:t>IDDIR SOULEF</a:t>
            </a:r>
            <a:r>
              <a:rPr lang="ar-DZ" sz="3600" b="1" dirty="0" smtClean="0"/>
              <a:t>.</a:t>
            </a:r>
            <a:endParaRPr lang="fr-FR" sz="3600" b="1" dirty="0" smtClean="0"/>
          </a:p>
          <a:p>
            <a:pPr marL="571500" indent="-571500">
              <a:buFont typeface="Wingdings" panose="05000000000000000000" pitchFamily="2" charset="2"/>
              <a:buChar char="ü"/>
            </a:pPr>
            <a:r>
              <a:rPr lang="fr-FR" sz="3600" b="1" dirty="0" smtClean="0"/>
              <a:t>AMIROUCHE BOUTHEINA.</a:t>
            </a:r>
          </a:p>
          <a:p>
            <a:pPr marL="571500" indent="-571500">
              <a:buFont typeface="Wingdings" panose="05000000000000000000" pitchFamily="2" charset="2"/>
              <a:buChar char="ü"/>
            </a:pPr>
            <a:r>
              <a:rPr lang="fr-FR" sz="3600" b="1" dirty="0" smtClean="0"/>
              <a:t>BROUM YOUSRA.</a:t>
            </a:r>
          </a:p>
          <a:p>
            <a:pPr marL="571500" indent="-571500">
              <a:buFont typeface="Wingdings" panose="05000000000000000000" pitchFamily="2" charset="2"/>
              <a:buChar char="ü"/>
            </a:pPr>
            <a:r>
              <a:rPr lang="fr-FR" sz="3600" b="1" dirty="0" smtClean="0"/>
              <a:t>BASSI AMINA.</a:t>
            </a:r>
          </a:p>
          <a:p>
            <a:pPr marL="571500" indent="-571500">
              <a:buFont typeface="Wingdings" panose="05000000000000000000" pitchFamily="2" charset="2"/>
              <a:buChar char="ü"/>
            </a:pPr>
            <a:r>
              <a:rPr lang="fr-FR" sz="3600" b="1" dirty="0" smtClean="0"/>
              <a:t>LARABI NOUR AL-HOUDA.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84835" y="7997932"/>
            <a:ext cx="8261302" cy="1260368"/>
            <a:chOff x="0" y="0"/>
            <a:chExt cx="2316637" cy="353433"/>
          </a:xfrm>
        </p:grpSpPr>
        <p:sp>
          <p:nvSpPr>
            <p:cNvPr id="3" name="Freeform 3"/>
            <p:cNvSpPr/>
            <p:nvPr/>
          </p:nvSpPr>
          <p:spPr>
            <a:xfrm>
              <a:off x="0" y="0"/>
              <a:ext cx="2316637" cy="353433"/>
            </a:xfrm>
            <a:custGeom>
              <a:avLst/>
              <a:gdLst/>
              <a:ahLst/>
              <a:cxnLst/>
              <a:rect l="l" t="t" r="r" b="b"/>
              <a:pathLst>
                <a:path w="2316637" h="353433">
                  <a:moveTo>
                    <a:pt x="203200" y="0"/>
                  </a:moveTo>
                  <a:lnTo>
                    <a:pt x="2316637" y="0"/>
                  </a:lnTo>
                  <a:lnTo>
                    <a:pt x="2113437" y="353433"/>
                  </a:lnTo>
                  <a:lnTo>
                    <a:pt x="0" y="353433"/>
                  </a:lnTo>
                  <a:lnTo>
                    <a:pt x="203200" y="0"/>
                  </a:lnTo>
                  <a:close/>
                </a:path>
              </a:pathLst>
            </a:custGeom>
            <a:solidFill>
              <a:srgbClr val="043459"/>
            </a:solidFill>
          </p:spPr>
        </p:sp>
        <p:sp>
          <p:nvSpPr>
            <p:cNvPr id="4" name="TextBox 4"/>
            <p:cNvSpPr txBox="1"/>
            <p:nvPr/>
          </p:nvSpPr>
          <p:spPr>
            <a:xfrm>
              <a:off x="101600" y="0"/>
              <a:ext cx="2113437" cy="353433"/>
            </a:xfrm>
            <a:prstGeom prst="rect">
              <a:avLst/>
            </a:prstGeom>
          </p:spPr>
          <p:txBody>
            <a:bodyPr lIns="50800" tIns="50800" rIns="50800" bIns="50800" rtlCol="0" anchor="ctr"/>
            <a:lstStyle/>
            <a:p>
              <a:pPr algn="ctr">
                <a:lnSpc>
                  <a:spcPts val="139"/>
                </a:lnSpc>
              </a:pPr>
              <a:endParaRPr/>
            </a:p>
          </p:txBody>
        </p:sp>
      </p:grpSp>
      <p:grpSp>
        <p:nvGrpSpPr>
          <p:cNvPr id="5" name="Group 5"/>
          <p:cNvGrpSpPr/>
          <p:nvPr/>
        </p:nvGrpSpPr>
        <p:grpSpPr>
          <a:xfrm>
            <a:off x="8586120" y="3025181"/>
            <a:ext cx="10969678" cy="6208751"/>
            <a:chOff x="0" y="0"/>
            <a:chExt cx="640819" cy="362698"/>
          </a:xfrm>
        </p:grpSpPr>
        <p:sp>
          <p:nvSpPr>
            <p:cNvPr id="6" name="Freeform 6"/>
            <p:cNvSpPr/>
            <p:nvPr/>
          </p:nvSpPr>
          <p:spPr>
            <a:xfrm>
              <a:off x="0" y="0"/>
              <a:ext cx="640819" cy="362698"/>
            </a:xfrm>
            <a:custGeom>
              <a:avLst/>
              <a:gdLst/>
              <a:ahLst/>
              <a:cxnLst/>
              <a:rect l="l" t="t" r="r" b="b"/>
              <a:pathLst>
                <a:path w="640819" h="362698">
                  <a:moveTo>
                    <a:pt x="437619" y="0"/>
                  </a:moveTo>
                  <a:lnTo>
                    <a:pt x="0" y="0"/>
                  </a:lnTo>
                  <a:lnTo>
                    <a:pt x="203200" y="362698"/>
                  </a:lnTo>
                  <a:lnTo>
                    <a:pt x="640819" y="362698"/>
                  </a:lnTo>
                  <a:lnTo>
                    <a:pt x="437619" y="0"/>
                  </a:lnTo>
                  <a:close/>
                </a:path>
              </a:pathLst>
            </a:custGeom>
            <a:solidFill>
              <a:srgbClr val="043459"/>
            </a:solidFill>
          </p:spPr>
        </p:sp>
        <p:sp>
          <p:nvSpPr>
            <p:cNvPr id="7" name="TextBox 7"/>
            <p:cNvSpPr txBox="1"/>
            <p:nvPr/>
          </p:nvSpPr>
          <p:spPr>
            <a:xfrm>
              <a:off x="101600" y="0"/>
              <a:ext cx="437619" cy="362698"/>
            </a:xfrm>
            <a:prstGeom prst="rect">
              <a:avLst/>
            </a:prstGeom>
          </p:spPr>
          <p:txBody>
            <a:bodyPr lIns="50800" tIns="50800" rIns="50800" bIns="50800" rtlCol="0" anchor="ctr"/>
            <a:lstStyle/>
            <a:p>
              <a:pPr algn="ctr">
                <a:lnSpc>
                  <a:spcPts val="139"/>
                </a:lnSpc>
              </a:pPr>
              <a:endParaRPr/>
            </a:p>
          </p:txBody>
        </p:sp>
      </p:grpSp>
      <p:grpSp>
        <p:nvGrpSpPr>
          <p:cNvPr id="8" name="Group 8"/>
          <p:cNvGrpSpPr/>
          <p:nvPr/>
        </p:nvGrpSpPr>
        <p:grpSpPr>
          <a:xfrm>
            <a:off x="11425474" y="7590791"/>
            <a:ext cx="5233646" cy="2771915"/>
            <a:chOff x="0" y="0"/>
            <a:chExt cx="667315" cy="353433"/>
          </a:xfrm>
        </p:grpSpPr>
        <p:sp>
          <p:nvSpPr>
            <p:cNvPr id="9" name="Freeform 9"/>
            <p:cNvSpPr/>
            <p:nvPr/>
          </p:nvSpPr>
          <p:spPr>
            <a:xfrm>
              <a:off x="0" y="0"/>
              <a:ext cx="667315" cy="353433"/>
            </a:xfrm>
            <a:custGeom>
              <a:avLst/>
              <a:gdLst/>
              <a:ahLst/>
              <a:cxnLst/>
              <a:rect l="l" t="t" r="r" b="b"/>
              <a:pathLst>
                <a:path w="667315" h="353433">
                  <a:moveTo>
                    <a:pt x="203200" y="0"/>
                  </a:moveTo>
                  <a:lnTo>
                    <a:pt x="667315" y="0"/>
                  </a:lnTo>
                  <a:lnTo>
                    <a:pt x="464115" y="353433"/>
                  </a:lnTo>
                  <a:lnTo>
                    <a:pt x="0" y="353433"/>
                  </a:lnTo>
                  <a:lnTo>
                    <a:pt x="203200" y="0"/>
                  </a:lnTo>
                  <a:close/>
                </a:path>
              </a:pathLst>
            </a:custGeom>
            <a:solidFill>
              <a:srgbClr val="043459"/>
            </a:solidFill>
            <a:ln cap="sq">
              <a:noFill/>
              <a:prstDash val="solid"/>
              <a:miter/>
            </a:ln>
          </p:spPr>
        </p:sp>
        <p:sp>
          <p:nvSpPr>
            <p:cNvPr id="10" name="TextBox 10"/>
            <p:cNvSpPr txBox="1"/>
            <p:nvPr/>
          </p:nvSpPr>
          <p:spPr>
            <a:xfrm>
              <a:off x="101600" y="0"/>
              <a:ext cx="464115" cy="353433"/>
            </a:xfrm>
            <a:prstGeom prst="rect">
              <a:avLst/>
            </a:prstGeom>
          </p:spPr>
          <p:txBody>
            <a:bodyPr lIns="50800" tIns="50800" rIns="50800" bIns="50800" rtlCol="0" anchor="ctr"/>
            <a:lstStyle/>
            <a:p>
              <a:pPr marL="0" lvl="0" indent="0" algn="ctr">
                <a:lnSpc>
                  <a:spcPts val="139"/>
                </a:lnSpc>
                <a:spcBef>
                  <a:spcPct val="0"/>
                </a:spcBef>
              </a:pPr>
              <a:endParaRPr/>
            </a:p>
          </p:txBody>
        </p:sp>
      </p:grpSp>
      <p:grpSp>
        <p:nvGrpSpPr>
          <p:cNvPr id="11" name="Group 11"/>
          <p:cNvGrpSpPr/>
          <p:nvPr/>
        </p:nvGrpSpPr>
        <p:grpSpPr>
          <a:xfrm>
            <a:off x="9639191" y="-2204074"/>
            <a:ext cx="12077430" cy="10458510"/>
            <a:chOff x="0" y="0"/>
            <a:chExt cx="4282440" cy="3708400"/>
          </a:xfrm>
        </p:grpSpPr>
        <p:sp>
          <p:nvSpPr>
            <p:cNvPr id="12" name="Freeform 12"/>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stretch>
                <a:fillRect l="-17241" r="-3449"/>
              </a:stretch>
            </a:blipFill>
          </p:spPr>
        </p:sp>
      </p:grpSp>
      <p:grpSp>
        <p:nvGrpSpPr>
          <p:cNvPr id="13" name="Group 13"/>
          <p:cNvGrpSpPr/>
          <p:nvPr/>
        </p:nvGrpSpPr>
        <p:grpSpPr>
          <a:xfrm>
            <a:off x="8567070" y="-614096"/>
            <a:ext cx="4219975" cy="3669973"/>
            <a:chOff x="0" y="0"/>
            <a:chExt cx="406400" cy="353433"/>
          </a:xfrm>
        </p:grpSpPr>
        <p:sp>
          <p:nvSpPr>
            <p:cNvPr id="14" name="Freeform 14"/>
            <p:cNvSpPr/>
            <p:nvPr/>
          </p:nvSpPr>
          <p:spPr>
            <a:xfrm>
              <a:off x="0" y="0"/>
              <a:ext cx="406400" cy="353433"/>
            </a:xfrm>
            <a:custGeom>
              <a:avLst/>
              <a:gdLst/>
              <a:ahLst/>
              <a:cxnLst/>
              <a:rect l="l" t="t" r="r" b="b"/>
              <a:pathLst>
                <a:path w="406400" h="353433">
                  <a:moveTo>
                    <a:pt x="203200" y="0"/>
                  </a:moveTo>
                  <a:lnTo>
                    <a:pt x="406400" y="0"/>
                  </a:lnTo>
                  <a:lnTo>
                    <a:pt x="203200" y="353433"/>
                  </a:lnTo>
                  <a:lnTo>
                    <a:pt x="0" y="353433"/>
                  </a:lnTo>
                  <a:lnTo>
                    <a:pt x="203200" y="0"/>
                  </a:lnTo>
                  <a:close/>
                </a:path>
              </a:pathLst>
            </a:custGeom>
            <a:solidFill>
              <a:srgbClr val="043459">
                <a:alpha val="77647"/>
              </a:srgbClr>
            </a:solidFill>
          </p:spPr>
        </p:sp>
        <p:sp>
          <p:nvSpPr>
            <p:cNvPr id="15" name="TextBox 15"/>
            <p:cNvSpPr txBox="1"/>
            <p:nvPr/>
          </p:nvSpPr>
          <p:spPr>
            <a:xfrm>
              <a:off x="101600" y="0"/>
              <a:ext cx="203200" cy="353433"/>
            </a:xfrm>
            <a:prstGeom prst="rect">
              <a:avLst/>
            </a:prstGeom>
          </p:spPr>
          <p:txBody>
            <a:bodyPr lIns="50800" tIns="50800" rIns="50800" bIns="50800" rtlCol="0" anchor="ctr"/>
            <a:lstStyle/>
            <a:p>
              <a:pPr algn="ctr">
                <a:lnSpc>
                  <a:spcPts val="139"/>
                </a:lnSpc>
              </a:pPr>
              <a:endParaRPr/>
            </a:p>
          </p:txBody>
        </p:sp>
      </p:grpSp>
      <p:sp>
        <p:nvSpPr>
          <p:cNvPr id="16" name="Freeform 16"/>
          <p:cNvSpPr/>
          <p:nvPr/>
        </p:nvSpPr>
        <p:spPr>
          <a:xfrm>
            <a:off x="1028700" y="642711"/>
            <a:ext cx="1225023" cy="1200522"/>
          </a:xfrm>
          <a:custGeom>
            <a:avLst/>
            <a:gdLst/>
            <a:ahLst/>
            <a:cxnLst/>
            <a:rect l="l" t="t" r="r" b="b"/>
            <a:pathLst>
              <a:path w="1225023" h="1200522">
                <a:moveTo>
                  <a:pt x="0" y="0"/>
                </a:moveTo>
                <a:lnTo>
                  <a:pt x="1225023" y="0"/>
                </a:lnTo>
                <a:lnTo>
                  <a:pt x="1225023" y="1200522"/>
                </a:lnTo>
                <a:lnTo>
                  <a:pt x="0" y="120052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7" name="TextBox 17"/>
          <p:cNvSpPr txBox="1"/>
          <p:nvPr/>
        </p:nvSpPr>
        <p:spPr>
          <a:xfrm>
            <a:off x="1028700" y="2410876"/>
            <a:ext cx="7084710" cy="3718681"/>
          </a:xfrm>
          <a:prstGeom prst="rect">
            <a:avLst/>
          </a:prstGeom>
        </p:spPr>
        <p:txBody>
          <a:bodyPr lIns="0" tIns="0" rIns="0" bIns="0" rtlCol="0" anchor="t">
            <a:spAutoFit/>
          </a:bodyPr>
          <a:lstStyle/>
          <a:p>
            <a:pPr algn="l">
              <a:lnSpc>
                <a:spcPts val="13882"/>
              </a:lnSpc>
            </a:pPr>
            <a:r>
              <a:rPr lang="en-US" sz="13610" b="1">
                <a:solidFill>
                  <a:srgbClr val="042946"/>
                </a:solidFill>
                <a:latin typeface="Poppins Bold"/>
                <a:ea typeface="Poppins Bold"/>
                <a:cs typeface="Poppins Bold"/>
                <a:sym typeface="Poppins Bold"/>
              </a:rPr>
              <a:t>Thank You</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7256" y="344742"/>
            <a:ext cx="2338506" cy="2338506"/>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3459"/>
            </a:solidFill>
          </p:spPr>
        </p:sp>
        <p:sp>
          <p:nvSpPr>
            <p:cNvPr id="4" name="TextBox 4"/>
            <p:cNvSpPr txBox="1"/>
            <p:nvPr/>
          </p:nvSpPr>
          <p:spPr>
            <a:xfrm>
              <a:off x="76200" y="0"/>
              <a:ext cx="660400" cy="736600"/>
            </a:xfrm>
            <a:prstGeom prst="rect">
              <a:avLst/>
            </a:prstGeom>
          </p:spPr>
          <p:txBody>
            <a:bodyPr lIns="52975" tIns="52975" rIns="52975" bIns="52975" rtlCol="0" anchor="ctr"/>
            <a:lstStyle/>
            <a:p>
              <a:pPr algn="ctr">
                <a:lnSpc>
                  <a:spcPts val="3795"/>
                </a:lnSpc>
              </a:pPr>
              <a:endParaRPr/>
            </a:p>
          </p:txBody>
        </p:sp>
      </p:grpSp>
      <p:grpSp>
        <p:nvGrpSpPr>
          <p:cNvPr id="5" name="Group 5"/>
          <p:cNvGrpSpPr/>
          <p:nvPr/>
        </p:nvGrpSpPr>
        <p:grpSpPr>
          <a:xfrm>
            <a:off x="15573744" y="7513343"/>
            <a:ext cx="2338506" cy="2338506"/>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3459"/>
            </a:solidFill>
          </p:spPr>
        </p:sp>
        <p:sp>
          <p:nvSpPr>
            <p:cNvPr id="7" name="TextBox 7"/>
            <p:cNvSpPr txBox="1"/>
            <p:nvPr/>
          </p:nvSpPr>
          <p:spPr>
            <a:xfrm>
              <a:off x="76200" y="0"/>
              <a:ext cx="660400" cy="736600"/>
            </a:xfrm>
            <a:prstGeom prst="rect">
              <a:avLst/>
            </a:prstGeom>
          </p:spPr>
          <p:txBody>
            <a:bodyPr lIns="52975" tIns="52975" rIns="52975" bIns="52975" rtlCol="0" anchor="ctr"/>
            <a:lstStyle/>
            <a:p>
              <a:pPr algn="ctr">
                <a:lnSpc>
                  <a:spcPts val="3795"/>
                </a:lnSpc>
              </a:pPr>
              <a:endParaRPr/>
            </a:p>
          </p:txBody>
        </p:sp>
      </p:grpSp>
      <p:sp>
        <p:nvSpPr>
          <p:cNvPr id="8" name="Freeform 8"/>
          <p:cNvSpPr/>
          <p:nvPr/>
        </p:nvSpPr>
        <p:spPr>
          <a:xfrm>
            <a:off x="1028700" y="875115"/>
            <a:ext cx="1115619" cy="1107252"/>
          </a:xfrm>
          <a:custGeom>
            <a:avLst/>
            <a:gdLst/>
            <a:ahLst/>
            <a:cxnLst/>
            <a:rect l="l" t="t" r="r" b="b"/>
            <a:pathLst>
              <a:path w="1115619" h="1107252">
                <a:moveTo>
                  <a:pt x="0" y="0"/>
                </a:moveTo>
                <a:lnTo>
                  <a:pt x="1115619" y="0"/>
                </a:lnTo>
                <a:lnTo>
                  <a:pt x="1115619" y="1107252"/>
                </a:lnTo>
                <a:lnTo>
                  <a:pt x="0" y="110725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9" name="Freeform 9"/>
          <p:cNvSpPr/>
          <p:nvPr/>
        </p:nvSpPr>
        <p:spPr>
          <a:xfrm>
            <a:off x="14646454" y="4159172"/>
            <a:ext cx="927290" cy="927290"/>
          </a:xfrm>
          <a:custGeom>
            <a:avLst/>
            <a:gdLst/>
            <a:ahLst/>
            <a:cxnLst/>
            <a:rect l="l" t="t" r="r" b="b"/>
            <a:pathLst>
              <a:path w="927290" h="927290">
                <a:moveTo>
                  <a:pt x="0" y="0"/>
                </a:moveTo>
                <a:lnTo>
                  <a:pt x="927290" y="0"/>
                </a:lnTo>
                <a:lnTo>
                  <a:pt x="927290" y="927290"/>
                </a:lnTo>
                <a:lnTo>
                  <a:pt x="0" y="92729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0" name="AutoShape 10"/>
          <p:cNvSpPr/>
          <p:nvPr/>
        </p:nvSpPr>
        <p:spPr>
          <a:xfrm>
            <a:off x="-1120501" y="8692121"/>
            <a:ext cx="16230600" cy="0"/>
          </a:xfrm>
          <a:prstGeom prst="line">
            <a:avLst/>
          </a:prstGeom>
          <a:ln w="19050" cap="flat">
            <a:solidFill>
              <a:srgbClr val="000000"/>
            </a:solidFill>
            <a:prstDash val="solid"/>
            <a:headEnd type="none" w="sm" len="sm"/>
            <a:tailEnd type="none" w="sm" len="sm"/>
          </a:ln>
        </p:spPr>
      </p:sp>
      <p:sp>
        <p:nvSpPr>
          <p:cNvPr id="11" name="Freeform 11"/>
          <p:cNvSpPr/>
          <p:nvPr/>
        </p:nvSpPr>
        <p:spPr>
          <a:xfrm>
            <a:off x="16045427" y="8043716"/>
            <a:ext cx="1213873" cy="1277761"/>
          </a:xfrm>
          <a:custGeom>
            <a:avLst/>
            <a:gdLst/>
            <a:ahLst/>
            <a:cxnLst/>
            <a:rect l="l" t="t" r="r" b="b"/>
            <a:pathLst>
              <a:path w="1213873" h="1277761">
                <a:moveTo>
                  <a:pt x="0" y="0"/>
                </a:moveTo>
                <a:lnTo>
                  <a:pt x="1213873" y="0"/>
                </a:lnTo>
                <a:lnTo>
                  <a:pt x="1213873" y="1277760"/>
                </a:lnTo>
                <a:lnTo>
                  <a:pt x="0" y="127776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2" name="Freeform 12"/>
          <p:cNvSpPr/>
          <p:nvPr/>
        </p:nvSpPr>
        <p:spPr>
          <a:xfrm>
            <a:off x="3124435" y="626350"/>
            <a:ext cx="5350490" cy="1533807"/>
          </a:xfrm>
          <a:custGeom>
            <a:avLst/>
            <a:gdLst/>
            <a:ahLst/>
            <a:cxnLst/>
            <a:rect l="l" t="t" r="r" b="b"/>
            <a:pathLst>
              <a:path w="5350490" h="1533807">
                <a:moveTo>
                  <a:pt x="0" y="0"/>
                </a:moveTo>
                <a:lnTo>
                  <a:pt x="5350490" y="0"/>
                </a:lnTo>
                <a:lnTo>
                  <a:pt x="5350490" y="1533808"/>
                </a:lnTo>
                <a:lnTo>
                  <a:pt x="0" y="153380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3" name="TextBox 13"/>
          <p:cNvSpPr txBox="1"/>
          <p:nvPr/>
        </p:nvSpPr>
        <p:spPr>
          <a:xfrm>
            <a:off x="4174774" y="1032891"/>
            <a:ext cx="3249811" cy="625476"/>
          </a:xfrm>
          <a:prstGeom prst="rect">
            <a:avLst/>
          </a:prstGeom>
        </p:spPr>
        <p:txBody>
          <a:bodyPr lIns="0" tIns="0" rIns="0" bIns="0" rtlCol="0" anchor="t">
            <a:spAutoFit/>
          </a:bodyPr>
          <a:lstStyle/>
          <a:p>
            <a:pPr algn="ctr">
              <a:lnSpc>
                <a:spcPts val="4899"/>
              </a:lnSpc>
              <a:spcBef>
                <a:spcPct val="0"/>
              </a:spcBef>
            </a:pPr>
            <a:r>
              <a:rPr lang="en-US" sz="3499" b="1">
                <a:solidFill>
                  <a:srgbClr val="000000"/>
                </a:solidFill>
                <a:latin typeface="Poppins Bold"/>
                <a:ea typeface="Poppins Bold"/>
                <a:cs typeface="Poppins Bold"/>
                <a:sym typeface="Poppins Bold"/>
              </a:rPr>
              <a:t>Research Plan</a:t>
            </a:r>
          </a:p>
        </p:txBody>
      </p:sp>
      <p:sp>
        <p:nvSpPr>
          <p:cNvPr id="14" name="TextBox 14"/>
          <p:cNvSpPr txBox="1"/>
          <p:nvPr/>
        </p:nvSpPr>
        <p:spPr>
          <a:xfrm>
            <a:off x="2987225" y="2816410"/>
            <a:ext cx="4023175" cy="717551"/>
          </a:xfrm>
          <a:prstGeom prst="rect">
            <a:avLst/>
          </a:prstGeom>
        </p:spPr>
        <p:txBody>
          <a:bodyPr wrap="square" lIns="0" tIns="0" rIns="0" bIns="0" rtlCol="0" anchor="t">
            <a:spAutoFit/>
          </a:bodyPr>
          <a:lstStyle/>
          <a:p>
            <a:pPr algn="ctr">
              <a:lnSpc>
                <a:spcPts val="5599"/>
              </a:lnSpc>
              <a:spcBef>
                <a:spcPct val="0"/>
              </a:spcBef>
            </a:pPr>
            <a:r>
              <a:rPr lang="en-US" sz="3999" b="1" dirty="0">
                <a:solidFill>
                  <a:srgbClr val="000000"/>
                </a:solidFill>
                <a:latin typeface="Poppins Bold"/>
                <a:ea typeface="Poppins Bold"/>
                <a:cs typeface="Poppins Bold"/>
                <a:sym typeface="Poppins Bold"/>
              </a:rPr>
              <a:t>Definitions</a:t>
            </a:r>
          </a:p>
        </p:txBody>
      </p:sp>
      <p:sp>
        <p:nvSpPr>
          <p:cNvPr id="15" name="TextBox 15"/>
          <p:cNvSpPr txBox="1"/>
          <p:nvPr/>
        </p:nvSpPr>
        <p:spPr>
          <a:xfrm>
            <a:off x="2116118" y="3934011"/>
            <a:ext cx="13514010" cy="717551"/>
          </a:xfrm>
          <a:prstGeom prst="rect">
            <a:avLst/>
          </a:prstGeom>
        </p:spPr>
        <p:txBody>
          <a:bodyPr wrap="square" lIns="0" tIns="0" rIns="0" bIns="0" rtlCol="0" anchor="t">
            <a:spAutoFit/>
          </a:bodyPr>
          <a:lstStyle/>
          <a:p>
            <a:pPr algn="ctr">
              <a:lnSpc>
                <a:spcPts val="5599"/>
              </a:lnSpc>
              <a:spcBef>
                <a:spcPct val="0"/>
              </a:spcBef>
            </a:pPr>
            <a:r>
              <a:rPr lang="en-US" sz="3999" b="1" dirty="0">
                <a:solidFill>
                  <a:srgbClr val="000000"/>
                </a:solidFill>
                <a:latin typeface="Poppins Bold"/>
                <a:ea typeface="Poppins Bold"/>
                <a:cs typeface="Poppins Bold"/>
                <a:sym typeface="Poppins Bold"/>
              </a:rPr>
              <a:t>Key elements &amp; components of a balance sheet:</a:t>
            </a:r>
          </a:p>
        </p:txBody>
      </p:sp>
      <p:sp>
        <p:nvSpPr>
          <p:cNvPr id="16" name="TextBox 16"/>
          <p:cNvSpPr txBox="1"/>
          <p:nvPr/>
        </p:nvSpPr>
        <p:spPr>
          <a:xfrm>
            <a:off x="1319722" y="5056281"/>
            <a:ext cx="14310406" cy="717551"/>
          </a:xfrm>
          <a:prstGeom prst="rect">
            <a:avLst/>
          </a:prstGeom>
        </p:spPr>
        <p:txBody>
          <a:bodyPr lIns="0" tIns="0" rIns="0" bIns="0" rtlCol="0" anchor="t">
            <a:spAutoFit/>
          </a:bodyPr>
          <a:lstStyle/>
          <a:p>
            <a:pPr algn="ctr">
              <a:lnSpc>
                <a:spcPts val="5599"/>
              </a:lnSpc>
              <a:spcBef>
                <a:spcPct val="0"/>
              </a:spcBef>
            </a:pPr>
            <a:r>
              <a:rPr lang="en-US" sz="3999" b="1">
                <a:solidFill>
                  <a:srgbClr val="000000"/>
                </a:solidFill>
                <a:latin typeface="Poppins Bold"/>
                <a:ea typeface="Poppins Bold"/>
                <a:cs typeface="Poppins Bold"/>
                <a:sym typeface="Poppins Bold"/>
              </a:rPr>
              <a:t>General sequence of accounts in a balance sheet:</a:t>
            </a:r>
          </a:p>
        </p:txBody>
      </p:sp>
      <p:sp>
        <p:nvSpPr>
          <p:cNvPr id="17" name="TextBox 17"/>
          <p:cNvSpPr txBox="1"/>
          <p:nvPr/>
        </p:nvSpPr>
        <p:spPr>
          <a:xfrm>
            <a:off x="1597752" y="6173881"/>
            <a:ext cx="11190681" cy="717551"/>
          </a:xfrm>
          <a:prstGeom prst="rect">
            <a:avLst/>
          </a:prstGeom>
        </p:spPr>
        <p:txBody>
          <a:bodyPr wrap="square" lIns="0" tIns="0" rIns="0" bIns="0" rtlCol="0" anchor="t">
            <a:spAutoFit/>
          </a:bodyPr>
          <a:lstStyle/>
          <a:p>
            <a:pPr algn="ctr">
              <a:lnSpc>
                <a:spcPts val="5599"/>
              </a:lnSpc>
              <a:spcBef>
                <a:spcPct val="0"/>
              </a:spcBef>
            </a:pPr>
            <a:r>
              <a:rPr lang="en-US" sz="3999" b="1" dirty="0">
                <a:solidFill>
                  <a:srgbClr val="000000"/>
                </a:solidFill>
                <a:latin typeface="Poppins Bold"/>
                <a:ea typeface="Poppins Bold"/>
                <a:cs typeface="Poppins Bold"/>
                <a:sym typeface="Poppins Bold"/>
              </a:rPr>
              <a:t>Balance sheet formula &amp; equation</a:t>
            </a:r>
          </a:p>
        </p:txBody>
      </p:sp>
      <p:sp>
        <p:nvSpPr>
          <p:cNvPr id="18" name="TextBox 18"/>
          <p:cNvSpPr txBox="1"/>
          <p:nvPr/>
        </p:nvSpPr>
        <p:spPr>
          <a:xfrm>
            <a:off x="1621486" y="7211075"/>
            <a:ext cx="7315200" cy="717551"/>
          </a:xfrm>
          <a:prstGeom prst="rect">
            <a:avLst/>
          </a:prstGeom>
        </p:spPr>
        <p:txBody>
          <a:bodyPr lIns="0" tIns="0" rIns="0" bIns="0" rtlCol="0" anchor="t">
            <a:spAutoFit/>
          </a:bodyPr>
          <a:lstStyle/>
          <a:p>
            <a:pPr algn="ctr">
              <a:lnSpc>
                <a:spcPts val="5599"/>
              </a:lnSpc>
              <a:spcBef>
                <a:spcPct val="0"/>
              </a:spcBef>
            </a:pPr>
            <a:r>
              <a:rPr lang="en-US" sz="3999" b="1" dirty="0">
                <a:solidFill>
                  <a:srgbClr val="000000"/>
                </a:solidFill>
                <a:latin typeface="Poppins Bold"/>
                <a:ea typeface="Poppins Bold"/>
                <a:cs typeface="Poppins Bold"/>
                <a:sym typeface="Poppins Bold"/>
              </a:rPr>
              <a:t>Conclusion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838421" y="0"/>
            <a:ext cx="7449579" cy="4871783"/>
            <a:chOff x="0" y="0"/>
            <a:chExt cx="9932772" cy="6495711"/>
          </a:xfrm>
        </p:grpSpPr>
        <p:pic>
          <p:nvPicPr>
            <p:cNvPr id="3" name="Picture 3"/>
            <p:cNvPicPr>
              <a:picLocks noChangeAspect="1"/>
            </p:cNvPicPr>
            <p:nvPr/>
          </p:nvPicPr>
          <p:blipFill>
            <a:blip r:embed="rId2"/>
            <a:srcRect t="921" b="921"/>
            <a:stretch>
              <a:fillRect/>
            </a:stretch>
          </p:blipFill>
          <p:spPr>
            <a:xfrm>
              <a:off x="0" y="0"/>
              <a:ext cx="9932772" cy="6495711"/>
            </a:xfrm>
            <a:prstGeom prst="rect">
              <a:avLst/>
            </a:prstGeom>
          </p:spPr>
        </p:pic>
      </p:grpSp>
      <p:grpSp>
        <p:nvGrpSpPr>
          <p:cNvPr id="4" name="Group 4"/>
          <p:cNvGrpSpPr/>
          <p:nvPr/>
        </p:nvGrpSpPr>
        <p:grpSpPr>
          <a:xfrm>
            <a:off x="11965162" y="4544857"/>
            <a:ext cx="6322838" cy="4392376"/>
            <a:chOff x="0" y="0"/>
            <a:chExt cx="8430451" cy="5856502"/>
          </a:xfrm>
        </p:grpSpPr>
        <p:pic>
          <p:nvPicPr>
            <p:cNvPr id="5" name="Picture 5"/>
            <p:cNvPicPr>
              <a:picLocks noChangeAspect="1"/>
            </p:cNvPicPr>
            <p:nvPr/>
          </p:nvPicPr>
          <p:blipFill>
            <a:blip r:embed="rId3"/>
            <a:srcRect l="2046" r="2046"/>
            <a:stretch>
              <a:fillRect/>
            </a:stretch>
          </p:blipFill>
          <p:spPr>
            <a:xfrm>
              <a:off x="0" y="0"/>
              <a:ext cx="8430451" cy="5856502"/>
            </a:xfrm>
            <a:prstGeom prst="rect">
              <a:avLst/>
            </a:prstGeom>
          </p:spPr>
        </p:pic>
      </p:grpSp>
      <p:grpSp>
        <p:nvGrpSpPr>
          <p:cNvPr id="6" name="Group 6"/>
          <p:cNvGrpSpPr/>
          <p:nvPr/>
        </p:nvGrpSpPr>
        <p:grpSpPr>
          <a:xfrm>
            <a:off x="394212" y="2156428"/>
            <a:ext cx="1298183" cy="1298183"/>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3459"/>
            </a:solidFill>
          </p:spPr>
        </p:sp>
        <p:sp>
          <p:nvSpPr>
            <p:cNvPr id="8" name="TextBox 8"/>
            <p:cNvSpPr txBox="1"/>
            <p:nvPr/>
          </p:nvSpPr>
          <p:spPr>
            <a:xfrm>
              <a:off x="76200" y="9525"/>
              <a:ext cx="660400" cy="727075"/>
            </a:xfrm>
            <a:prstGeom prst="rect">
              <a:avLst/>
            </a:prstGeom>
          </p:spPr>
          <p:txBody>
            <a:bodyPr lIns="50800" tIns="50800" rIns="50800" bIns="50800" rtlCol="0" anchor="ctr"/>
            <a:lstStyle/>
            <a:p>
              <a:pPr algn="ctr">
                <a:lnSpc>
                  <a:spcPts val="3639"/>
                </a:lnSpc>
              </a:pPr>
              <a:endParaRPr/>
            </a:p>
          </p:txBody>
        </p:sp>
      </p:grpSp>
      <p:grpSp>
        <p:nvGrpSpPr>
          <p:cNvPr id="9" name="Group 9"/>
          <p:cNvGrpSpPr/>
          <p:nvPr/>
        </p:nvGrpSpPr>
        <p:grpSpPr>
          <a:xfrm>
            <a:off x="438038" y="4845099"/>
            <a:ext cx="1298183" cy="129818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3459"/>
            </a:solidFill>
          </p:spPr>
        </p:sp>
        <p:sp>
          <p:nvSpPr>
            <p:cNvPr id="11" name="TextBox 11"/>
            <p:cNvSpPr txBox="1"/>
            <p:nvPr/>
          </p:nvSpPr>
          <p:spPr>
            <a:xfrm>
              <a:off x="76200" y="9525"/>
              <a:ext cx="660400" cy="727075"/>
            </a:xfrm>
            <a:prstGeom prst="rect">
              <a:avLst/>
            </a:prstGeom>
          </p:spPr>
          <p:txBody>
            <a:bodyPr lIns="50800" tIns="50800" rIns="50800" bIns="50800" rtlCol="0" anchor="ctr"/>
            <a:lstStyle/>
            <a:p>
              <a:pPr algn="ctr">
                <a:lnSpc>
                  <a:spcPts val="3639"/>
                </a:lnSpc>
              </a:pPr>
              <a:endParaRPr/>
            </a:p>
          </p:txBody>
        </p:sp>
      </p:grpSp>
      <p:grpSp>
        <p:nvGrpSpPr>
          <p:cNvPr id="12" name="Group 12"/>
          <p:cNvGrpSpPr/>
          <p:nvPr/>
        </p:nvGrpSpPr>
        <p:grpSpPr>
          <a:xfrm>
            <a:off x="540016" y="7639051"/>
            <a:ext cx="1298183" cy="129818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3459"/>
            </a:solidFill>
          </p:spPr>
        </p:sp>
        <p:sp>
          <p:nvSpPr>
            <p:cNvPr id="14" name="TextBox 14"/>
            <p:cNvSpPr txBox="1"/>
            <p:nvPr/>
          </p:nvSpPr>
          <p:spPr>
            <a:xfrm>
              <a:off x="76200" y="9525"/>
              <a:ext cx="660400" cy="727075"/>
            </a:xfrm>
            <a:prstGeom prst="rect">
              <a:avLst/>
            </a:prstGeom>
          </p:spPr>
          <p:txBody>
            <a:bodyPr lIns="50800" tIns="50800" rIns="50800" bIns="50800" rtlCol="0" anchor="ctr"/>
            <a:lstStyle/>
            <a:p>
              <a:pPr algn="ctr">
                <a:lnSpc>
                  <a:spcPts val="3639"/>
                </a:lnSpc>
              </a:pPr>
              <a:endParaRPr/>
            </a:p>
          </p:txBody>
        </p:sp>
      </p:grpSp>
      <p:sp>
        <p:nvSpPr>
          <p:cNvPr id="15" name="Freeform 15"/>
          <p:cNvSpPr/>
          <p:nvPr/>
        </p:nvSpPr>
        <p:spPr>
          <a:xfrm>
            <a:off x="696464" y="2548568"/>
            <a:ext cx="664471" cy="581110"/>
          </a:xfrm>
          <a:custGeom>
            <a:avLst/>
            <a:gdLst/>
            <a:ahLst/>
            <a:cxnLst/>
            <a:rect l="l" t="t" r="r" b="b"/>
            <a:pathLst>
              <a:path w="664471" h="581110">
                <a:moveTo>
                  <a:pt x="0" y="0"/>
                </a:moveTo>
                <a:lnTo>
                  <a:pt x="664472" y="0"/>
                </a:lnTo>
                <a:lnTo>
                  <a:pt x="664472" y="581110"/>
                </a:lnTo>
                <a:lnTo>
                  <a:pt x="0" y="58111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6" name="Freeform 16"/>
          <p:cNvSpPr/>
          <p:nvPr/>
        </p:nvSpPr>
        <p:spPr>
          <a:xfrm>
            <a:off x="705750" y="5112811"/>
            <a:ext cx="762759" cy="762759"/>
          </a:xfrm>
          <a:custGeom>
            <a:avLst/>
            <a:gdLst/>
            <a:ahLst/>
            <a:cxnLst/>
            <a:rect l="l" t="t" r="r" b="b"/>
            <a:pathLst>
              <a:path w="762759" h="762759">
                <a:moveTo>
                  <a:pt x="0" y="0"/>
                </a:moveTo>
                <a:lnTo>
                  <a:pt x="762758" y="0"/>
                </a:lnTo>
                <a:lnTo>
                  <a:pt x="762758" y="762759"/>
                </a:lnTo>
                <a:lnTo>
                  <a:pt x="0" y="76275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7" name="Freeform 17"/>
          <p:cNvSpPr/>
          <p:nvPr/>
        </p:nvSpPr>
        <p:spPr>
          <a:xfrm>
            <a:off x="900447" y="7886357"/>
            <a:ext cx="577320" cy="577320"/>
          </a:xfrm>
          <a:custGeom>
            <a:avLst/>
            <a:gdLst/>
            <a:ahLst/>
            <a:cxnLst/>
            <a:rect l="l" t="t" r="r" b="b"/>
            <a:pathLst>
              <a:path w="577320" h="577320">
                <a:moveTo>
                  <a:pt x="0" y="0"/>
                </a:moveTo>
                <a:lnTo>
                  <a:pt x="577320" y="0"/>
                </a:lnTo>
                <a:lnTo>
                  <a:pt x="577320" y="577320"/>
                </a:lnTo>
                <a:lnTo>
                  <a:pt x="0" y="57732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grpSp>
        <p:nvGrpSpPr>
          <p:cNvPr id="18" name="Group 18"/>
          <p:cNvGrpSpPr/>
          <p:nvPr/>
        </p:nvGrpSpPr>
        <p:grpSpPr>
          <a:xfrm>
            <a:off x="11965162" y="3116815"/>
            <a:ext cx="1920424" cy="1920424"/>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3459"/>
            </a:solidFill>
          </p:spPr>
        </p:sp>
        <p:sp>
          <p:nvSpPr>
            <p:cNvPr id="20" name="TextBox 20"/>
            <p:cNvSpPr txBox="1"/>
            <p:nvPr/>
          </p:nvSpPr>
          <p:spPr>
            <a:xfrm>
              <a:off x="76200" y="9525"/>
              <a:ext cx="660400" cy="727075"/>
            </a:xfrm>
            <a:prstGeom prst="rect">
              <a:avLst/>
            </a:prstGeom>
          </p:spPr>
          <p:txBody>
            <a:bodyPr lIns="50800" tIns="50800" rIns="50800" bIns="50800" rtlCol="0" anchor="ctr"/>
            <a:lstStyle/>
            <a:p>
              <a:pPr algn="ctr">
                <a:lnSpc>
                  <a:spcPts val="3639"/>
                </a:lnSpc>
              </a:pPr>
              <a:endParaRPr/>
            </a:p>
          </p:txBody>
        </p:sp>
      </p:grpSp>
      <p:sp>
        <p:nvSpPr>
          <p:cNvPr id="21" name="Freeform 21"/>
          <p:cNvSpPr/>
          <p:nvPr/>
        </p:nvSpPr>
        <p:spPr>
          <a:xfrm>
            <a:off x="12440527" y="3666997"/>
            <a:ext cx="969694" cy="967270"/>
          </a:xfrm>
          <a:custGeom>
            <a:avLst/>
            <a:gdLst/>
            <a:ahLst/>
            <a:cxnLst/>
            <a:rect l="l" t="t" r="r" b="b"/>
            <a:pathLst>
              <a:path w="969694" h="967270">
                <a:moveTo>
                  <a:pt x="0" y="0"/>
                </a:moveTo>
                <a:lnTo>
                  <a:pt x="969694" y="0"/>
                </a:lnTo>
                <a:lnTo>
                  <a:pt x="969694" y="967270"/>
                </a:lnTo>
                <a:lnTo>
                  <a:pt x="0" y="96727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2" name="TextBox 22"/>
          <p:cNvSpPr txBox="1"/>
          <p:nvPr/>
        </p:nvSpPr>
        <p:spPr>
          <a:xfrm>
            <a:off x="1838198" y="2043828"/>
            <a:ext cx="8545828" cy="2095500"/>
          </a:xfrm>
          <a:prstGeom prst="rect">
            <a:avLst/>
          </a:prstGeom>
        </p:spPr>
        <p:txBody>
          <a:bodyPr lIns="0" tIns="0" rIns="0" bIns="0" rtlCol="0" anchor="t">
            <a:spAutoFit/>
          </a:bodyPr>
          <a:lstStyle/>
          <a:p>
            <a:pPr algn="just">
              <a:lnSpc>
                <a:spcPts val="4199"/>
              </a:lnSpc>
              <a:spcBef>
                <a:spcPct val="0"/>
              </a:spcBef>
            </a:pPr>
            <a:r>
              <a:rPr lang="en-US" sz="2999" b="1">
                <a:solidFill>
                  <a:srgbClr val="000000"/>
                </a:solidFill>
                <a:latin typeface="Poppins Bold"/>
                <a:ea typeface="Poppins Bold"/>
                <a:cs typeface="Poppins Bold"/>
                <a:sym typeface="Poppins Bold"/>
              </a:rPr>
              <a:t>A balance sheet is a key financial statement that shows a company’s assets and liabilities at a specific time and helps assess its financial performance.</a:t>
            </a:r>
          </a:p>
        </p:txBody>
      </p:sp>
      <p:sp>
        <p:nvSpPr>
          <p:cNvPr id="23" name="TextBox 23"/>
          <p:cNvSpPr txBox="1"/>
          <p:nvPr/>
        </p:nvSpPr>
        <p:spPr>
          <a:xfrm>
            <a:off x="1838198" y="4468657"/>
            <a:ext cx="10115694" cy="2619375"/>
          </a:xfrm>
          <a:prstGeom prst="rect">
            <a:avLst/>
          </a:prstGeom>
        </p:spPr>
        <p:txBody>
          <a:bodyPr lIns="0" tIns="0" rIns="0" bIns="0" rtlCol="0" anchor="t">
            <a:spAutoFit/>
          </a:bodyPr>
          <a:lstStyle/>
          <a:p>
            <a:pPr algn="l">
              <a:lnSpc>
                <a:spcPts val="4199"/>
              </a:lnSpc>
              <a:spcBef>
                <a:spcPct val="0"/>
              </a:spcBef>
            </a:pPr>
            <a:r>
              <a:rPr lang="en-US" sz="2999" b="1">
                <a:solidFill>
                  <a:srgbClr val="000000"/>
                </a:solidFill>
                <a:latin typeface="Poppins Bold"/>
                <a:ea typeface="Poppins Bold"/>
                <a:cs typeface="Poppins Bold"/>
                <a:sym typeface="Poppins Bold"/>
              </a:rPr>
              <a:t>A balance sheet helps investors and stakeholders assess a company’s financial health, liquidity, and growth by comparing assets, liabilities, and performance over time.</a:t>
            </a:r>
          </a:p>
          <a:p>
            <a:pPr algn="l">
              <a:lnSpc>
                <a:spcPts val="4199"/>
              </a:lnSpc>
              <a:spcBef>
                <a:spcPct val="0"/>
              </a:spcBef>
            </a:pPr>
            <a:endParaRPr lang="en-US" sz="2999" b="1">
              <a:solidFill>
                <a:srgbClr val="000000"/>
              </a:solidFill>
              <a:latin typeface="Poppins Bold"/>
              <a:ea typeface="Poppins Bold"/>
              <a:cs typeface="Poppins Bold"/>
              <a:sym typeface="Poppins Bold"/>
            </a:endParaRPr>
          </a:p>
        </p:txBody>
      </p:sp>
      <p:sp>
        <p:nvSpPr>
          <p:cNvPr id="24" name="TextBox 24"/>
          <p:cNvSpPr txBox="1"/>
          <p:nvPr/>
        </p:nvSpPr>
        <p:spPr>
          <a:xfrm>
            <a:off x="2170364" y="7015879"/>
            <a:ext cx="9102200" cy="2619375"/>
          </a:xfrm>
          <a:prstGeom prst="rect">
            <a:avLst/>
          </a:prstGeom>
        </p:spPr>
        <p:txBody>
          <a:bodyPr lIns="0" tIns="0" rIns="0" bIns="0" rtlCol="0" anchor="t">
            <a:spAutoFit/>
          </a:bodyPr>
          <a:lstStyle/>
          <a:p>
            <a:pPr algn="just">
              <a:lnSpc>
                <a:spcPts val="4199"/>
              </a:lnSpc>
              <a:spcBef>
                <a:spcPct val="0"/>
              </a:spcBef>
            </a:pPr>
            <a:r>
              <a:rPr lang="en-US" sz="2999" b="1">
                <a:solidFill>
                  <a:srgbClr val="000000"/>
                </a:solidFill>
                <a:latin typeface="Poppins Bold"/>
                <a:ea typeface="Poppins Bold"/>
                <a:cs typeface="Poppins Bold"/>
                <a:sym typeface="Poppins Bold"/>
              </a:rPr>
              <a:t>The balance sheet helps stakeholders evaluate a company's future prospects and creditworthiness by showing its ability to meet short-term obligations and manage financial risk.</a:t>
            </a:r>
          </a:p>
        </p:txBody>
      </p:sp>
      <p:sp>
        <p:nvSpPr>
          <p:cNvPr id="25" name="TextBox 25"/>
          <p:cNvSpPr txBox="1"/>
          <p:nvPr/>
        </p:nvSpPr>
        <p:spPr>
          <a:xfrm>
            <a:off x="3995832" y="515937"/>
            <a:ext cx="3515717" cy="892177"/>
          </a:xfrm>
          <a:prstGeom prst="rect">
            <a:avLst/>
          </a:prstGeom>
        </p:spPr>
        <p:txBody>
          <a:bodyPr lIns="0" tIns="0" rIns="0" bIns="0" rtlCol="0" anchor="t">
            <a:spAutoFit/>
          </a:bodyPr>
          <a:lstStyle/>
          <a:p>
            <a:pPr algn="ctr">
              <a:lnSpc>
                <a:spcPts val="6999"/>
              </a:lnSpc>
              <a:spcBef>
                <a:spcPct val="0"/>
              </a:spcBef>
            </a:pPr>
            <a:r>
              <a:rPr lang="en-US" sz="4999" b="1">
                <a:solidFill>
                  <a:srgbClr val="000000"/>
                </a:solidFill>
                <a:latin typeface="Poppins Bold"/>
                <a:ea typeface="Poppins Bold"/>
                <a:cs typeface="Poppins Bold"/>
                <a:sym typeface="Poppins Bold"/>
              </a:rPr>
              <a:t>Definitions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000020" y="2402668"/>
            <a:ext cx="5889850" cy="6855632"/>
            <a:chOff x="0" y="0"/>
            <a:chExt cx="1551236" cy="1805599"/>
          </a:xfrm>
        </p:grpSpPr>
        <p:sp>
          <p:nvSpPr>
            <p:cNvPr id="3" name="Freeform 3"/>
            <p:cNvSpPr/>
            <p:nvPr/>
          </p:nvSpPr>
          <p:spPr>
            <a:xfrm>
              <a:off x="0" y="0"/>
              <a:ext cx="1551236" cy="1805599"/>
            </a:xfrm>
            <a:custGeom>
              <a:avLst/>
              <a:gdLst/>
              <a:ahLst/>
              <a:cxnLst/>
              <a:rect l="l" t="t" r="r" b="b"/>
              <a:pathLst>
                <a:path w="1551236" h="1805599">
                  <a:moveTo>
                    <a:pt x="24975" y="0"/>
                  </a:moveTo>
                  <a:lnTo>
                    <a:pt x="1526262" y="0"/>
                  </a:lnTo>
                  <a:cubicBezTo>
                    <a:pt x="1532885" y="0"/>
                    <a:pt x="1539238" y="2631"/>
                    <a:pt x="1543921" y="7315"/>
                  </a:cubicBezTo>
                  <a:cubicBezTo>
                    <a:pt x="1548605" y="11999"/>
                    <a:pt x="1551236" y="18351"/>
                    <a:pt x="1551236" y="24975"/>
                  </a:cubicBezTo>
                  <a:lnTo>
                    <a:pt x="1551236" y="1780624"/>
                  </a:lnTo>
                  <a:cubicBezTo>
                    <a:pt x="1551236" y="1787248"/>
                    <a:pt x="1548605" y="1793600"/>
                    <a:pt x="1543921" y="1798284"/>
                  </a:cubicBezTo>
                  <a:cubicBezTo>
                    <a:pt x="1539238" y="1802967"/>
                    <a:pt x="1532885" y="1805599"/>
                    <a:pt x="1526262" y="1805599"/>
                  </a:cubicBezTo>
                  <a:lnTo>
                    <a:pt x="24975" y="1805599"/>
                  </a:lnTo>
                  <a:cubicBezTo>
                    <a:pt x="18351" y="1805599"/>
                    <a:pt x="11999" y="1802967"/>
                    <a:pt x="7315" y="1798284"/>
                  </a:cubicBezTo>
                  <a:cubicBezTo>
                    <a:pt x="2631" y="1793600"/>
                    <a:pt x="0" y="1787248"/>
                    <a:pt x="0" y="1780624"/>
                  </a:cubicBezTo>
                  <a:lnTo>
                    <a:pt x="0" y="24975"/>
                  </a:lnTo>
                  <a:cubicBezTo>
                    <a:pt x="0" y="18351"/>
                    <a:pt x="2631" y="11999"/>
                    <a:pt x="7315" y="7315"/>
                  </a:cubicBezTo>
                  <a:cubicBezTo>
                    <a:pt x="11999" y="2631"/>
                    <a:pt x="18351" y="0"/>
                    <a:pt x="24975" y="0"/>
                  </a:cubicBezTo>
                  <a:close/>
                </a:path>
              </a:pathLst>
            </a:custGeom>
            <a:solidFill>
              <a:srgbClr val="043459"/>
            </a:solidFill>
          </p:spPr>
        </p:sp>
        <p:sp>
          <p:nvSpPr>
            <p:cNvPr id="4" name="TextBox 4"/>
            <p:cNvSpPr txBox="1"/>
            <p:nvPr/>
          </p:nvSpPr>
          <p:spPr>
            <a:xfrm>
              <a:off x="0" y="-66675"/>
              <a:ext cx="1551236" cy="1872274"/>
            </a:xfrm>
            <a:prstGeom prst="rect">
              <a:avLst/>
            </a:prstGeom>
          </p:spPr>
          <p:txBody>
            <a:bodyPr lIns="50800" tIns="50800" rIns="50800" bIns="50800" rtlCol="0" anchor="ctr"/>
            <a:lstStyle/>
            <a:p>
              <a:pPr algn="ctr">
                <a:lnSpc>
                  <a:spcPts val="3639"/>
                </a:lnSpc>
              </a:pPr>
              <a:endParaRPr/>
            </a:p>
          </p:txBody>
        </p:sp>
      </p:grpSp>
      <p:grpSp>
        <p:nvGrpSpPr>
          <p:cNvPr id="5" name="Group 5"/>
          <p:cNvGrpSpPr/>
          <p:nvPr/>
        </p:nvGrpSpPr>
        <p:grpSpPr>
          <a:xfrm>
            <a:off x="11940582" y="4023813"/>
            <a:ext cx="3613343" cy="3613343"/>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9525"/>
              <a:ext cx="660400" cy="727075"/>
            </a:xfrm>
            <a:prstGeom prst="rect">
              <a:avLst/>
            </a:prstGeom>
          </p:spPr>
          <p:txBody>
            <a:bodyPr lIns="50800" tIns="50800" rIns="50800" bIns="50800" rtlCol="0" anchor="ctr"/>
            <a:lstStyle/>
            <a:p>
              <a:pPr algn="ctr">
                <a:lnSpc>
                  <a:spcPts val="3639"/>
                </a:lnSpc>
              </a:pPr>
              <a:endParaRPr/>
            </a:p>
          </p:txBody>
        </p:sp>
      </p:grpSp>
      <p:grpSp>
        <p:nvGrpSpPr>
          <p:cNvPr id="8" name="Group 8"/>
          <p:cNvGrpSpPr/>
          <p:nvPr/>
        </p:nvGrpSpPr>
        <p:grpSpPr>
          <a:xfrm>
            <a:off x="12138274" y="4221511"/>
            <a:ext cx="3217959" cy="3217946"/>
            <a:chOff x="0" y="0"/>
            <a:chExt cx="6350000" cy="6349975"/>
          </a:xfrm>
        </p:grpSpPr>
        <p:sp>
          <p:nvSpPr>
            <p:cNvPr id="9" name="Freeform 9"/>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25046" r="-25046"/>
              </a:stretch>
            </a:blipFill>
          </p:spPr>
        </p:sp>
      </p:grpSp>
      <p:sp>
        <p:nvSpPr>
          <p:cNvPr id="10" name="Freeform 10"/>
          <p:cNvSpPr/>
          <p:nvPr/>
        </p:nvSpPr>
        <p:spPr>
          <a:xfrm>
            <a:off x="419334" y="474536"/>
            <a:ext cx="7589746" cy="9337928"/>
          </a:xfrm>
          <a:custGeom>
            <a:avLst/>
            <a:gdLst/>
            <a:ahLst/>
            <a:cxnLst/>
            <a:rect l="l" t="t" r="r" b="b"/>
            <a:pathLst>
              <a:path w="7589746" h="9337928">
                <a:moveTo>
                  <a:pt x="0" y="0"/>
                </a:moveTo>
                <a:lnTo>
                  <a:pt x="7589746" y="0"/>
                </a:lnTo>
                <a:lnTo>
                  <a:pt x="7589746" y="9337928"/>
                </a:lnTo>
                <a:lnTo>
                  <a:pt x="0" y="9337928"/>
                </a:lnTo>
                <a:lnTo>
                  <a:pt x="0" y="0"/>
                </a:lnTo>
                <a:close/>
              </a:path>
            </a:pathLst>
          </a:custGeom>
          <a:blipFill>
            <a:blip r:embed="rId3"/>
            <a:stretch>
              <a:fillRect t="-632" b="-632"/>
            </a:stretch>
          </a:blipFill>
        </p:spPr>
      </p:sp>
      <p:sp>
        <p:nvSpPr>
          <p:cNvPr id="11" name="TextBox 11"/>
          <p:cNvSpPr txBox="1"/>
          <p:nvPr/>
        </p:nvSpPr>
        <p:spPr>
          <a:xfrm>
            <a:off x="8758866" y="839933"/>
            <a:ext cx="7717866" cy="1422401"/>
          </a:xfrm>
          <a:prstGeom prst="rect">
            <a:avLst/>
          </a:prstGeom>
        </p:spPr>
        <p:txBody>
          <a:bodyPr lIns="0" tIns="0" rIns="0" bIns="0" rtlCol="0" anchor="t">
            <a:spAutoFit/>
          </a:bodyPr>
          <a:lstStyle/>
          <a:p>
            <a:pPr algn="ctr">
              <a:lnSpc>
                <a:spcPts val="5599"/>
              </a:lnSpc>
              <a:spcBef>
                <a:spcPct val="0"/>
              </a:spcBef>
            </a:pPr>
            <a:r>
              <a:rPr lang="en-US" sz="3999" b="1">
                <a:solidFill>
                  <a:srgbClr val="000000"/>
                </a:solidFill>
                <a:latin typeface="Poppins Bold"/>
                <a:ea typeface="Poppins Bold"/>
                <a:cs typeface="Poppins Bold"/>
                <a:sym typeface="Poppins Bold"/>
              </a:rPr>
              <a:t>Balance sheet example with sample format: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a:off x="7401237" y="2943208"/>
            <a:ext cx="2318148" cy="1834234"/>
          </a:xfrm>
          <a:custGeom>
            <a:avLst/>
            <a:gdLst/>
            <a:ahLst/>
            <a:cxnLst/>
            <a:rect l="l" t="t" r="r" b="b"/>
            <a:pathLst>
              <a:path w="2318148" h="1834234">
                <a:moveTo>
                  <a:pt x="0" y="0"/>
                </a:moveTo>
                <a:lnTo>
                  <a:pt x="2318147" y="0"/>
                </a:lnTo>
                <a:lnTo>
                  <a:pt x="2318147" y="1834234"/>
                </a:lnTo>
                <a:lnTo>
                  <a:pt x="0" y="1834234"/>
                </a:lnTo>
                <a:lnTo>
                  <a:pt x="0" y="0"/>
                </a:lnTo>
                <a:close/>
              </a:path>
            </a:pathLst>
          </a:custGeom>
          <a:blipFill>
            <a:blip r:embed="rId3">
              <a:alphaModFix amt="19999"/>
              <a:extLst>
                <a:ext uri="{96DAC541-7B7A-43D3-8B79-37D633B846F1}">
                  <asvg:svgBlip xmlns="" xmlns:asvg="http://schemas.microsoft.com/office/drawing/2016/SVG/main" r:embed="rId4"/>
                </a:ext>
              </a:extLst>
            </a:blip>
            <a:stretch>
              <a:fillRect/>
            </a:stretch>
          </a:blipFill>
          <a:ln cap="sq">
            <a:noFill/>
            <a:prstDash val="solid"/>
            <a:miter/>
          </a:ln>
        </p:spPr>
      </p:sp>
      <p:sp>
        <p:nvSpPr>
          <p:cNvPr id="4" name="AutoShape 4"/>
          <p:cNvSpPr/>
          <p:nvPr/>
        </p:nvSpPr>
        <p:spPr>
          <a:xfrm>
            <a:off x="8772882" y="3502776"/>
            <a:ext cx="825654" cy="0"/>
          </a:xfrm>
          <a:prstGeom prst="line">
            <a:avLst/>
          </a:prstGeom>
          <a:ln w="28575" cap="flat">
            <a:solidFill>
              <a:srgbClr val="3C5679"/>
            </a:solidFill>
            <a:prstDash val="sysDash"/>
            <a:headEnd type="oval" w="lg" len="lg"/>
            <a:tailEnd type="none" w="sm" len="sm"/>
          </a:ln>
        </p:spPr>
      </p:sp>
      <p:sp>
        <p:nvSpPr>
          <p:cNvPr id="5" name="AutoShape 5"/>
          <p:cNvSpPr/>
          <p:nvPr/>
        </p:nvSpPr>
        <p:spPr>
          <a:xfrm>
            <a:off x="7062609" y="5676186"/>
            <a:ext cx="2497827" cy="0"/>
          </a:xfrm>
          <a:prstGeom prst="line">
            <a:avLst/>
          </a:prstGeom>
          <a:ln w="28575" cap="flat">
            <a:solidFill>
              <a:srgbClr val="3C5679"/>
            </a:solidFill>
            <a:prstDash val="sysDash"/>
            <a:headEnd type="oval" w="lg" len="lg"/>
            <a:tailEnd type="none" w="sm" len="sm"/>
          </a:ln>
        </p:spPr>
      </p:sp>
      <p:sp>
        <p:nvSpPr>
          <p:cNvPr id="6" name="Freeform 6"/>
          <p:cNvSpPr/>
          <p:nvPr/>
        </p:nvSpPr>
        <p:spPr>
          <a:xfrm>
            <a:off x="6242163" y="5032558"/>
            <a:ext cx="2318148" cy="1834234"/>
          </a:xfrm>
          <a:custGeom>
            <a:avLst/>
            <a:gdLst/>
            <a:ahLst/>
            <a:cxnLst/>
            <a:rect l="l" t="t" r="r" b="b"/>
            <a:pathLst>
              <a:path w="2318148" h="1834234">
                <a:moveTo>
                  <a:pt x="0" y="0"/>
                </a:moveTo>
                <a:lnTo>
                  <a:pt x="2318148" y="0"/>
                </a:lnTo>
                <a:lnTo>
                  <a:pt x="2318148" y="1834235"/>
                </a:lnTo>
                <a:lnTo>
                  <a:pt x="0" y="1834235"/>
                </a:lnTo>
                <a:lnTo>
                  <a:pt x="0" y="0"/>
                </a:lnTo>
                <a:close/>
              </a:path>
            </a:pathLst>
          </a:custGeom>
          <a:blipFill>
            <a:blip r:embed="rId3">
              <a:alphaModFix amt="19999"/>
              <a:extLst>
                <a:ext uri="{96DAC541-7B7A-43D3-8B79-37D633B846F1}">
                  <asvg:svgBlip xmlns="" xmlns:asvg="http://schemas.microsoft.com/office/drawing/2016/SVG/main" r:embed="rId4"/>
                </a:ext>
              </a:extLst>
            </a:blip>
            <a:stretch>
              <a:fillRect/>
            </a:stretch>
          </a:blipFill>
          <a:ln cap="sq">
            <a:noFill/>
            <a:prstDash val="solid"/>
            <a:miter/>
          </a:ln>
        </p:spPr>
      </p:sp>
      <p:sp>
        <p:nvSpPr>
          <p:cNvPr id="7" name="AutoShape 7"/>
          <p:cNvSpPr/>
          <p:nvPr/>
        </p:nvSpPr>
        <p:spPr>
          <a:xfrm>
            <a:off x="8772882" y="8216582"/>
            <a:ext cx="787554" cy="0"/>
          </a:xfrm>
          <a:prstGeom prst="line">
            <a:avLst/>
          </a:prstGeom>
          <a:ln w="28575" cap="flat">
            <a:solidFill>
              <a:srgbClr val="3C5679"/>
            </a:solidFill>
            <a:prstDash val="sysDash"/>
            <a:headEnd type="oval" w="lg" len="lg"/>
            <a:tailEnd type="none" w="sm" len="sm"/>
          </a:ln>
        </p:spPr>
      </p:sp>
      <p:sp>
        <p:nvSpPr>
          <p:cNvPr id="8" name="Freeform 8"/>
          <p:cNvSpPr/>
          <p:nvPr/>
        </p:nvSpPr>
        <p:spPr>
          <a:xfrm>
            <a:off x="7289549" y="7540838"/>
            <a:ext cx="2318148" cy="1834234"/>
          </a:xfrm>
          <a:custGeom>
            <a:avLst/>
            <a:gdLst/>
            <a:ahLst/>
            <a:cxnLst/>
            <a:rect l="l" t="t" r="r" b="b"/>
            <a:pathLst>
              <a:path w="2318148" h="1834234">
                <a:moveTo>
                  <a:pt x="0" y="0"/>
                </a:moveTo>
                <a:lnTo>
                  <a:pt x="2318148" y="0"/>
                </a:lnTo>
                <a:lnTo>
                  <a:pt x="2318148" y="1834234"/>
                </a:lnTo>
                <a:lnTo>
                  <a:pt x="0" y="1834234"/>
                </a:lnTo>
                <a:lnTo>
                  <a:pt x="0" y="0"/>
                </a:lnTo>
                <a:close/>
              </a:path>
            </a:pathLst>
          </a:custGeom>
          <a:blipFill>
            <a:blip r:embed="rId3">
              <a:alphaModFix amt="19999"/>
              <a:extLst>
                <a:ext uri="{96DAC541-7B7A-43D3-8B79-37D633B846F1}">
                  <asvg:svgBlip xmlns="" xmlns:asvg="http://schemas.microsoft.com/office/drawing/2016/SVG/main" r:embed="rId4"/>
                </a:ext>
              </a:extLst>
            </a:blip>
            <a:stretch>
              <a:fillRect/>
            </a:stretch>
          </a:blipFill>
          <a:ln cap="sq">
            <a:noFill/>
            <a:prstDash val="solid"/>
            <a:miter/>
          </a:ln>
        </p:spPr>
      </p:sp>
      <p:sp>
        <p:nvSpPr>
          <p:cNvPr id="9" name="Freeform 9"/>
          <p:cNvSpPr/>
          <p:nvPr/>
        </p:nvSpPr>
        <p:spPr>
          <a:xfrm>
            <a:off x="10007747" y="6603120"/>
            <a:ext cx="2318148" cy="1834234"/>
          </a:xfrm>
          <a:custGeom>
            <a:avLst/>
            <a:gdLst/>
            <a:ahLst/>
            <a:cxnLst/>
            <a:rect l="l" t="t" r="r" b="b"/>
            <a:pathLst>
              <a:path w="2318148" h="1834234">
                <a:moveTo>
                  <a:pt x="0" y="0"/>
                </a:moveTo>
                <a:lnTo>
                  <a:pt x="2318148" y="0"/>
                </a:lnTo>
                <a:lnTo>
                  <a:pt x="2318148" y="1834234"/>
                </a:lnTo>
                <a:lnTo>
                  <a:pt x="0" y="1834234"/>
                </a:lnTo>
                <a:lnTo>
                  <a:pt x="0" y="0"/>
                </a:lnTo>
                <a:close/>
              </a:path>
            </a:pathLst>
          </a:custGeom>
          <a:blipFill>
            <a:blip r:embed="rId3">
              <a:alphaModFix amt="19999"/>
              <a:extLst>
                <a:ext uri="{96DAC541-7B7A-43D3-8B79-37D633B846F1}">
                  <asvg:svgBlip xmlns="" xmlns:asvg="http://schemas.microsoft.com/office/drawing/2016/SVG/main" r:embed="rId4"/>
                </a:ext>
              </a:extLst>
            </a:blip>
            <a:stretch>
              <a:fillRect/>
            </a:stretch>
          </a:blipFill>
          <a:ln cap="sq">
            <a:noFill/>
            <a:prstDash val="solid"/>
            <a:miter/>
          </a:ln>
        </p:spPr>
      </p:sp>
      <p:sp>
        <p:nvSpPr>
          <p:cNvPr id="10" name="AutoShape 10"/>
          <p:cNvSpPr/>
          <p:nvPr/>
        </p:nvSpPr>
        <p:spPr>
          <a:xfrm>
            <a:off x="9550911" y="4280433"/>
            <a:ext cx="2031218" cy="0"/>
          </a:xfrm>
          <a:prstGeom prst="line">
            <a:avLst/>
          </a:prstGeom>
          <a:ln w="28575" cap="flat">
            <a:solidFill>
              <a:srgbClr val="3C5679"/>
            </a:solidFill>
            <a:prstDash val="sysDash"/>
            <a:headEnd type="none" w="sm" len="sm"/>
            <a:tailEnd type="oval" w="lg" len="lg"/>
          </a:ln>
        </p:spPr>
      </p:sp>
      <p:sp>
        <p:nvSpPr>
          <p:cNvPr id="11" name="Freeform 11"/>
          <p:cNvSpPr/>
          <p:nvPr/>
        </p:nvSpPr>
        <p:spPr>
          <a:xfrm>
            <a:off x="10007747" y="3720865"/>
            <a:ext cx="2318148" cy="1834234"/>
          </a:xfrm>
          <a:custGeom>
            <a:avLst/>
            <a:gdLst/>
            <a:ahLst/>
            <a:cxnLst/>
            <a:rect l="l" t="t" r="r" b="b"/>
            <a:pathLst>
              <a:path w="2318148" h="1834234">
                <a:moveTo>
                  <a:pt x="0" y="0"/>
                </a:moveTo>
                <a:lnTo>
                  <a:pt x="2318148" y="0"/>
                </a:lnTo>
                <a:lnTo>
                  <a:pt x="2318148" y="1834235"/>
                </a:lnTo>
                <a:lnTo>
                  <a:pt x="0" y="1834235"/>
                </a:lnTo>
                <a:lnTo>
                  <a:pt x="0" y="0"/>
                </a:lnTo>
                <a:close/>
              </a:path>
            </a:pathLst>
          </a:custGeom>
          <a:blipFill>
            <a:blip r:embed="rId3">
              <a:alphaModFix amt="19999"/>
              <a:extLst>
                <a:ext uri="{96DAC541-7B7A-43D3-8B79-37D633B846F1}">
                  <asvg:svgBlip xmlns="" xmlns:asvg="http://schemas.microsoft.com/office/drawing/2016/SVG/main" r:embed="rId4"/>
                </a:ext>
              </a:extLst>
            </a:blip>
            <a:stretch>
              <a:fillRect/>
            </a:stretch>
          </a:blipFill>
          <a:ln cap="sq">
            <a:noFill/>
            <a:prstDash val="solid"/>
            <a:miter/>
          </a:ln>
        </p:spPr>
      </p:sp>
      <p:sp>
        <p:nvSpPr>
          <p:cNvPr id="12" name="AutoShape 12"/>
          <p:cNvSpPr/>
          <p:nvPr/>
        </p:nvSpPr>
        <p:spPr>
          <a:xfrm rot="-5400000">
            <a:off x="7205913" y="5871585"/>
            <a:ext cx="4737619" cy="0"/>
          </a:xfrm>
          <a:prstGeom prst="line">
            <a:avLst/>
          </a:prstGeom>
          <a:ln w="28575" cap="flat">
            <a:solidFill>
              <a:srgbClr val="3C5679"/>
            </a:solidFill>
            <a:prstDash val="lgDash"/>
            <a:headEnd type="none" w="sm" len="sm"/>
            <a:tailEnd type="none" w="sm" len="sm"/>
          </a:ln>
        </p:spPr>
      </p:sp>
      <p:sp>
        <p:nvSpPr>
          <p:cNvPr id="13" name="AutoShape 13"/>
          <p:cNvSpPr/>
          <p:nvPr/>
        </p:nvSpPr>
        <p:spPr>
          <a:xfrm>
            <a:off x="9550911" y="7093902"/>
            <a:ext cx="1740915" cy="0"/>
          </a:xfrm>
          <a:prstGeom prst="line">
            <a:avLst/>
          </a:prstGeom>
          <a:ln w="28575" cap="flat">
            <a:solidFill>
              <a:srgbClr val="3C5679"/>
            </a:solidFill>
            <a:prstDash val="sysDash"/>
            <a:headEnd type="none" w="sm" len="sm"/>
            <a:tailEnd type="oval" w="lg" len="lg"/>
          </a:ln>
        </p:spPr>
      </p:sp>
      <p:grpSp>
        <p:nvGrpSpPr>
          <p:cNvPr id="14" name="Group 14"/>
          <p:cNvGrpSpPr/>
          <p:nvPr/>
        </p:nvGrpSpPr>
        <p:grpSpPr>
          <a:xfrm>
            <a:off x="7555123" y="2820718"/>
            <a:ext cx="1537008" cy="1392690"/>
            <a:chOff x="0" y="0"/>
            <a:chExt cx="2550919" cy="2311400"/>
          </a:xfrm>
        </p:grpSpPr>
        <p:sp>
          <p:nvSpPr>
            <p:cNvPr id="15" name="Freeform 15"/>
            <p:cNvSpPr/>
            <p:nvPr/>
          </p:nvSpPr>
          <p:spPr>
            <a:xfrm>
              <a:off x="0" y="0"/>
              <a:ext cx="2550919" cy="2311400"/>
            </a:xfrm>
            <a:custGeom>
              <a:avLst/>
              <a:gdLst/>
              <a:ahLst/>
              <a:cxnLst/>
              <a:rect l="l" t="t" r="r" b="b"/>
              <a:pathLst>
                <a:path w="2550919" h="2311400">
                  <a:moveTo>
                    <a:pt x="2246119" y="0"/>
                  </a:moveTo>
                  <a:lnTo>
                    <a:pt x="304800" y="0"/>
                  </a:lnTo>
                  <a:cubicBezTo>
                    <a:pt x="135890" y="0"/>
                    <a:pt x="0" y="135890"/>
                    <a:pt x="0" y="304800"/>
                  </a:cubicBezTo>
                  <a:lnTo>
                    <a:pt x="0" y="2006600"/>
                  </a:lnTo>
                  <a:cubicBezTo>
                    <a:pt x="0" y="2175510"/>
                    <a:pt x="135890" y="2311400"/>
                    <a:pt x="304800" y="2311400"/>
                  </a:cubicBezTo>
                  <a:lnTo>
                    <a:pt x="2246119" y="2311400"/>
                  </a:lnTo>
                  <a:cubicBezTo>
                    <a:pt x="2415029" y="2311400"/>
                    <a:pt x="2550919" y="2175510"/>
                    <a:pt x="2550919" y="2006600"/>
                  </a:cubicBezTo>
                  <a:lnTo>
                    <a:pt x="2550919" y="304800"/>
                  </a:lnTo>
                  <a:cubicBezTo>
                    <a:pt x="2550919" y="135890"/>
                    <a:pt x="2415029" y="0"/>
                    <a:pt x="2246119" y="0"/>
                  </a:cubicBezTo>
                  <a:close/>
                </a:path>
              </a:pathLst>
            </a:custGeom>
            <a:solidFill>
              <a:srgbClr val="33A685"/>
            </a:solidFill>
          </p:spPr>
        </p:sp>
      </p:grpSp>
      <p:grpSp>
        <p:nvGrpSpPr>
          <p:cNvPr id="16" name="Group 16"/>
          <p:cNvGrpSpPr/>
          <p:nvPr/>
        </p:nvGrpSpPr>
        <p:grpSpPr>
          <a:xfrm>
            <a:off x="10229947" y="3502776"/>
            <a:ext cx="1537008" cy="1392690"/>
            <a:chOff x="0" y="0"/>
            <a:chExt cx="2550919" cy="2311400"/>
          </a:xfrm>
        </p:grpSpPr>
        <p:sp>
          <p:nvSpPr>
            <p:cNvPr id="17" name="Freeform 17"/>
            <p:cNvSpPr/>
            <p:nvPr/>
          </p:nvSpPr>
          <p:spPr>
            <a:xfrm>
              <a:off x="0" y="0"/>
              <a:ext cx="2550919" cy="2311400"/>
            </a:xfrm>
            <a:custGeom>
              <a:avLst/>
              <a:gdLst/>
              <a:ahLst/>
              <a:cxnLst/>
              <a:rect l="l" t="t" r="r" b="b"/>
              <a:pathLst>
                <a:path w="2550919" h="2311400">
                  <a:moveTo>
                    <a:pt x="2246119" y="0"/>
                  </a:moveTo>
                  <a:lnTo>
                    <a:pt x="304800" y="0"/>
                  </a:lnTo>
                  <a:cubicBezTo>
                    <a:pt x="135890" y="0"/>
                    <a:pt x="0" y="135890"/>
                    <a:pt x="0" y="304800"/>
                  </a:cubicBezTo>
                  <a:lnTo>
                    <a:pt x="0" y="2006600"/>
                  </a:lnTo>
                  <a:cubicBezTo>
                    <a:pt x="0" y="2175510"/>
                    <a:pt x="135890" y="2311400"/>
                    <a:pt x="304800" y="2311400"/>
                  </a:cubicBezTo>
                  <a:lnTo>
                    <a:pt x="2246119" y="2311400"/>
                  </a:lnTo>
                  <a:cubicBezTo>
                    <a:pt x="2415029" y="2311400"/>
                    <a:pt x="2550919" y="2175510"/>
                    <a:pt x="2550919" y="2006600"/>
                  </a:cubicBezTo>
                  <a:lnTo>
                    <a:pt x="2550919" y="304800"/>
                  </a:lnTo>
                  <a:cubicBezTo>
                    <a:pt x="2550919" y="135890"/>
                    <a:pt x="2415029" y="0"/>
                    <a:pt x="2246119" y="0"/>
                  </a:cubicBezTo>
                  <a:close/>
                </a:path>
              </a:pathLst>
            </a:custGeom>
            <a:solidFill>
              <a:srgbClr val="33A685"/>
            </a:solidFill>
          </p:spPr>
        </p:sp>
      </p:grpSp>
      <p:grpSp>
        <p:nvGrpSpPr>
          <p:cNvPr id="18" name="Group 18"/>
          <p:cNvGrpSpPr/>
          <p:nvPr/>
        </p:nvGrpSpPr>
        <p:grpSpPr>
          <a:xfrm>
            <a:off x="6521045" y="4958592"/>
            <a:ext cx="1537008" cy="1392690"/>
            <a:chOff x="0" y="0"/>
            <a:chExt cx="2550919" cy="2311400"/>
          </a:xfrm>
        </p:grpSpPr>
        <p:sp>
          <p:nvSpPr>
            <p:cNvPr id="19" name="Freeform 19"/>
            <p:cNvSpPr/>
            <p:nvPr/>
          </p:nvSpPr>
          <p:spPr>
            <a:xfrm>
              <a:off x="0" y="0"/>
              <a:ext cx="2550919" cy="2311400"/>
            </a:xfrm>
            <a:custGeom>
              <a:avLst/>
              <a:gdLst/>
              <a:ahLst/>
              <a:cxnLst/>
              <a:rect l="l" t="t" r="r" b="b"/>
              <a:pathLst>
                <a:path w="2550919" h="2311400">
                  <a:moveTo>
                    <a:pt x="2246119" y="0"/>
                  </a:moveTo>
                  <a:lnTo>
                    <a:pt x="304800" y="0"/>
                  </a:lnTo>
                  <a:cubicBezTo>
                    <a:pt x="135890" y="0"/>
                    <a:pt x="0" y="135890"/>
                    <a:pt x="0" y="304800"/>
                  </a:cubicBezTo>
                  <a:lnTo>
                    <a:pt x="0" y="2006600"/>
                  </a:lnTo>
                  <a:cubicBezTo>
                    <a:pt x="0" y="2175510"/>
                    <a:pt x="135890" y="2311400"/>
                    <a:pt x="304800" y="2311400"/>
                  </a:cubicBezTo>
                  <a:lnTo>
                    <a:pt x="2246119" y="2311400"/>
                  </a:lnTo>
                  <a:cubicBezTo>
                    <a:pt x="2415029" y="2311400"/>
                    <a:pt x="2550919" y="2175510"/>
                    <a:pt x="2550919" y="2006600"/>
                  </a:cubicBezTo>
                  <a:lnTo>
                    <a:pt x="2550919" y="304800"/>
                  </a:lnTo>
                  <a:cubicBezTo>
                    <a:pt x="2550919" y="135890"/>
                    <a:pt x="2415029" y="0"/>
                    <a:pt x="2246119" y="0"/>
                  </a:cubicBezTo>
                  <a:close/>
                </a:path>
              </a:pathLst>
            </a:custGeom>
            <a:solidFill>
              <a:srgbClr val="33A685"/>
            </a:solidFill>
          </p:spPr>
        </p:sp>
      </p:grpSp>
      <p:grpSp>
        <p:nvGrpSpPr>
          <p:cNvPr id="20" name="Group 20"/>
          <p:cNvGrpSpPr/>
          <p:nvPr/>
        </p:nvGrpSpPr>
        <p:grpSpPr>
          <a:xfrm>
            <a:off x="7555123" y="7520237"/>
            <a:ext cx="1537008" cy="1392690"/>
            <a:chOff x="0" y="0"/>
            <a:chExt cx="2550919" cy="2311400"/>
          </a:xfrm>
        </p:grpSpPr>
        <p:sp>
          <p:nvSpPr>
            <p:cNvPr id="21" name="Freeform 21"/>
            <p:cNvSpPr/>
            <p:nvPr/>
          </p:nvSpPr>
          <p:spPr>
            <a:xfrm>
              <a:off x="0" y="0"/>
              <a:ext cx="2550919" cy="2311400"/>
            </a:xfrm>
            <a:custGeom>
              <a:avLst/>
              <a:gdLst/>
              <a:ahLst/>
              <a:cxnLst/>
              <a:rect l="l" t="t" r="r" b="b"/>
              <a:pathLst>
                <a:path w="2550919" h="2311400">
                  <a:moveTo>
                    <a:pt x="2246119" y="0"/>
                  </a:moveTo>
                  <a:lnTo>
                    <a:pt x="304800" y="0"/>
                  </a:lnTo>
                  <a:cubicBezTo>
                    <a:pt x="135890" y="0"/>
                    <a:pt x="0" y="135890"/>
                    <a:pt x="0" y="304800"/>
                  </a:cubicBezTo>
                  <a:lnTo>
                    <a:pt x="0" y="2006600"/>
                  </a:lnTo>
                  <a:cubicBezTo>
                    <a:pt x="0" y="2175510"/>
                    <a:pt x="135890" y="2311400"/>
                    <a:pt x="304800" y="2311400"/>
                  </a:cubicBezTo>
                  <a:lnTo>
                    <a:pt x="2246119" y="2311400"/>
                  </a:lnTo>
                  <a:cubicBezTo>
                    <a:pt x="2415029" y="2311400"/>
                    <a:pt x="2550919" y="2175510"/>
                    <a:pt x="2550919" y="2006600"/>
                  </a:cubicBezTo>
                  <a:lnTo>
                    <a:pt x="2550919" y="304800"/>
                  </a:lnTo>
                  <a:cubicBezTo>
                    <a:pt x="2550919" y="135890"/>
                    <a:pt x="2415029" y="0"/>
                    <a:pt x="2246119" y="0"/>
                  </a:cubicBezTo>
                  <a:close/>
                </a:path>
              </a:pathLst>
            </a:custGeom>
            <a:solidFill>
              <a:srgbClr val="33A685"/>
            </a:solidFill>
          </p:spPr>
        </p:sp>
      </p:grpSp>
      <p:grpSp>
        <p:nvGrpSpPr>
          <p:cNvPr id="22" name="Group 22"/>
          <p:cNvGrpSpPr/>
          <p:nvPr/>
        </p:nvGrpSpPr>
        <p:grpSpPr>
          <a:xfrm>
            <a:off x="10229947" y="6397557"/>
            <a:ext cx="1537008" cy="1392690"/>
            <a:chOff x="0" y="0"/>
            <a:chExt cx="2550919" cy="2311400"/>
          </a:xfrm>
        </p:grpSpPr>
        <p:sp>
          <p:nvSpPr>
            <p:cNvPr id="23" name="Freeform 23"/>
            <p:cNvSpPr/>
            <p:nvPr/>
          </p:nvSpPr>
          <p:spPr>
            <a:xfrm>
              <a:off x="0" y="0"/>
              <a:ext cx="2550919" cy="2311400"/>
            </a:xfrm>
            <a:custGeom>
              <a:avLst/>
              <a:gdLst/>
              <a:ahLst/>
              <a:cxnLst/>
              <a:rect l="l" t="t" r="r" b="b"/>
              <a:pathLst>
                <a:path w="2550919" h="2311400">
                  <a:moveTo>
                    <a:pt x="2246119" y="0"/>
                  </a:moveTo>
                  <a:lnTo>
                    <a:pt x="304800" y="0"/>
                  </a:lnTo>
                  <a:cubicBezTo>
                    <a:pt x="135890" y="0"/>
                    <a:pt x="0" y="135890"/>
                    <a:pt x="0" y="304800"/>
                  </a:cubicBezTo>
                  <a:lnTo>
                    <a:pt x="0" y="2006600"/>
                  </a:lnTo>
                  <a:cubicBezTo>
                    <a:pt x="0" y="2175510"/>
                    <a:pt x="135890" y="2311400"/>
                    <a:pt x="304800" y="2311400"/>
                  </a:cubicBezTo>
                  <a:lnTo>
                    <a:pt x="2246119" y="2311400"/>
                  </a:lnTo>
                  <a:cubicBezTo>
                    <a:pt x="2415029" y="2311400"/>
                    <a:pt x="2550919" y="2175510"/>
                    <a:pt x="2550919" y="2006600"/>
                  </a:cubicBezTo>
                  <a:lnTo>
                    <a:pt x="2550919" y="304800"/>
                  </a:lnTo>
                  <a:cubicBezTo>
                    <a:pt x="2550919" y="135890"/>
                    <a:pt x="2415029" y="0"/>
                    <a:pt x="2246119" y="0"/>
                  </a:cubicBezTo>
                  <a:close/>
                </a:path>
              </a:pathLst>
            </a:custGeom>
            <a:solidFill>
              <a:srgbClr val="33A685"/>
            </a:solidFill>
          </p:spPr>
        </p:sp>
      </p:grpSp>
      <p:sp>
        <p:nvSpPr>
          <p:cNvPr id="24" name="Freeform 24"/>
          <p:cNvSpPr/>
          <p:nvPr/>
        </p:nvSpPr>
        <p:spPr>
          <a:xfrm>
            <a:off x="7940581" y="3104631"/>
            <a:ext cx="766093" cy="824865"/>
          </a:xfrm>
          <a:custGeom>
            <a:avLst/>
            <a:gdLst/>
            <a:ahLst/>
            <a:cxnLst/>
            <a:rect l="l" t="t" r="r" b="b"/>
            <a:pathLst>
              <a:path w="766093" h="824865">
                <a:moveTo>
                  <a:pt x="0" y="0"/>
                </a:moveTo>
                <a:lnTo>
                  <a:pt x="766093" y="0"/>
                </a:lnTo>
                <a:lnTo>
                  <a:pt x="766093" y="824865"/>
                </a:lnTo>
                <a:lnTo>
                  <a:pt x="0" y="82486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25" name="Freeform 25"/>
          <p:cNvSpPr/>
          <p:nvPr/>
        </p:nvSpPr>
        <p:spPr>
          <a:xfrm>
            <a:off x="6845685" y="5211073"/>
            <a:ext cx="887728" cy="887728"/>
          </a:xfrm>
          <a:custGeom>
            <a:avLst/>
            <a:gdLst/>
            <a:ahLst/>
            <a:cxnLst/>
            <a:rect l="l" t="t" r="r" b="b"/>
            <a:pathLst>
              <a:path w="887728" h="887728">
                <a:moveTo>
                  <a:pt x="0" y="0"/>
                </a:moveTo>
                <a:lnTo>
                  <a:pt x="887728" y="0"/>
                </a:lnTo>
                <a:lnTo>
                  <a:pt x="887728" y="887728"/>
                </a:lnTo>
                <a:lnTo>
                  <a:pt x="0" y="88772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26" name="Freeform 26"/>
          <p:cNvSpPr/>
          <p:nvPr/>
        </p:nvSpPr>
        <p:spPr>
          <a:xfrm>
            <a:off x="7940581" y="7833536"/>
            <a:ext cx="766093" cy="766093"/>
          </a:xfrm>
          <a:custGeom>
            <a:avLst/>
            <a:gdLst/>
            <a:ahLst/>
            <a:cxnLst/>
            <a:rect l="l" t="t" r="r" b="b"/>
            <a:pathLst>
              <a:path w="766093" h="766093">
                <a:moveTo>
                  <a:pt x="0" y="0"/>
                </a:moveTo>
                <a:lnTo>
                  <a:pt x="766093" y="0"/>
                </a:lnTo>
                <a:lnTo>
                  <a:pt x="766093" y="766093"/>
                </a:lnTo>
                <a:lnTo>
                  <a:pt x="0" y="76609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7" name="Freeform 27"/>
          <p:cNvSpPr/>
          <p:nvPr/>
        </p:nvSpPr>
        <p:spPr>
          <a:xfrm>
            <a:off x="10561406" y="3793215"/>
            <a:ext cx="874091" cy="811812"/>
          </a:xfrm>
          <a:custGeom>
            <a:avLst/>
            <a:gdLst/>
            <a:ahLst/>
            <a:cxnLst/>
            <a:rect l="l" t="t" r="r" b="b"/>
            <a:pathLst>
              <a:path w="874091" h="811812">
                <a:moveTo>
                  <a:pt x="0" y="0"/>
                </a:moveTo>
                <a:lnTo>
                  <a:pt x="874090" y="0"/>
                </a:lnTo>
                <a:lnTo>
                  <a:pt x="874090" y="811812"/>
                </a:lnTo>
                <a:lnTo>
                  <a:pt x="0" y="811812"/>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28" name="Freeform 28"/>
          <p:cNvSpPr/>
          <p:nvPr/>
        </p:nvSpPr>
        <p:spPr>
          <a:xfrm>
            <a:off x="10588542" y="6652547"/>
            <a:ext cx="819817" cy="882711"/>
          </a:xfrm>
          <a:custGeom>
            <a:avLst/>
            <a:gdLst/>
            <a:ahLst/>
            <a:cxnLst/>
            <a:rect l="l" t="t" r="r" b="b"/>
            <a:pathLst>
              <a:path w="819817" h="882711">
                <a:moveTo>
                  <a:pt x="0" y="0"/>
                </a:moveTo>
                <a:lnTo>
                  <a:pt x="819818" y="0"/>
                </a:lnTo>
                <a:lnTo>
                  <a:pt x="819818" y="882711"/>
                </a:lnTo>
                <a:lnTo>
                  <a:pt x="0" y="882711"/>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29" name="Freeform 29"/>
          <p:cNvSpPr/>
          <p:nvPr/>
        </p:nvSpPr>
        <p:spPr>
          <a:xfrm rot="-2454813">
            <a:off x="-2483928" y="-1763293"/>
            <a:ext cx="4705411" cy="3723156"/>
          </a:xfrm>
          <a:custGeom>
            <a:avLst/>
            <a:gdLst/>
            <a:ahLst/>
            <a:cxnLst/>
            <a:rect l="l" t="t" r="r" b="b"/>
            <a:pathLst>
              <a:path w="4705411" h="3723156">
                <a:moveTo>
                  <a:pt x="0" y="0"/>
                </a:moveTo>
                <a:lnTo>
                  <a:pt x="4705410" y="0"/>
                </a:lnTo>
                <a:lnTo>
                  <a:pt x="4705410" y="3723157"/>
                </a:lnTo>
                <a:lnTo>
                  <a:pt x="0" y="3723157"/>
                </a:lnTo>
                <a:lnTo>
                  <a:pt x="0" y="0"/>
                </a:lnTo>
                <a:close/>
              </a:path>
            </a:pathLst>
          </a:custGeom>
          <a:blipFill>
            <a:blip r:embed="rId3">
              <a:alphaModFix amt="30000"/>
              <a:extLst>
                <a:ext uri="{96DAC541-7B7A-43D3-8B79-37D633B846F1}">
                  <asvg:svgBlip xmlns="" xmlns:asvg="http://schemas.microsoft.com/office/drawing/2016/SVG/main" r:embed="rId4"/>
                </a:ext>
              </a:extLst>
            </a:blip>
            <a:stretch>
              <a:fillRect/>
            </a:stretch>
          </a:blipFill>
        </p:spPr>
      </p:sp>
      <p:sp>
        <p:nvSpPr>
          <p:cNvPr id="30" name="Freeform 30"/>
          <p:cNvSpPr/>
          <p:nvPr/>
        </p:nvSpPr>
        <p:spPr>
          <a:xfrm rot="-2454813">
            <a:off x="15935295" y="8732386"/>
            <a:ext cx="4705411" cy="3723156"/>
          </a:xfrm>
          <a:custGeom>
            <a:avLst/>
            <a:gdLst/>
            <a:ahLst/>
            <a:cxnLst/>
            <a:rect l="l" t="t" r="r" b="b"/>
            <a:pathLst>
              <a:path w="4705411" h="3723156">
                <a:moveTo>
                  <a:pt x="0" y="0"/>
                </a:moveTo>
                <a:lnTo>
                  <a:pt x="4705410" y="0"/>
                </a:lnTo>
                <a:lnTo>
                  <a:pt x="4705410" y="3723156"/>
                </a:lnTo>
                <a:lnTo>
                  <a:pt x="0" y="3723156"/>
                </a:lnTo>
                <a:lnTo>
                  <a:pt x="0" y="0"/>
                </a:lnTo>
                <a:close/>
              </a:path>
            </a:pathLst>
          </a:custGeom>
          <a:blipFill>
            <a:blip r:embed="rId3">
              <a:alphaModFix amt="30000"/>
              <a:extLst>
                <a:ext uri="{96DAC541-7B7A-43D3-8B79-37D633B846F1}">
                  <asvg:svgBlip xmlns="" xmlns:asvg="http://schemas.microsoft.com/office/drawing/2016/SVG/main" r:embed="rId4"/>
                </a:ext>
              </a:extLst>
            </a:blip>
            <a:stretch>
              <a:fillRect/>
            </a:stretch>
          </a:blipFill>
        </p:spPr>
      </p:sp>
      <p:sp>
        <p:nvSpPr>
          <p:cNvPr id="31" name="Freeform 31"/>
          <p:cNvSpPr/>
          <p:nvPr/>
        </p:nvSpPr>
        <p:spPr>
          <a:xfrm rot="-1346745">
            <a:off x="-388006" y="9509422"/>
            <a:ext cx="1397340" cy="1418619"/>
          </a:xfrm>
          <a:custGeom>
            <a:avLst/>
            <a:gdLst/>
            <a:ahLst/>
            <a:cxnLst/>
            <a:rect l="l" t="t" r="r" b="b"/>
            <a:pathLst>
              <a:path w="1397340" h="1418619">
                <a:moveTo>
                  <a:pt x="0" y="0"/>
                </a:moveTo>
                <a:lnTo>
                  <a:pt x="1397340" y="0"/>
                </a:lnTo>
                <a:lnTo>
                  <a:pt x="1397340" y="1418619"/>
                </a:lnTo>
                <a:lnTo>
                  <a:pt x="0" y="1418619"/>
                </a:lnTo>
                <a:lnTo>
                  <a:pt x="0" y="0"/>
                </a:lnTo>
                <a:close/>
              </a:path>
            </a:pathLst>
          </a:custGeom>
          <a:blipFill>
            <a:blip r:embed="rId15">
              <a:alphaModFix amt="19999"/>
              <a:extLst>
                <a:ext uri="{96DAC541-7B7A-43D3-8B79-37D633B846F1}">
                  <asvg:svgBlip xmlns="" xmlns:asvg="http://schemas.microsoft.com/office/drawing/2016/SVG/main" r:embed="rId16"/>
                </a:ext>
              </a:extLst>
            </a:blip>
            <a:stretch>
              <a:fillRect/>
            </a:stretch>
          </a:blipFill>
          <a:ln cap="sq">
            <a:noFill/>
            <a:prstDash val="solid"/>
            <a:miter/>
          </a:ln>
        </p:spPr>
      </p:sp>
      <p:sp>
        <p:nvSpPr>
          <p:cNvPr id="32" name="Freeform 32"/>
          <p:cNvSpPr/>
          <p:nvPr/>
        </p:nvSpPr>
        <p:spPr>
          <a:xfrm>
            <a:off x="17783684" y="134947"/>
            <a:ext cx="1595214" cy="1614725"/>
          </a:xfrm>
          <a:custGeom>
            <a:avLst/>
            <a:gdLst/>
            <a:ahLst/>
            <a:cxnLst/>
            <a:rect l="l" t="t" r="r" b="b"/>
            <a:pathLst>
              <a:path w="1595214" h="1614725">
                <a:moveTo>
                  <a:pt x="0" y="0"/>
                </a:moveTo>
                <a:lnTo>
                  <a:pt x="1595214" y="0"/>
                </a:lnTo>
                <a:lnTo>
                  <a:pt x="1595214" y="1614725"/>
                </a:lnTo>
                <a:lnTo>
                  <a:pt x="0" y="1614725"/>
                </a:lnTo>
                <a:lnTo>
                  <a:pt x="0" y="0"/>
                </a:lnTo>
                <a:close/>
              </a:path>
            </a:pathLst>
          </a:custGeom>
          <a:blipFill>
            <a:blip r:embed="rId17">
              <a:alphaModFix amt="19999"/>
              <a:extLst>
                <a:ext uri="{96DAC541-7B7A-43D3-8B79-37D633B846F1}">
                  <asvg:svgBlip xmlns="" xmlns:asvg="http://schemas.microsoft.com/office/drawing/2016/SVG/main" r:embed="rId18"/>
                </a:ext>
              </a:extLst>
            </a:blip>
            <a:stretch>
              <a:fillRect/>
            </a:stretch>
          </a:blipFill>
          <a:ln cap="sq">
            <a:noFill/>
            <a:prstDash val="solid"/>
            <a:miter/>
          </a:ln>
        </p:spPr>
      </p:sp>
      <p:sp>
        <p:nvSpPr>
          <p:cNvPr id="33" name="TextBox 33"/>
          <p:cNvSpPr txBox="1"/>
          <p:nvPr/>
        </p:nvSpPr>
        <p:spPr>
          <a:xfrm>
            <a:off x="3285742" y="483917"/>
            <a:ext cx="12530336" cy="717551"/>
          </a:xfrm>
          <a:prstGeom prst="rect">
            <a:avLst/>
          </a:prstGeom>
        </p:spPr>
        <p:txBody>
          <a:bodyPr lIns="0" tIns="0" rIns="0" bIns="0" rtlCol="0" anchor="t">
            <a:spAutoFit/>
          </a:bodyPr>
          <a:lstStyle/>
          <a:p>
            <a:pPr algn="ctr">
              <a:lnSpc>
                <a:spcPts val="5599"/>
              </a:lnSpc>
              <a:spcBef>
                <a:spcPct val="0"/>
              </a:spcBef>
            </a:pPr>
            <a:r>
              <a:rPr lang="en-US" sz="3999" b="1">
                <a:solidFill>
                  <a:srgbClr val="000000"/>
                </a:solidFill>
                <a:latin typeface="Poppins Bold"/>
                <a:ea typeface="Poppins Bold"/>
                <a:cs typeface="Poppins Bold"/>
                <a:sym typeface="Poppins Bold"/>
              </a:rPr>
              <a:t>Key elements &amp; components of a balance sheet:</a:t>
            </a:r>
          </a:p>
        </p:txBody>
      </p:sp>
      <p:sp>
        <p:nvSpPr>
          <p:cNvPr id="34" name="TextBox 34"/>
          <p:cNvSpPr txBox="1"/>
          <p:nvPr/>
        </p:nvSpPr>
        <p:spPr>
          <a:xfrm>
            <a:off x="5199622" y="1551320"/>
            <a:ext cx="2179836" cy="892177"/>
          </a:xfrm>
          <a:prstGeom prst="rect">
            <a:avLst/>
          </a:prstGeom>
        </p:spPr>
        <p:txBody>
          <a:bodyPr lIns="0" tIns="0" rIns="0" bIns="0" rtlCol="0" anchor="t">
            <a:spAutoFit/>
          </a:bodyPr>
          <a:lstStyle/>
          <a:p>
            <a:pPr algn="ctr">
              <a:lnSpc>
                <a:spcPts val="6999"/>
              </a:lnSpc>
              <a:spcBef>
                <a:spcPct val="0"/>
              </a:spcBef>
            </a:pPr>
            <a:r>
              <a:rPr lang="en-US" sz="4999" b="1">
                <a:solidFill>
                  <a:srgbClr val="000000"/>
                </a:solidFill>
                <a:latin typeface="Poppins Bold"/>
                <a:ea typeface="Poppins Bold"/>
                <a:cs typeface="Poppins Bold"/>
                <a:sym typeface="Poppins Bold"/>
              </a:rPr>
              <a:t>Assets</a:t>
            </a:r>
          </a:p>
        </p:txBody>
      </p:sp>
      <p:sp>
        <p:nvSpPr>
          <p:cNvPr id="35" name="TextBox 35"/>
          <p:cNvSpPr txBox="1"/>
          <p:nvPr/>
        </p:nvSpPr>
        <p:spPr>
          <a:xfrm>
            <a:off x="3759809" y="2635015"/>
            <a:ext cx="3641427" cy="2095500"/>
          </a:xfrm>
          <a:prstGeom prst="rect">
            <a:avLst/>
          </a:prstGeom>
        </p:spPr>
        <p:txBody>
          <a:bodyPr lIns="0" tIns="0" rIns="0" bIns="0" rtlCol="0" anchor="t">
            <a:spAutoFit/>
          </a:bodyPr>
          <a:lstStyle/>
          <a:p>
            <a:pPr algn="just">
              <a:lnSpc>
                <a:spcPts val="4199"/>
              </a:lnSpc>
              <a:spcBef>
                <a:spcPct val="0"/>
              </a:spcBef>
            </a:pPr>
            <a:r>
              <a:rPr lang="en-US" sz="2999" b="1">
                <a:solidFill>
                  <a:srgbClr val="000000"/>
                </a:solidFill>
                <a:latin typeface="Poppins Bold"/>
                <a:ea typeface="Poppins Bold"/>
                <a:cs typeface="Poppins Bold"/>
                <a:sym typeface="Poppins Bold"/>
              </a:rPr>
              <a:t>a. Convertibility</a:t>
            </a:r>
          </a:p>
          <a:p>
            <a:pPr marL="647697" lvl="1" indent="-323848" algn="just">
              <a:lnSpc>
                <a:spcPts val="4199"/>
              </a:lnSpc>
              <a:buAutoNum type="arabicPeriod"/>
            </a:pPr>
            <a:r>
              <a:rPr lang="en-US" sz="2999" b="1">
                <a:solidFill>
                  <a:srgbClr val="000000"/>
                </a:solidFill>
                <a:latin typeface="Poppins Bold"/>
                <a:ea typeface="Poppins Bold"/>
                <a:cs typeface="Poppins Bold"/>
                <a:sym typeface="Poppins Bold"/>
              </a:rPr>
              <a:t>Current assets:</a:t>
            </a:r>
          </a:p>
          <a:p>
            <a:pPr marL="647697" lvl="1" indent="-323848" algn="just">
              <a:lnSpc>
                <a:spcPts val="4199"/>
              </a:lnSpc>
              <a:buAutoNum type="arabicPeriod"/>
            </a:pPr>
            <a:r>
              <a:rPr lang="en-US" sz="2999" b="1">
                <a:solidFill>
                  <a:srgbClr val="000000"/>
                </a:solidFill>
                <a:latin typeface="Poppins Bold"/>
                <a:ea typeface="Poppins Bold"/>
                <a:cs typeface="Poppins Bold"/>
                <a:sym typeface="Poppins Bold"/>
              </a:rPr>
              <a:t>Fixed assets:</a:t>
            </a:r>
          </a:p>
          <a:p>
            <a:pPr algn="just">
              <a:lnSpc>
                <a:spcPts val="4199"/>
              </a:lnSpc>
              <a:spcBef>
                <a:spcPct val="0"/>
              </a:spcBef>
            </a:pPr>
            <a:endParaRPr lang="en-US" sz="2999" b="1">
              <a:solidFill>
                <a:srgbClr val="000000"/>
              </a:solidFill>
              <a:latin typeface="Poppins Bold"/>
              <a:ea typeface="Poppins Bold"/>
              <a:cs typeface="Poppins Bold"/>
              <a:sym typeface="Poppins Bold"/>
            </a:endParaRPr>
          </a:p>
        </p:txBody>
      </p:sp>
      <p:sp>
        <p:nvSpPr>
          <p:cNvPr id="36" name="TextBox 36"/>
          <p:cNvSpPr txBox="1"/>
          <p:nvPr/>
        </p:nvSpPr>
        <p:spPr>
          <a:xfrm>
            <a:off x="1630773" y="4701242"/>
            <a:ext cx="4192290" cy="2095500"/>
          </a:xfrm>
          <a:prstGeom prst="rect">
            <a:avLst/>
          </a:prstGeom>
        </p:spPr>
        <p:txBody>
          <a:bodyPr lIns="0" tIns="0" rIns="0" bIns="0" rtlCol="0" anchor="t">
            <a:spAutoFit/>
          </a:bodyPr>
          <a:lstStyle/>
          <a:p>
            <a:pPr algn="just">
              <a:lnSpc>
                <a:spcPts val="4199"/>
              </a:lnSpc>
              <a:spcBef>
                <a:spcPct val="0"/>
              </a:spcBef>
            </a:pPr>
            <a:r>
              <a:rPr lang="en-US" sz="2999" b="1">
                <a:solidFill>
                  <a:srgbClr val="000000"/>
                </a:solidFill>
                <a:latin typeface="Poppins Bold"/>
                <a:ea typeface="Poppins Bold"/>
                <a:cs typeface="Poppins Bold"/>
                <a:sym typeface="Poppins Bold"/>
              </a:rPr>
              <a:t>b. Physical existence:</a:t>
            </a:r>
          </a:p>
          <a:p>
            <a:pPr marL="647697" lvl="1" indent="-323848" algn="just">
              <a:lnSpc>
                <a:spcPts val="4199"/>
              </a:lnSpc>
              <a:buAutoNum type="arabicPeriod"/>
            </a:pPr>
            <a:r>
              <a:rPr lang="en-US" sz="2999" b="1">
                <a:solidFill>
                  <a:srgbClr val="000000"/>
                </a:solidFill>
                <a:latin typeface="Poppins Bold"/>
                <a:ea typeface="Poppins Bold"/>
                <a:cs typeface="Poppins Bold"/>
                <a:sym typeface="Poppins Bold"/>
              </a:rPr>
              <a:t>Tangible assets:</a:t>
            </a:r>
          </a:p>
          <a:p>
            <a:pPr marL="647697" lvl="1" indent="-323848" algn="just">
              <a:lnSpc>
                <a:spcPts val="4199"/>
              </a:lnSpc>
              <a:buAutoNum type="arabicPeriod"/>
            </a:pPr>
            <a:r>
              <a:rPr lang="en-US" sz="2999" b="1">
                <a:solidFill>
                  <a:srgbClr val="000000"/>
                </a:solidFill>
                <a:latin typeface="Poppins Bold"/>
                <a:ea typeface="Poppins Bold"/>
                <a:cs typeface="Poppins Bold"/>
                <a:sym typeface="Poppins Bold"/>
              </a:rPr>
              <a:t>Intangible assets:</a:t>
            </a:r>
          </a:p>
          <a:p>
            <a:pPr algn="just">
              <a:lnSpc>
                <a:spcPts val="4199"/>
              </a:lnSpc>
              <a:spcBef>
                <a:spcPct val="0"/>
              </a:spcBef>
            </a:pPr>
            <a:endParaRPr lang="en-US" sz="2999" b="1">
              <a:solidFill>
                <a:srgbClr val="000000"/>
              </a:solidFill>
              <a:latin typeface="Poppins Bold"/>
              <a:ea typeface="Poppins Bold"/>
              <a:cs typeface="Poppins Bold"/>
              <a:sym typeface="Poppins Bold"/>
            </a:endParaRPr>
          </a:p>
        </p:txBody>
      </p:sp>
      <p:sp>
        <p:nvSpPr>
          <p:cNvPr id="37" name="TextBox 37"/>
          <p:cNvSpPr txBox="1"/>
          <p:nvPr/>
        </p:nvSpPr>
        <p:spPr>
          <a:xfrm>
            <a:off x="2356988" y="7613442"/>
            <a:ext cx="4961037" cy="1571625"/>
          </a:xfrm>
          <a:prstGeom prst="rect">
            <a:avLst/>
          </a:prstGeom>
        </p:spPr>
        <p:txBody>
          <a:bodyPr lIns="0" tIns="0" rIns="0" bIns="0" rtlCol="0" anchor="t">
            <a:spAutoFit/>
          </a:bodyPr>
          <a:lstStyle/>
          <a:p>
            <a:pPr algn="just">
              <a:lnSpc>
                <a:spcPts val="4199"/>
              </a:lnSpc>
              <a:spcBef>
                <a:spcPct val="0"/>
              </a:spcBef>
            </a:pPr>
            <a:r>
              <a:rPr lang="en-US" sz="2999" b="1">
                <a:solidFill>
                  <a:srgbClr val="000000"/>
                </a:solidFill>
                <a:latin typeface="Poppins Bold"/>
                <a:ea typeface="Poppins Bold"/>
                <a:cs typeface="Poppins Bold"/>
                <a:sym typeface="Poppins Bold"/>
              </a:rPr>
              <a:t>c. Usage:</a:t>
            </a:r>
          </a:p>
          <a:p>
            <a:pPr marL="647697" lvl="1" indent="-323848" algn="just">
              <a:lnSpc>
                <a:spcPts val="4199"/>
              </a:lnSpc>
              <a:buAutoNum type="arabicPeriod"/>
            </a:pPr>
            <a:r>
              <a:rPr lang="en-US" sz="2999" b="1">
                <a:solidFill>
                  <a:srgbClr val="000000"/>
                </a:solidFill>
                <a:latin typeface="Poppins Bold"/>
                <a:ea typeface="Poppins Bold"/>
                <a:cs typeface="Poppins Bold"/>
                <a:sym typeface="Poppins Bold"/>
              </a:rPr>
              <a:t>Operating assets:</a:t>
            </a:r>
          </a:p>
          <a:p>
            <a:pPr marL="647697" lvl="1" indent="-323848" algn="just">
              <a:lnSpc>
                <a:spcPts val="4199"/>
              </a:lnSpc>
              <a:buAutoNum type="arabicPeriod"/>
            </a:pPr>
            <a:r>
              <a:rPr lang="en-US" sz="2999" b="1">
                <a:solidFill>
                  <a:srgbClr val="000000"/>
                </a:solidFill>
                <a:latin typeface="Poppins Bold"/>
                <a:ea typeface="Poppins Bold"/>
                <a:cs typeface="Poppins Bold"/>
                <a:sym typeface="Poppins Bold"/>
              </a:rPr>
              <a:t>Non-operating assets</a:t>
            </a:r>
          </a:p>
        </p:txBody>
      </p:sp>
      <p:sp>
        <p:nvSpPr>
          <p:cNvPr id="38" name="TextBox 38"/>
          <p:cNvSpPr txBox="1"/>
          <p:nvPr/>
        </p:nvSpPr>
        <p:spPr>
          <a:xfrm>
            <a:off x="10998451" y="2153734"/>
            <a:ext cx="3104852" cy="892177"/>
          </a:xfrm>
          <a:prstGeom prst="rect">
            <a:avLst/>
          </a:prstGeom>
        </p:spPr>
        <p:txBody>
          <a:bodyPr lIns="0" tIns="0" rIns="0" bIns="0" rtlCol="0" anchor="t">
            <a:spAutoFit/>
          </a:bodyPr>
          <a:lstStyle/>
          <a:p>
            <a:pPr algn="ctr">
              <a:lnSpc>
                <a:spcPts val="6999"/>
              </a:lnSpc>
              <a:spcBef>
                <a:spcPct val="0"/>
              </a:spcBef>
            </a:pPr>
            <a:r>
              <a:rPr lang="en-US" sz="4999" b="1">
                <a:solidFill>
                  <a:srgbClr val="000000"/>
                </a:solidFill>
                <a:latin typeface="Poppins Bold"/>
                <a:ea typeface="Poppins Bold"/>
                <a:cs typeface="Poppins Bold"/>
                <a:sym typeface="Poppins Bold"/>
              </a:rPr>
              <a:t>Liabilities</a:t>
            </a:r>
          </a:p>
        </p:txBody>
      </p:sp>
      <p:sp>
        <p:nvSpPr>
          <p:cNvPr id="39" name="TextBox 39"/>
          <p:cNvSpPr txBox="1"/>
          <p:nvPr/>
        </p:nvSpPr>
        <p:spPr>
          <a:xfrm>
            <a:off x="12224155" y="3834246"/>
            <a:ext cx="3959126" cy="625476"/>
          </a:xfrm>
          <a:prstGeom prst="rect">
            <a:avLst/>
          </a:prstGeom>
        </p:spPr>
        <p:txBody>
          <a:bodyPr lIns="0" tIns="0" rIns="0" bIns="0" rtlCol="0" anchor="t">
            <a:spAutoFit/>
          </a:bodyPr>
          <a:lstStyle/>
          <a:p>
            <a:pPr algn="ctr">
              <a:lnSpc>
                <a:spcPts val="4899"/>
              </a:lnSpc>
              <a:spcBef>
                <a:spcPct val="0"/>
              </a:spcBef>
            </a:pPr>
            <a:r>
              <a:rPr lang="en-US" sz="3499" b="1">
                <a:solidFill>
                  <a:srgbClr val="000000"/>
                </a:solidFill>
                <a:latin typeface="Poppins Bold"/>
                <a:ea typeface="Poppins Bold"/>
                <a:cs typeface="Poppins Bold"/>
                <a:sym typeface="Poppins Bold"/>
              </a:rPr>
              <a:t>Current liabilities</a:t>
            </a:r>
          </a:p>
        </p:txBody>
      </p:sp>
      <p:sp>
        <p:nvSpPr>
          <p:cNvPr id="40" name="TextBox 40"/>
          <p:cNvSpPr txBox="1"/>
          <p:nvPr/>
        </p:nvSpPr>
        <p:spPr>
          <a:xfrm>
            <a:off x="12195373" y="6894762"/>
            <a:ext cx="5063927" cy="625476"/>
          </a:xfrm>
          <a:prstGeom prst="rect">
            <a:avLst/>
          </a:prstGeom>
        </p:spPr>
        <p:txBody>
          <a:bodyPr lIns="0" tIns="0" rIns="0" bIns="0" rtlCol="0" anchor="t">
            <a:spAutoFit/>
          </a:bodyPr>
          <a:lstStyle/>
          <a:p>
            <a:pPr algn="ctr">
              <a:lnSpc>
                <a:spcPts val="4899"/>
              </a:lnSpc>
              <a:spcBef>
                <a:spcPct val="0"/>
              </a:spcBef>
            </a:pPr>
            <a:r>
              <a:rPr lang="en-US" sz="3499" b="1">
                <a:solidFill>
                  <a:srgbClr val="000000"/>
                </a:solidFill>
                <a:latin typeface="Poppins Bold"/>
                <a:ea typeface="Poppins Bold"/>
                <a:cs typeface="Poppins Bold"/>
                <a:sym typeface="Poppins Bold"/>
              </a:rPr>
              <a:t>Non-current liabilities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146759" y="0"/>
            <a:ext cx="7141241" cy="10287000"/>
            <a:chOff x="0" y="0"/>
            <a:chExt cx="9521655" cy="13716000"/>
          </a:xfrm>
        </p:grpSpPr>
        <p:pic>
          <p:nvPicPr>
            <p:cNvPr id="3" name="Picture 3"/>
            <p:cNvPicPr>
              <a:picLocks noChangeAspect="1"/>
            </p:cNvPicPr>
            <p:nvPr/>
          </p:nvPicPr>
          <p:blipFill>
            <a:blip r:embed="rId2"/>
            <a:srcRect l="26874" r="26874"/>
            <a:stretch>
              <a:fillRect/>
            </a:stretch>
          </p:blipFill>
          <p:spPr>
            <a:xfrm>
              <a:off x="0" y="0"/>
              <a:ext cx="9521655" cy="13716000"/>
            </a:xfrm>
            <a:prstGeom prst="rect">
              <a:avLst/>
            </a:prstGeom>
          </p:spPr>
        </p:pic>
      </p:grpSp>
      <p:grpSp>
        <p:nvGrpSpPr>
          <p:cNvPr id="4" name="Group 4"/>
          <p:cNvGrpSpPr/>
          <p:nvPr/>
        </p:nvGrpSpPr>
        <p:grpSpPr>
          <a:xfrm>
            <a:off x="-1689810" y="792852"/>
            <a:ext cx="5930191" cy="1160180"/>
            <a:chOff x="0" y="0"/>
            <a:chExt cx="1806550" cy="353433"/>
          </a:xfrm>
        </p:grpSpPr>
        <p:sp>
          <p:nvSpPr>
            <p:cNvPr id="5" name="Freeform 5"/>
            <p:cNvSpPr/>
            <p:nvPr/>
          </p:nvSpPr>
          <p:spPr>
            <a:xfrm>
              <a:off x="0" y="0"/>
              <a:ext cx="1806550" cy="353433"/>
            </a:xfrm>
            <a:custGeom>
              <a:avLst/>
              <a:gdLst/>
              <a:ahLst/>
              <a:cxnLst/>
              <a:rect l="l" t="t" r="r" b="b"/>
              <a:pathLst>
                <a:path w="1806550" h="353433">
                  <a:moveTo>
                    <a:pt x="203200" y="0"/>
                  </a:moveTo>
                  <a:lnTo>
                    <a:pt x="1806550" y="0"/>
                  </a:lnTo>
                  <a:lnTo>
                    <a:pt x="1603350" y="353433"/>
                  </a:lnTo>
                  <a:lnTo>
                    <a:pt x="0" y="353433"/>
                  </a:lnTo>
                  <a:lnTo>
                    <a:pt x="203200" y="0"/>
                  </a:lnTo>
                  <a:close/>
                </a:path>
              </a:pathLst>
            </a:custGeom>
            <a:solidFill>
              <a:srgbClr val="043459"/>
            </a:solidFill>
          </p:spPr>
        </p:sp>
        <p:sp>
          <p:nvSpPr>
            <p:cNvPr id="6" name="TextBox 6"/>
            <p:cNvSpPr txBox="1"/>
            <p:nvPr/>
          </p:nvSpPr>
          <p:spPr>
            <a:xfrm>
              <a:off x="101600" y="0"/>
              <a:ext cx="1603350" cy="353433"/>
            </a:xfrm>
            <a:prstGeom prst="rect">
              <a:avLst/>
            </a:prstGeom>
          </p:spPr>
          <p:txBody>
            <a:bodyPr lIns="50800" tIns="50800" rIns="50800" bIns="50800" rtlCol="0" anchor="ctr"/>
            <a:lstStyle/>
            <a:p>
              <a:pPr algn="ctr">
                <a:lnSpc>
                  <a:spcPts val="139"/>
                </a:lnSpc>
              </a:pPr>
              <a:endParaRPr/>
            </a:p>
          </p:txBody>
        </p:sp>
      </p:grpSp>
      <p:grpSp>
        <p:nvGrpSpPr>
          <p:cNvPr id="7" name="Group 7"/>
          <p:cNvGrpSpPr/>
          <p:nvPr/>
        </p:nvGrpSpPr>
        <p:grpSpPr>
          <a:xfrm>
            <a:off x="9627377" y="38478"/>
            <a:ext cx="3038764" cy="1334463"/>
            <a:chOff x="0" y="0"/>
            <a:chExt cx="804817" cy="353433"/>
          </a:xfrm>
        </p:grpSpPr>
        <p:sp>
          <p:nvSpPr>
            <p:cNvPr id="8" name="Freeform 8"/>
            <p:cNvSpPr/>
            <p:nvPr/>
          </p:nvSpPr>
          <p:spPr>
            <a:xfrm>
              <a:off x="0" y="0"/>
              <a:ext cx="804817" cy="353433"/>
            </a:xfrm>
            <a:custGeom>
              <a:avLst/>
              <a:gdLst/>
              <a:ahLst/>
              <a:cxnLst/>
              <a:rect l="l" t="t" r="r" b="b"/>
              <a:pathLst>
                <a:path w="804817" h="353433">
                  <a:moveTo>
                    <a:pt x="203200" y="0"/>
                  </a:moveTo>
                  <a:lnTo>
                    <a:pt x="804817" y="0"/>
                  </a:lnTo>
                  <a:lnTo>
                    <a:pt x="601617" y="353433"/>
                  </a:lnTo>
                  <a:lnTo>
                    <a:pt x="0" y="353433"/>
                  </a:lnTo>
                  <a:lnTo>
                    <a:pt x="203200" y="0"/>
                  </a:lnTo>
                  <a:close/>
                </a:path>
              </a:pathLst>
            </a:custGeom>
            <a:solidFill>
              <a:srgbClr val="043459"/>
            </a:solidFill>
          </p:spPr>
        </p:sp>
        <p:sp>
          <p:nvSpPr>
            <p:cNvPr id="9" name="TextBox 9"/>
            <p:cNvSpPr txBox="1"/>
            <p:nvPr/>
          </p:nvSpPr>
          <p:spPr>
            <a:xfrm>
              <a:off x="101600" y="0"/>
              <a:ext cx="601617" cy="353433"/>
            </a:xfrm>
            <a:prstGeom prst="rect">
              <a:avLst/>
            </a:prstGeom>
          </p:spPr>
          <p:txBody>
            <a:bodyPr lIns="50800" tIns="50800" rIns="50800" bIns="50800" rtlCol="0" anchor="ctr"/>
            <a:lstStyle/>
            <a:p>
              <a:pPr algn="ctr">
                <a:lnSpc>
                  <a:spcPts val="139"/>
                </a:lnSpc>
              </a:pPr>
              <a:endParaRPr/>
            </a:p>
          </p:txBody>
        </p:sp>
      </p:grpSp>
      <p:sp>
        <p:nvSpPr>
          <p:cNvPr id="10" name="Freeform 10"/>
          <p:cNvSpPr/>
          <p:nvPr/>
        </p:nvSpPr>
        <p:spPr>
          <a:xfrm>
            <a:off x="10766721" y="354650"/>
            <a:ext cx="760076" cy="702120"/>
          </a:xfrm>
          <a:custGeom>
            <a:avLst/>
            <a:gdLst/>
            <a:ahLst/>
            <a:cxnLst/>
            <a:rect l="l" t="t" r="r" b="b"/>
            <a:pathLst>
              <a:path w="760076" h="702120">
                <a:moveTo>
                  <a:pt x="0" y="0"/>
                </a:moveTo>
                <a:lnTo>
                  <a:pt x="760076" y="0"/>
                </a:lnTo>
                <a:lnTo>
                  <a:pt x="760076" y="702120"/>
                </a:lnTo>
                <a:lnTo>
                  <a:pt x="0" y="70212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1" name="Freeform 11"/>
          <p:cNvSpPr/>
          <p:nvPr/>
        </p:nvSpPr>
        <p:spPr>
          <a:xfrm rot="-5400000">
            <a:off x="2174668" y="1451177"/>
            <a:ext cx="6713581" cy="9489161"/>
          </a:xfrm>
          <a:custGeom>
            <a:avLst/>
            <a:gdLst/>
            <a:ahLst/>
            <a:cxnLst/>
            <a:rect l="l" t="t" r="r" b="b"/>
            <a:pathLst>
              <a:path w="6713581" h="9489161">
                <a:moveTo>
                  <a:pt x="0" y="0"/>
                </a:moveTo>
                <a:lnTo>
                  <a:pt x="6713581" y="0"/>
                </a:lnTo>
                <a:lnTo>
                  <a:pt x="6713581" y="9489161"/>
                </a:lnTo>
                <a:lnTo>
                  <a:pt x="0" y="9489161"/>
                </a:lnTo>
                <a:lnTo>
                  <a:pt x="0" y="0"/>
                </a:lnTo>
                <a:close/>
              </a:path>
            </a:pathLst>
          </a:custGeom>
          <a:blipFill>
            <a:blip r:embed="rId5"/>
            <a:stretch>
              <a:fillRect/>
            </a:stretch>
          </a:blipFill>
        </p:spPr>
      </p:sp>
      <p:sp>
        <p:nvSpPr>
          <p:cNvPr id="12" name="TextBox 12"/>
          <p:cNvSpPr txBox="1"/>
          <p:nvPr/>
        </p:nvSpPr>
        <p:spPr>
          <a:xfrm>
            <a:off x="3993844" y="1258642"/>
            <a:ext cx="6539210" cy="717551"/>
          </a:xfrm>
          <a:prstGeom prst="rect">
            <a:avLst/>
          </a:prstGeom>
        </p:spPr>
        <p:txBody>
          <a:bodyPr lIns="0" tIns="0" rIns="0" bIns="0" rtlCol="0" anchor="t">
            <a:spAutoFit/>
          </a:bodyPr>
          <a:lstStyle/>
          <a:p>
            <a:pPr algn="ctr">
              <a:lnSpc>
                <a:spcPts val="5599"/>
              </a:lnSpc>
              <a:spcBef>
                <a:spcPct val="0"/>
              </a:spcBef>
            </a:pPr>
            <a:r>
              <a:rPr lang="en-US" sz="3999" b="1">
                <a:solidFill>
                  <a:srgbClr val="000000"/>
                </a:solidFill>
                <a:latin typeface="Poppins Bold"/>
                <a:ea typeface="Poppins Bold"/>
                <a:cs typeface="Poppins Bold"/>
                <a:sym typeface="Poppins Bold"/>
              </a:rPr>
              <a:t>Owner’s Equity/ Earnings</a:t>
            </a:r>
          </a:p>
        </p:txBody>
      </p:sp>
      <p:sp>
        <p:nvSpPr>
          <p:cNvPr id="13" name="TextBox 13"/>
          <p:cNvSpPr txBox="1"/>
          <p:nvPr/>
        </p:nvSpPr>
        <p:spPr>
          <a:xfrm>
            <a:off x="907789" y="3978020"/>
            <a:ext cx="9247339" cy="4340226"/>
          </a:xfrm>
          <a:prstGeom prst="rect">
            <a:avLst/>
          </a:prstGeom>
        </p:spPr>
        <p:txBody>
          <a:bodyPr lIns="0" tIns="0" rIns="0" bIns="0" rtlCol="0" anchor="t">
            <a:spAutoFit/>
          </a:bodyPr>
          <a:lstStyle/>
          <a:p>
            <a:pPr algn="just">
              <a:lnSpc>
                <a:spcPts val="4899"/>
              </a:lnSpc>
              <a:spcBef>
                <a:spcPct val="0"/>
              </a:spcBef>
            </a:pPr>
            <a:r>
              <a:rPr lang="en-US" sz="3499" b="1">
                <a:solidFill>
                  <a:srgbClr val="000000"/>
                </a:solidFill>
                <a:latin typeface="Poppins Bold"/>
                <a:ea typeface="Poppins Bold"/>
                <a:cs typeface="Poppins Bold"/>
                <a:sym typeface="Poppins Bold"/>
              </a:rPr>
              <a:t>Owner’s equity is the company’s net value, calculated by subtracting liabilities from assets. It includes retained earnings and can be positive or negative, showing whether assets cover liabilities.</a:t>
            </a:r>
          </a:p>
          <a:p>
            <a:pPr algn="just">
              <a:lnSpc>
                <a:spcPts val="4899"/>
              </a:lnSpc>
              <a:spcBef>
                <a:spcPct val="0"/>
              </a:spcBef>
            </a:pPr>
            <a:endParaRPr lang="en-US" sz="3499" b="1">
              <a:solidFill>
                <a:srgbClr val="000000"/>
              </a:solidFill>
              <a:latin typeface="Poppins Bold"/>
              <a:ea typeface="Poppins Bold"/>
              <a:cs typeface="Poppins Bold"/>
              <a:sym typeface="Poppins Bo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01344" y="4779723"/>
            <a:ext cx="6886656" cy="5507277"/>
            <a:chOff x="0" y="0"/>
            <a:chExt cx="9182208" cy="7343036"/>
          </a:xfrm>
        </p:grpSpPr>
        <p:pic>
          <p:nvPicPr>
            <p:cNvPr id="3" name="Picture 3"/>
            <p:cNvPicPr>
              <a:picLocks noChangeAspect="1"/>
            </p:cNvPicPr>
            <p:nvPr/>
          </p:nvPicPr>
          <p:blipFill>
            <a:blip r:embed="rId2"/>
            <a:srcRect t="5699" r="26185" b="5699"/>
            <a:stretch>
              <a:fillRect/>
            </a:stretch>
          </p:blipFill>
          <p:spPr>
            <a:xfrm>
              <a:off x="0" y="0"/>
              <a:ext cx="9182208" cy="7343036"/>
            </a:xfrm>
            <a:prstGeom prst="rect">
              <a:avLst/>
            </a:prstGeom>
          </p:spPr>
        </p:pic>
      </p:grpSp>
      <p:grpSp>
        <p:nvGrpSpPr>
          <p:cNvPr id="4" name="Group 4"/>
          <p:cNvGrpSpPr/>
          <p:nvPr/>
        </p:nvGrpSpPr>
        <p:grpSpPr>
          <a:xfrm>
            <a:off x="8609876" y="0"/>
            <a:ext cx="5984994" cy="4815996"/>
            <a:chOff x="0" y="0"/>
            <a:chExt cx="7979991" cy="6421328"/>
          </a:xfrm>
        </p:grpSpPr>
        <p:pic>
          <p:nvPicPr>
            <p:cNvPr id="5" name="Picture 5"/>
            <p:cNvPicPr>
              <a:picLocks noChangeAspect="1"/>
            </p:cNvPicPr>
            <p:nvPr/>
          </p:nvPicPr>
          <p:blipFill>
            <a:blip r:embed="rId3"/>
            <a:srcRect l="8601" r="8601"/>
            <a:stretch>
              <a:fillRect/>
            </a:stretch>
          </p:blipFill>
          <p:spPr>
            <a:xfrm>
              <a:off x="0" y="0"/>
              <a:ext cx="7979991" cy="6421328"/>
            </a:xfrm>
            <a:prstGeom prst="rect">
              <a:avLst/>
            </a:prstGeom>
          </p:spPr>
        </p:pic>
      </p:grpSp>
      <p:grpSp>
        <p:nvGrpSpPr>
          <p:cNvPr id="6" name="Group 6"/>
          <p:cNvGrpSpPr/>
          <p:nvPr/>
        </p:nvGrpSpPr>
        <p:grpSpPr>
          <a:xfrm>
            <a:off x="14594869" y="0"/>
            <a:ext cx="3693131" cy="4779723"/>
            <a:chOff x="0" y="0"/>
            <a:chExt cx="4924174" cy="6372964"/>
          </a:xfrm>
        </p:grpSpPr>
        <p:pic>
          <p:nvPicPr>
            <p:cNvPr id="7" name="Picture 7"/>
            <p:cNvPicPr>
              <a:picLocks noChangeAspect="1"/>
            </p:cNvPicPr>
            <p:nvPr/>
          </p:nvPicPr>
          <p:blipFill>
            <a:blip r:embed="rId4"/>
            <a:srcRect l="24260" r="24260"/>
            <a:stretch>
              <a:fillRect/>
            </a:stretch>
          </p:blipFill>
          <p:spPr>
            <a:xfrm>
              <a:off x="0" y="0"/>
              <a:ext cx="4924174" cy="6372964"/>
            </a:xfrm>
            <a:prstGeom prst="rect">
              <a:avLst/>
            </a:prstGeom>
          </p:spPr>
        </p:pic>
      </p:grpSp>
      <p:sp>
        <p:nvSpPr>
          <p:cNvPr id="8" name="Freeform 8"/>
          <p:cNvSpPr/>
          <p:nvPr/>
        </p:nvSpPr>
        <p:spPr>
          <a:xfrm>
            <a:off x="41564" y="1773759"/>
            <a:ext cx="11602372" cy="8513241"/>
          </a:xfrm>
          <a:custGeom>
            <a:avLst/>
            <a:gdLst/>
            <a:ahLst/>
            <a:cxnLst/>
            <a:rect l="l" t="t" r="r" b="b"/>
            <a:pathLst>
              <a:path w="11602372" h="8513241">
                <a:moveTo>
                  <a:pt x="0" y="0"/>
                </a:moveTo>
                <a:lnTo>
                  <a:pt x="11602372" y="0"/>
                </a:lnTo>
                <a:lnTo>
                  <a:pt x="11602372" y="8513241"/>
                </a:lnTo>
                <a:lnTo>
                  <a:pt x="0" y="8513241"/>
                </a:lnTo>
                <a:lnTo>
                  <a:pt x="0" y="0"/>
                </a:lnTo>
                <a:close/>
              </a:path>
            </a:pathLst>
          </a:custGeom>
          <a:blipFill>
            <a:blip r:embed="rId5"/>
            <a:stretch>
              <a:fillRect/>
            </a:stretch>
          </a:blipFill>
        </p:spPr>
      </p:sp>
      <p:sp>
        <p:nvSpPr>
          <p:cNvPr id="9" name="TextBox 9"/>
          <p:cNvSpPr txBox="1"/>
          <p:nvPr/>
        </p:nvSpPr>
        <p:spPr>
          <a:xfrm>
            <a:off x="1156076" y="5291903"/>
            <a:ext cx="430008" cy="360410"/>
          </a:xfrm>
          <a:prstGeom prst="rect">
            <a:avLst/>
          </a:prstGeom>
        </p:spPr>
        <p:txBody>
          <a:bodyPr lIns="0" tIns="0" rIns="0" bIns="0" rtlCol="0" anchor="t">
            <a:spAutoFit/>
          </a:bodyPr>
          <a:lstStyle/>
          <a:p>
            <a:pPr algn="ctr">
              <a:lnSpc>
                <a:spcPts val="2855"/>
              </a:lnSpc>
            </a:pPr>
            <a:r>
              <a:rPr lang="en-US" sz="2039" b="1">
                <a:solidFill>
                  <a:srgbClr val="FFFFFF"/>
                </a:solidFill>
                <a:latin typeface="Poppins Bold"/>
                <a:ea typeface="Poppins Bold"/>
                <a:cs typeface="Poppins Bold"/>
                <a:sym typeface="Poppins Bold"/>
              </a:rPr>
              <a:t>02</a:t>
            </a:r>
          </a:p>
        </p:txBody>
      </p:sp>
      <p:sp>
        <p:nvSpPr>
          <p:cNvPr id="10" name="TextBox 10"/>
          <p:cNvSpPr txBox="1"/>
          <p:nvPr/>
        </p:nvSpPr>
        <p:spPr>
          <a:xfrm>
            <a:off x="1156076" y="7471112"/>
            <a:ext cx="430008" cy="360410"/>
          </a:xfrm>
          <a:prstGeom prst="rect">
            <a:avLst/>
          </a:prstGeom>
        </p:spPr>
        <p:txBody>
          <a:bodyPr lIns="0" tIns="0" rIns="0" bIns="0" rtlCol="0" anchor="t">
            <a:spAutoFit/>
          </a:bodyPr>
          <a:lstStyle/>
          <a:p>
            <a:pPr algn="ctr">
              <a:lnSpc>
                <a:spcPts val="2855"/>
              </a:lnSpc>
            </a:pPr>
            <a:r>
              <a:rPr lang="en-US" sz="2039" b="1">
                <a:solidFill>
                  <a:srgbClr val="FFFFFF"/>
                </a:solidFill>
                <a:latin typeface="Poppins Bold"/>
                <a:ea typeface="Poppins Bold"/>
                <a:cs typeface="Poppins Bold"/>
                <a:sym typeface="Poppins Bold"/>
              </a:rPr>
              <a:t>03</a:t>
            </a:r>
          </a:p>
        </p:txBody>
      </p:sp>
      <p:sp>
        <p:nvSpPr>
          <p:cNvPr id="11" name="TextBox 11"/>
          <p:cNvSpPr txBox="1"/>
          <p:nvPr/>
        </p:nvSpPr>
        <p:spPr>
          <a:xfrm>
            <a:off x="564637" y="260349"/>
            <a:ext cx="8045238" cy="1422401"/>
          </a:xfrm>
          <a:prstGeom prst="rect">
            <a:avLst/>
          </a:prstGeom>
        </p:spPr>
        <p:txBody>
          <a:bodyPr lIns="0" tIns="0" rIns="0" bIns="0" rtlCol="0" anchor="t">
            <a:spAutoFit/>
          </a:bodyPr>
          <a:lstStyle/>
          <a:p>
            <a:pPr algn="ctr">
              <a:lnSpc>
                <a:spcPts val="5599"/>
              </a:lnSpc>
              <a:spcBef>
                <a:spcPct val="0"/>
              </a:spcBef>
            </a:pPr>
            <a:r>
              <a:rPr lang="en-US" sz="3999" b="1">
                <a:solidFill>
                  <a:srgbClr val="000000"/>
                </a:solidFill>
                <a:latin typeface="Poppins Bold"/>
                <a:ea typeface="Poppins Bold"/>
                <a:cs typeface="Poppins Bold"/>
                <a:sym typeface="Poppins Bold"/>
              </a:rPr>
              <a:t>General sequence of accounts in a balance sheet:</a:t>
            </a:r>
          </a:p>
        </p:txBody>
      </p:sp>
      <p:sp>
        <p:nvSpPr>
          <p:cNvPr id="12" name="TextBox 12"/>
          <p:cNvSpPr txBox="1"/>
          <p:nvPr/>
        </p:nvSpPr>
        <p:spPr>
          <a:xfrm>
            <a:off x="1371080" y="2505888"/>
            <a:ext cx="9373348" cy="6197601"/>
          </a:xfrm>
          <a:prstGeom prst="rect">
            <a:avLst/>
          </a:prstGeom>
        </p:spPr>
        <p:txBody>
          <a:bodyPr lIns="0" tIns="0" rIns="0" bIns="0" rtlCol="0" anchor="t">
            <a:spAutoFit/>
          </a:bodyPr>
          <a:lstStyle/>
          <a:p>
            <a:pPr algn="just">
              <a:lnSpc>
                <a:spcPts val="4899"/>
              </a:lnSpc>
              <a:spcBef>
                <a:spcPct val="0"/>
              </a:spcBef>
            </a:pPr>
            <a:r>
              <a:rPr lang="en-US" sz="3499" b="1">
                <a:solidFill>
                  <a:srgbClr val="000000"/>
                </a:solidFill>
                <a:latin typeface="Poppins Bold"/>
                <a:ea typeface="Poppins Bold"/>
                <a:cs typeface="Poppins Bold"/>
                <a:sym typeface="Poppins Bold"/>
              </a:rPr>
              <a:t>The paragraph explains how, according to GAAP, assets and liabilities must be categorized and presented separately. Current assets (like cash and inventory) are listed in order of liquidity, and current liabilities (like salaries and interest payable) are separated from long-term liabilities (like bonds payable). Shareholders' equity is listed in decreasing order of priority.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a:off x="8643273" y="4726854"/>
            <a:ext cx="2065335" cy="2065335"/>
          </a:xfrm>
          <a:custGeom>
            <a:avLst/>
            <a:gdLst/>
            <a:ahLst/>
            <a:cxnLst/>
            <a:rect l="l" t="t" r="r" b="b"/>
            <a:pathLst>
              <a:path w="2065335" h="2065335">
                <a:moveTo>
                  <a:pt x="0" y="0"/>
                </a:moveTo>
                <a:lnTo>
                  <a:pt x="2065335" y="0"/>
                </a:lnTo>
                <a:lnTo>
                  <a:pt x="2065335" y="2065335"/>
                </a:lnTo>
                <a:lnTo>
                  <a:pt x="0" y="2065335"/>
                </a:lnTo>
                <a:lnTo>
                  <a:pt x="0" y="0"/>
                </a:lnTo>
                <a:close/>
              </a:path>
            </a:pathLst>
          </a:custGeom>
          <a:blipFill>
            <a:blip r:embed="rId3">
              <a:alphaModFix amt="50000"/>
              <a:extLst>
                <a:ext uri="{96DAC541-7B7A-43D3-8B79-37D633B846F1}">
                  <asvg:svgBlip xmlns="" xmlns:asvg="http://schemas.microsoft.com/office/drawing/2016/SVG/main" r:embed="rId4"/>
                </a:ext>
              </a:extLst>
            </a:blip>
            <a:stretch>
              <a:fillRect/>
            </a:stretch>
          </a:blipFill>
          <a:ln cap="sq">
            <a:noFill/>
            <a:prstDash val="solid"/>
            <a:miter/>
          </a:ln>
        </p:spPr>
      </p:sp>
      <p:sp>
        <p:nvSpPr>
          <p:cNvPr id="4" name="Freeform 4"/>
          <p:cNvSpPr/>
          <p:nvPr/>
        </p:nvSpPr>
        <p:spPr>
          <a:xfrm>
            <a:off x="3985466" y="4852248"/>
            <a:ext cx="2065335" cy="2065335"/>
          </a:xfrm>
          <a:custGeom>
            <a:avLst/>
            <a:gdLst/>
            <a:ahLst/>
            <a:cxnLst/>
            <a:rect l="l" t="t" r="r" b="b"/>
            <a:pathLst>
              <a:path w="2065335" h="2065335">
                <a:moveTo>
                  <a:pt x="0" y="0"/>
                </a:moveTo>
                <a:lnTo>
                  <a:pt x="2065335" y="0"/>
                </a:lnTo>
                <a:lnTo>
                  <a:pt x="2065335" y="2065335"/>
                </a:lnTo>
                <a:lnTo>
                  <a:pt x="0" y="2065335"/>
                </a:lnTo>
                <a:lnTo>
                  <a:pt x="0" y="0"/>
                </a:lnTo>
                <a:close/>
              </a:path>
            </a:pathLst>
          </a:custGeom>
          <a:blipFill>
            <a:blip r:embed="rId5">
              <a:alphaModFix amt="50000"/>
              <a:extLst>
                <a:ext uri="{96DAC541-7B7A-43D3-8B79-37D633B846F1}">
                  <asvg:svgBlip xmlns="" xmlns:asvg="http://schemas.microsoft.com/office/drawing/2016/SVG/main" r:embed="rId6"/>
                </a:ext>
              </a:extLst>
            </a:blip>
            <a:stretch>
              <a:fillRect/>
            </a:stretch>
          </a:blipFill>
          <a:ln cap="sq">
            <a:noFill/>
            <a:prstDash val="solid"/>
            <a:miter/>
          </a:ln>
        </p:spPr>
      </p:sp>
      <p:grpSp>
        <p:nvGrpSpPr>
          <p:cNvPr id="5" name="Group 5"/>
          <p:cNvGrpSpPr/>
          <p:nvPr/>
        </p:nvGrpSpPr>
        <p:grpSpPr>
          <a:xfrm>
            <a:off x="4327784" y="4884861"/>
            <a:ext cx="1723017" cy="172301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B9DB5F"/>
            </a:solidFill>
            <a:ln cap="rnd">
              <a:noFill/>
              <a:prstDash val="solid"/>
              <a:round/>
            </a:ln>
          </p:spPr>
        </p:sp>
        <p:sp>
          <p:nvSpPr>
            <p:cNvPr id="7" name="TextBox 7"/>
            <p:cNvSpPr txBox="1"/>
            <p:nvPr/>
          </p:nvSpPr>
          <p:spPr>
            <a:xfrm>
              <a:off x="76200" y="38100"/>
              <a:ext cx="660400" cy="698500"/>
            </a:xfrm>
            <a:prstGeom prst="rect">
              <a:avLst/>
            </a:prstGeom>
          </p:spPr>
          <p:txBody>
            <a:bodyPr lIns="50800" tIns="50800" rIns="50800" bIns="50800" rtlCol="0" anchor="ctr"/>
            <a:lstStyle/>
            <a:p>
              <a:pPr marL="0" lvl="0" indent="0" algn="ctr">
                <a:lnSpc>
                  <a:spcPts val="2399"/>
                </a:lnSpc>
                <a:spcBef>
                  <a:spcPct val="0"/>
                </a:spcBef>
              </a:pPr>
              <a:endParaRPr/>
            </a:p>
          </p:txBody>
        </p:sp>
      </p:grpSp>
      <p:grpSp>
        <p:nvGrpSpPr>
          <p:cNvPr id="8" name="Group 8"/>
          <p:cNvGrpSpPr/>
          <p:nvPr/>
        </p:nvGrpSpPr>
        <p:grpSpPr>
          <a:xfrm>
            <a:off x="8814432" y="4884861"/>
            <a:ext cx="1723017" cy="1723017"/>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10AD5D"/>
            </a:solidFill>
            <a:ln cap="rnd">
              <a:noFill/>
              <a:prstDash val="solid"/>
              <a:round/>
            </a:ln>
          </p:spPr>
        </p:sp>
        <p:sp>
          <p:nvSpPr>
            <p:cNvPr id="10" name="TextBox 10"/>
            <p:cNvSpPr txBox="1"/>
            <p:nvPr/>
          </p:nvSpPr>
          <p:spPr>
            <a:xfrm>
              <a:off x="76200" y="38100"/>
              <a:ext cx="660400" cy="698500"/>
            </a:xfrm>
            <a:prstGeom prst="rect">
              <a:avLst/>
            </a:prstGeom>
          </p:spPr>
          <p:txBody>
            <a:bodyPr lIns="50800" tIns="50800" rIns="50800" bIns="50800" rtlCol="0" anchor="ctr"/>
            <a:lstStyle/>
            <a:p>
              <a:pPr marL="0" lvl="0" indent="0" algn="ctr">
                <a:lnSpc>
                  <a:spcPts val="2399"/>
                </a:lnSpc>
                <a:spcBef>
                  <a:spcPct val="0"/>
                </a:spcBef>
              </a:pPr>
              <a:endParaRPr/>
            </a:p>
          </p:txBody>
        </p:sp>
      </p:grpSp>
      <p:sp>
        <p:nvSpPr>
          <p:cNvPr id="11" name="Freeform 11"/>
          <p:cNvSpPr/>
          <p:nvPr/>
        </p:nvSpPr>
        <p:spPr>
          <a:xfrm>
            <a:off x="293131" y="4852248"/>
            <a:ext cx="2065335" cy="2065335"/>
          </a:xfrm>
          <a:custGeom>
            <a:avLst/>
            <a:gdLst/>
            <a:ahLst/>
            <a:cxnLst/>
            <a:rect l="l" t="t" r="r" b="b"/>
            <a:pathLst>
              <a:path w="2065335" h="2065335">
                <a:moveTo>
                  <a:pt x="0" y="0"/>
                </a:moveTo>
                <a:lnTo>
                  <a:pt x="2065335" y="0"/>
                </a:lnTo>
                <a:lnTo>
                  <a:pt x="2065335" y="2065335"/>
                </a:lnTo>
                <a:lnTo>
                  <a:pt x="0" y="2065335"/>
                </a:lnTo>
                <a:lnTo>
                  <a:pt x="0" y="0"/>
                </a:lnTo>
                <a:close/>
              </a:path>
            </a:pathLst>
          </a:custGeom>
          <a:blipFill>
            <a:blip r:embed="rId7">
              <a:alphaModFix amt="50000"/>
              <a:extLst>
                <a:ext uri="{96DAC541-7B7A-43D3-8B79-37D633B846F1}">
                  <asvg:svgBlip xmlns="" xmlns:asvg="http://schemas.microsoft.com/office/drawing/2016/SVG/main" r:embed="rId8"/>
                </a:ext>
              </a:extLst>
            </a:blip>
            <a:stretch>
              <a:fillRect/>
            </a:stretch>
          </a:blipFill>
          <a:ln cap="sq">
            <a:noFill/>
            <a:prstDash val="solid"/>
            <a:miter/>
          </a:ln>
        </p:spPr>
      </p:sp>
      <p:grpSp>
        <p:nvGrpSpPr>
          <p:cNvPr id="12" name="Group 12"/>
          <p:cNvGrpSpPr/>
          <p:nvPr/>
        </p:nvGrpSpPr>
        <p:grpSpPr>
          <a:xfrm>
            <a:off x="365675" y="4898013"/>
            <a:ext cx="1723017" cy="172301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A7377"/>
            </a:solidFill>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399"/>
                </a:lnSpc>
              </a:pPr>
              <a:endParaRPr/>
            </a:p>
          </p:txBody>
        </p:sp>
      </p:grpSp>
      <p:sp>
        <p:nvSpPr>
          <p:cNvPr id="15" name="Freeform 15"/>
          <p:cNvSpPr/>
          <p:nvPr/>
        </p:nvSpPr>
        <p:spPr>
          <a:xfrm>
            <a:off x="11596748" y="2042759"/>
            <a:ext cx="5787505" cy="5997414"/>
          </a:xfrm>
          <a:custGeom>
            <a:avLst/>
            <a:gdLst/>
            <a:ahLst/>
            <a:cxnLst/>
            <a:rect l="l" t="t" r="r" b="b"/>
            <a:pathLst>
              <a:path w="5787505" h="5997414">
                <a:moveTo>
                  <a:pt x="0" y="0"/>
                </a:moveTo>
                <a:lnTo>
                  <a:pt x="5787504" y="0"/>
                </a:lnTo>
                <a:lnTo>
                  <a:pt x="5787504" y="5997414"/>
                </a:lnTo>
                <a:lnTo>
                  <a:pt x="0" y="599741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6" name="Freeform 16"/>
          <p:cNvSpPr/>
          <p:nvPr/>
        </p:nvSpPr>
        <p:spPr>
          <a:xfrm>
            <a:off x="17035434" y="-432804"/>
            <a:ext cx="1731513" cy="1525174"/>
          </a:xfrm>
          <a:custGeom>
            <a:avLst/>
            <a:gdLst/>
            <a:ahLst/>
            <a:cxnLst/>
            <a:rect l="l" t="t" r="r" b="b"/>
            <a:pathLst>
              <a:path w="1731513" h="1525174">
                <a:moveTo>
                  <a:pt x="0" y="0"/>
                </a:moveTo>
                <a:lnTo>
                  <a:pt x="1731513" y="0"/>
                </a:lnTo>
                <a:lnTo>
                  <a:pt x="1731513" y="1525174"/>
                </a:lnTo>
                <a:lnTo>
                  <a:pt x="0" y="152517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7" name="Freeform 17"/>
          <p:cNvSpPr/>
          <p:nvPr/>
        </p:nvSpPr>
        <p:spPr>
          <a:xfrm>
            <a:off x="4808601" y="5404051"/>
            <a:ext cx="761383" cy="710942"/>
          </a:xfrm>
          <a:custGeom>
            <a:avLst/>
            <a:gdLst/>
            <a:ahLst/>
            <a:cxnLst/>
            <a:rect l="l" t="t" r="r" b="b"/>
            <a:pathLst>
              <a:path w="761383" h="710942">
                <a:moveTo>
                  <a:pt x="0" y="0"/>
                </a:moveTo>
                <a:lnTo>
                  <a:pt x="761383" y="0"/>
                </a:lnTo>
                <a:lnTo>
                  <a:pt x="761383" y="710942"/>
                </a:lnTo>
                <a:lnTo>
                  <a:pt x="0" y="710942"/>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a:ln cap="sq">
            <a:noFill/>
            <a:prstDash val="solid"/>
            <a:miter/>
          </a:ln>
        </p:spPr>
      </p:sp>
      <p:sp>
        <p:nvSpPr>
          <p:cNvPr id="18" name="Freeform 18"/>
          <p:cNvSpPr/>
          <p:nvPr/>
        </p:nvSpPr>
        <p:spPr>
          <a:xfrm>
            <a:off x="9256233" y="5404051"/>
            <a:ext cx="839414" cy="762818"/>
          </a:xfrm>
          <a:custGeom>
            <a:avLst/>
            <a:gdLst/>
            <a:ahLst/>
            <a:cxnLst/>
            <a:rect l="l" t="t" r="r" b="b"/>
            <a:pathLst>
              <a:path w="839414" h="762818">
                <a:moveTo>
                  <a:pt x="0" y="0"/>
                </a:moveTo>
                <a:lnTo>
                  <a:pt x="839414" y="0"/>
                </a:lnTo>
                <a:lnTo>
                  <a:pt x="839414" y="762818"/>
                </a:lnTo>
                <a:lnTo>
                  <a:pt x="0" y="762818"/>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a:ln cap="sq">
            <a:noFill/>
            <a:prstDash val="solid"/>
            <a:miter/>
          </a:ln>
        </p:spPr>
      </p:sp>
      <p:sp>
        <p:nvSpPr>
          <p:cNvPr id="19" name="Freeform 19"/>
          <p:cNvSpPr/>
          <p:nvPr/>
        </p:nvSpPr>
        <p:spPr>
          <a:xfrm>
            <a:off x="761388" y="5235280"/>
            <a:ext cx="931589" cy="931589"/>
          </a:xfrm>
          <a:custGeom>
            <a:avLst/>
            <a:gdLst/>
            <a:ahLst/>
            <a:cxnLst/>
            <a:rect l="l" t="t" r="r" b="b"/>
            <a:pathLst>
              <a:path w="931589" h="931589">
                <a:moveTo>
                  <a:pt x="0" y="0"/>
                </a:moveTo>
                <a:lnTo>
                  <a:pt x="931590" y="0"/>
                </a:lnTo>
                <a:lnTo>
                  <a:pt x="931590" y="931589"/>
                </a:lnTo>
                <a:lnTo>
                  <a:pt x="0" y="931589"/>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20" name="Freeform 20"/>
          <p:cNvSpPr/>
          <p:nvPr/>
        </p:nvSpPr>
        <p:spPr>
          <a:xfrm flipH="1">
            <a:off x="-5367006" y="-1383193"/>
            <a:ext cx="7315200" cy="3425952"/>
          </a:xfrm>
          <a:custGeom>
            <a:avLst/>
            <a:gdLst/>
            <a:ahLst/>
            <a:cxnLst/>
            <a:rect l="l" t="t" r="r" b="b"/>
            <a:pathLst>
              <a:path w="7315200" h="3425952">
                <a:moveTo>
                  <a:pt x="7315200" y="0"/>
                </a:moveTo>
                <a:lnTo>
                  <a:pt x="0" y="0"/>
                </a:lnTo>
                <a:lnTo>
                  <a:pt x="0" y="3425952"/>
                </a:lnTo>
                <a:lnTo>
                  <a:pt x="7315200" y="3425952"/>
                </a:lnTo>
                <a:lnTo>
                  <a:pt x="7315200" y="0"/>
                </a:lnTo>
                <a:close/>
              </a:path>
            </a:pathLst>
          </a:custGeom>
          <a:blipFill>
            <a:blip r:embed="rId19">
              <a:extLst>
                <a:ext uri="{96DAC541-7B7A-43D3-8B79-37D633B846F1}">
                  <asvg:svgBlip xmlns="" xmlns:asvg="http://schemas.microsoft.com/office/drawing/2016/SVG/main" r:embed="rId20"/>
                </a:ext>
              </a:extLst>
            </a:blip>
            <a:stretch>
              <a:fillRect/>
            </a:stretch>
          </a:blipFill>
        </p:spPr>
      </p:sp>
      <p:sp>
        <p:nvSpPr>
          <p:cNvPr id="21" name="Freeform 21"/>
          <p:cNvSpPr/>
          <p:nvPr/>
        </p:nvSpPr>
        <p:spPr>
          <a:xfrm flipH="1">
            <a:off x="-5405648" y="9457960"/>
            <a:ext cx="7315200" cy="3425952"/>
          </a:xfrm>
          <a:custGeom>
            <a:avLst/>
            <a:gdLst/>
            <a:ahLst/>
            <a:cxnLst/>
            <a:rect l="l" t="t" r="r" b="b"/>
            <a:pathLst>
              <a:path w="7315200" h="3425952">
                <a:moveTo>
                  <a:pt x="7315200" y="0"/>
                </a:moveTo>
                <a:lnTo>
                  <a:pt x="0" y="0"/>
                </a:lnTo>
                <a:lnTo>
                  <a:pt x="0" y="3425952"/>
                </a:lnTo>
                <a:lnTo>
                  <a:pt x="7315200" y="3425952"/>
                </a:lnTo>
                <a:lnTo>
                  <a:pt x="7315200" y="0"/>
                </a:lnTo>
                <a:close/>
              </a:path>
            </a:pathLst>
          </a:custGeom>
          <a:blipFill>
            <a:blip r:embed="rId19">
              <a:extLst>
                <a:ext uri="{96DAC541-7B7A-43D3-8B79-37D633B846F1}">
                  <asvg:svgBlip xmlns="" xmlns:asvg="http://schemas.microsoft.com/office/drawing/2016/SVG/main" r:embed="rId20"/>
                </a:ext>
              </a:extLst>
            </a:blip>
            <a:stretch>
              <a:fillRect/>
            </a:stretch>
          </a:blipFill>
        </p:spPr>
      </p:sp>
      <p:sp>
        <p:nvSpPr>
          <p:cNvPr id="22" name="Freeform 22"/>
          <p:cNvSpPr/>
          <p:nvPr/>
        </p:nvSpPr>
        <p:spPr>
          <a:xfrm>
            <a:off x="17411476" y="9457960"/>
            <a:ext cx="1489099" cy="1219200"/>
          </a:xfrm>
          <a:custGeom>
            <a:avLst/>
            <a:gdLst/>
            <a:ahLst/>
            <a:cxnLst/>
            <a:rect l="l" t="t" r="r" b="b"/>
            <a:pathLst>
              <a:path w="1489099" h="1219200">
                <a:moveTo>
                  <a:pt x="0" y="0"/>
                </a:moveTo>
                <a:lnTo>
                  <a:pt x="1489099" y="0"/>
                </a:lnTo>
                <a:lnTo>
                  <a:pt x="1489099" y="1219200"/>
                </a:lnTo>
                <a:lnTo>
                  <a:pt x="0" y="1219200"/>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sp>
        <p:nvSpPr>
          <p:cNvPr id="23" name="Freeform 23"/>
          <p:cNvSpPr/>
          <p:nvPr/>
        </p:nvSpPr>
        <p:spPr>
          <a:xfrm>
            <a:off x="6436871" y="6739497"/>
            <a:ext cx="1327436" cy="1327436"/>
          </a:xfrm>
          <a:custGeom>
            <a:avLst/>
            <a:gdLst/>
            <a:ahLst/>
            <a:cxnLst/>
            <a:rect l="l" t="t" r="r" b="b"/>
            <a:pathLst>
              <a:path w="1327436" h="1327436">
                <a:moveTo>
                  <a:pt x="0" y="0"/>
                </a:moveTo>
                <a:lnTo>
                  <a:pt x="1327436" y="0"/>
                </a:lnTo>
                <a:lnTo>
                  <a:pt x="1327436" y="1327436"/>
                </a:lnTo>
                <a:lnTo>
                  <a:pt x="0" y="1327436"/>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sp>
      <p:sp>
        <p:nvSpPr>
          <p:cNvPr id="24" name="Freeform 24"/>
          <p:cNvSpPr/>
          <p:nvPr/>
        </p:nvSpPr>
        <p:spPr>
          <a:xfrm>
            <a:off x="2259660" y="6917583"/>
            <a:ext cx="1321854" cy="1321854"/>
          </a:xfrm>
          <a:custGeom>
            <a:avLst/>
            <a:gdLst/>
            <a:ahLst/>
            <a:cxnLst/>
            <a:rect l="l" t="t" r="r" b="b"/>
            <a:pathLst>
              <a:path w="1321854" h="1321854">
                <a:moveTo>
                  <a:pt x="0" y="0"/>
                </a:moveTo>
                <a:lnTo>
                  <a:pt x="1321855" y="0"/>
                </a:lnTo>
                <a:lnTo>
                  <a:pt x="1321855" y="1321854"/>
                </a:lnTo>
                <a:lnTo>
                  <a:pt x="0" y="1321854"/>
                </a:lnTo>
                <a:lnTo>
                  <a:pt x="0" y="0"/>
                </a:lnTo>
                <a:close/>
              </a:path>
            </a:pathLst>
          </a:custGeom>
          <a:blipFill>
            <a:blip r:embed="rId25">
              <a:extLst>
                <a:ext uri="{96DAC541-7B7A-43D3-8B79-37D633B846F1}">
                  <asvg:svgBlip xmlns="" xmlns:asvg="http://schemas.microsoft.com/office/drawing/2016/SVG/main" r:embed="rId26"/>
                </a:ext>
              </a:extLst>
            </a:blip>
            <a:stretch>
              <a:fillRect/>
            </a:stretch>
          </a:blipFill>
        </p:spPr>
      </p:sp>
      <p:sp>
        <p:nvSpPr>
          <p:cNvPr id="25" name="TextBox 25"/>
          <p:cNvSpPr txBox="1"/>
          <p:nvPr/>
        </p:nvSpPr>
        <p:spPr>
          <a:xfrm>
            <a:off x="1812059" y="1928459"/>
            <a:ext cx="8896549" cy="717551"/>
          </a:xfrm>
          <a:prstGeom prst="rect">
            <a:avLst/>
          </a:prstGeom>
        </p:spPr>
        <p:txBody>
          <a:bodyPr lIns="0" tIns="0" rIns="0" bIns="0" rtlCol="0" anchor="t">
            <a:spAutoFit/>
          </a:bodyPr>
          <a:lstStyle/>
          <a:p>
            <a:pPr algn="ctr">
              <a:lnSpc>
                <a:spcPts val="5599"/>
              </a:lnSpc>
              <a:spcBef>
                <a:spcPct val="0"/>
              </a:spcBef>
            </a:pPr>
            <a:r>
              <a:rPr lang="en-US" sz="3999" b="1">
                <a:solidFill>
                  <a:srgbClr val="000000"/>
                </a:solidFill>
                <a:latin typeface="Poppins Bold"/>
                <a:ea typeface="Poppins Bold"/>
                <a:cs typeface="Poppins Bold"/>
                <a:sym typeface="Poppins Bold"/>
              </a:rPr>
              <a:t>Balance sheet formula &amp; equation</a:t>
            </a:r>
          </a:p>
        </p:txBody>
      </p:sp>
      <p:sp>
        <p:nvSpPr>
          <p:cNvPr id="26" name="TextBox 26"/>
          <p:cNvSpPr txBox="1"/>
          <p:nvPr/>
        </p:nvSpPr>
        <p:spPr>
          <a:xfrm>
            <a:off x="7976520" y="6822333"/>
            <a:ext cx="3408015" cy="1244600"/>
          </a:xfrm>
          <a:prstGeom prst="rect">
            <a:avLst/>
          </a:prstGeom>
        </p:spPr>
        <p:txBody>
          <a:bodyPr lIns="0" tIns="0" rIns="0" bIns="0" rtlCol="0" anchor="t">
            <a:spAutoFit/>
          </a:bodyPr>
          <a:lstStyle/>
          <a:p>
            <a:pPr algn="ctr">
              <a:lnSpc>
                <a:spcPts val="4899"/>
              </a:lnSpc>
              <a:spcBef>
                <a:spcPct val="0"/>
              </a:spcBef>
            </a:pPr>
            <a:r>
              <a:rPr lang="en-US" sz="3499" b="1">
                <a:solidFill>
                  <a:srgbClr val="000000"/>
                </a:solidFill>
                <a:latin typeface="Poppins Bold"/>
                <a:ea typeface="Poppins Bold"/>
                <a:cs typeface="Poppins Bold"/>
                <a:sym typeface="Poppins Bold"/>
              </a:rPr>
              <a:t>Shareholder’s Equity</a:t>
            </a:r>
          </a:p>
        </p:txBody>
      </p:sp>
      <p:sp>
        <p:nvSpPr>
          <p:cNvPr id="27" name="TextBox 27"/>
          <p:cNvSpPr txBox="1"/>
          <p:nvPr/>
        </p:nvSpPr>
        <p:spPr>
          <a:xfrm>
            <a:off x="3752483" y="7131895"/>
            <a:ext cx="2531300" cy="625475"/>
          </a:xfrm>
          <a:prstGeom prst="rect">
            <a:avLst/>
          </a:prstGeom>
        </p:spPr>
        <p:txBody>
          <a:bodyPr lIns="0" tIns="0" rIns="0" bIns="0" rtlCol="0" anchor="t">
            <a:spAutoFit/>
          </a:bodyPr>
          <a:lstStyle/>
          <a:p>
            <a:pPr algn="ctr">
              <a:lnSpc>
                <a:spcPts val="4899"/>
              </a:lnSpc>
              <a:spcBef>
                <a:spcPct val="0"/>
              </a:spcBef>
            </a:pPr>
            <a:r>
              <a:rPr lang="en-US" sz="3499" b="1">
                <a:solidFill>
                  <a:srgbClr val="000000"/>
                </a:solidFill>
                <a:latin typeface="Poppins Bold"/>
                <a:ea typeface="Poppins Bold"/>
                <a:cs typeface="Poppins Bold"/>
                <a:sym typeface="Poppins Bold"/>
              </a:rPr>
              <a:t>Liabilities</a:t>
            </a:r>
          </a:p>
        </p:txBody>
      </p:sp>
      <p:sp>
        <p:nvSpPr>
          <p:cNvPr id="28" name="TextBox 28"/>
          <p:cNvSpPr txBox="1"/>
          <p:nvPr/>
        </p:nvSpPr>
        <p:spPr>
          <a:xfrm>
            <a:off x="562905" y="7131895"/>
            <a:ext cx="1525786" cy="625475"/>
          </a:xfrm>
          <a:prstGeom prst="rect">
            <a:avLst/>
          </a:prstGeom>
        </p:spPr>
        <p:txBody>
          <a:bodyPr lIns="0" tIns="0" rIns="0" bIns="0" rtlCol="0" anchor="t">
            <a:spAutoFit/>
          </a:bodyPr>
          <a:lstStyle/>
          <a:p>
            <a:pPr algn="ctr">
              <a:lnSpc>
                <a:spcPts val="4899"/>
              </a:lnSpc>
              <a:spcBef>
                <a:spcPct val="0"/>
              </a:spcBef>
            </a:pPr>
            <a:r>
              <a:rPr lang="en-US" sz="3499" b="1">
                <a:solidFill>
                  <a:srgbClr val="000000"/>
                </a:solidFill>
                <a:latin typeface="Poppins Bold"/>
                <a:ea typeface="Poppins Bold"/>
                <a:cs typeface="Poppins Bold"/>
                <a:sym typeface="Poppins Bold"/>
              </a:rPr>
              <a:t>Assets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434411" y="1770897"/>
            <a:ext cx="8853589" cy="6745206"/>
            <a:chOff x="0" y="0"/>
            <a:chExt cx="11804786" cy="8993608"/>
          </a:xfrm>
        </p:grpSpPr>
        <p:pic>
          <p:nvPicPr>
            <p:cNvPr id="3" name="Picture 3"/>
            <p:cNvPicPr>
              <a:picLocks noChangeAspect="1"/>
            </p:cNvPicPr>
            <p:nvPr/>
          </p:nvPicPr>
          <p:blipFill>
            <a:blip r:embed="rId2"/>
            <a:srcRect l="6274" r="6274"/>
            <a:stretch>
              <a:fillRect/>
            </a:stretch>
          </p:blipFill>
          <p:spPr>
            <a:xfrm>
              <a:off x="0" y="0"/>
              <a:ext cx="11804786" cy="8993608"/>
            </a:xfrm>
            <a:prstGeom prst="rect">
              <a:avLst/>
            </a:prstGeom>
          </p:spPr>
        </p:pic>
      </p:grpSp>
      <p:sp>
        <p:nvSpPr>
          <p:cNvPr id="4" name="AutoShape 4"/>
          <p:cNvSpPr/>
          <p:nvPr/>
        </p:nvSpPr>
        <p:spPr>
          <a:xfrm>
            <a:off x="9434411" y="8872218"/>
            <a:ext cx="7608794" cy="0"/>
          </a:xfrm>
          <a:prstGeom prst="line">
            <a:avLst/>
          </a:prstGeom>
          <a:ln w="28575" cap="flat">
            <a:solidFill>
              <a:srgbClr val="000000"/>
            </a:solidFill>
            <a:prstDash val="solid"/>
            <a:headEnd type="none" w="sm" len="sm"/>
            <a:tailEnd type="none" w="sm" len="sm"/>
          </a:ln>
        </p:spPr>
      </p:sp>
      <p:sp>
        <p:nvSpPr>
          <p:cNvPr id="5" name="AutoShape 5"/>
          <p:cNvSpPr/>
          <p:nvPr/>
        </p:nvSpPr>
        <p:spPr>
          <a:xfrm>
            <a:off x="9434411" y="1347788"/>
            <a:ext cx="7608794" cy="0"/>
          </a:xfrm>
          <a:prstGeom prst="line">
            <a:avLst/>
          </a:prstGeom>
          <a:ln w="28575" cap="flat">
            <a:solidFill>
              <a:srgbClr val="000000"/>
            </a:solidFill>
            <a:prstDash val="solid"/>
            <a:headEnd type="none" w="sm" len="sm"/>
            <a:tailEnd type="none" w="sm" len="sm"/>
          </a:ln>
        </p:spPr>
      </p:sp>
      <p:sp>
        <p:nvSpPr>
          <p:cNvPr id="6" name="Freeform 6"/>
          <p:cNvSpPr/>
          <p:nvPr/>
        </p:nvSpPr>
        <p:spPr>
          <a:xfrm>
            <a:off x="278907" y="1770897"/>
            <a:ext cx="10144345" cy="8229600"/>
          </a:xfrm>
          <a:custGeom>
            <a:avLst/>
            <a:gdLst/>
            <a:ahLst/>
            <a:cxnLst/>
            <a:rect l="l" t="t" r="r" b="b"/>
            <a:pathLst>
              <a:path w="10144345" h="8229600">
                <a:moveTo>
                  <a:pt x="0" y="0"/>
                </a:moveTo>
                <a:lnTo>
                  <a:pt x="10144345" y="0"/>
                </a:lnTo>
                <a:lnTo>
                  <a:pt x="10144345" y="8229600"/>
                </a:lnTo>
                <a:lnTo>
                  <a:pt x="0" y="8229600"/>
                </a:lnTo>
                <a:lnTo>
                  <a:pt x="0" y="0"/>
                </a:lnTo>
                <a:close/>
              </a:path>
            </a:pathLst>
          </a:custGeom>
          <a:blipFill>
            <a:blip r:embed="rId3"/>
            <a:stretch>
              <a:fillRect/>
            </a:stretch>
          </a:blipFill>
        </p:spPr>
      </p:sp>
      <p:sp>
        <p:nvSpPr>
          <p:cNvPr id="7" name="Freeform 7"/>
          <p:cNvSpPr/>
          <p:nvPr/>
        </p:nvSpPr>
        <p:spPr>
          <a:xfrm>
            <a:off x="709028" y="170688"/>
            <a:ext cx="7315200" cy="1716024"/>
          </a:xfrm>
          <a:custGeom>
            <a:avLst/>
            <a:gdLst/>
            <a:ahLst/>
            <a:cxnLst/>
            <a:rect l="l" t="t" r="r" b="b"/>
            <a:pathLst>
              <a:path w="7315200" h="1716024">
                <a:moveTo>
                  <a:pt x="0" y="0"/>
                </a:moveTo>
                <a:lnTo>
                  <a:pt x="7315200" y="0"/>
                </a:lnTo>
                <a:lnTo>
                  <a:pt x="7315200" y="1716024"/>
                </a:lnTo>
                <a:lnTo>
                  <a:pt x="0" y="171602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TextBox 8"/>
          <p:cNvSpPr txBox="1"/>
          <p:nvPr/>
        </p:nvSpPr>
        <p:spPr>
          <a:xfrm>
            <a:off x="709028" y="2753478"/>
            <a:ext cx="8179890" cy="5762625"/>
          </a:xfrm>
          <a:prstGeom prst="rect">
            <a:avLst/>
          </a:prstGeom>
        </p:spPr>
        <p:txBody>
          <a:bodyPr lIns="0" tIns="0" rIns="0" bIns="0" rtlCol="0" anchor="t">
            <a:spAutoFit/>
          </a:bodyPr>
          <a:lstStyle/>
          <a:p>
            <a:pPr algn="just">
              <a:lnSpc>
                <a:spcPts val="4199"/>
              </a:lnSpc>
              <a:spcBef>
                <a:spcPct val="0"/>
              </a:spcBef>
            </a:pPr>
            <a:r>
              <a:rPr lang="en-US" sz="2999" b="1">
                <a:solidFill>
                  <a:srgbClr val="000000"/>
                </a:solidFill>
                <a:latin typeface="Poppins Bold"/>
                <a:ea typeface="Poppins Bold"/>
                <a:cs typeface="Poppins Bold"/>
                <a:sym typeface="Poppins Bold"/>
              </a:rPr>
              <a:t>A balance sheet is an important reference document for investors and stakeholders for assessing a company’s financial status. This document gives detailed information about the assets and liabilities for a given time. Using these details one can understand about company’s performance. By analysing balance sheet, company owners can keep their business on a good financial footing.</a:t>
            </a:r>
          </a:p>
        </p:txBody>
      </p:sp>
      <p:sp>
        <p:nvSpPr>
          <p:cNvPr id="9" name="TextBox 9"/>
          <p:cNvSpPr txBox="1"/>
          <p:nvPr/>
        </p:nvSpPr>
        <p:spPr>
          <a:xfrm>
            <a:off x="709028" y="612774"/>
            <a:ext cx="7315200" cy="717551"/>
          </a:xfrm>
          <a:prstGeom prst="rect">
            <a:avLst/>
          </a:prstGeom>
        </p:spPr>
        <p:txBody>
          <a:bodyPr lIns="0" tIns="0" rIns="0" bIns="0" rtlCol="0" anchor="t">
            <a:spAutoFit/>
          </a:bodyPr>
          <a:lstStyle/>
          <a:p>
            <a:pPr algn="ctr">
              <a:lnSpc>
                <a:spcPts val="5599"/>
              </a:lnSpc>
              <a:spcBef>
                <a:spcPct val="0"/>
              </a:spcBef>
            </a:pPr>
            <a:r>
              <a:rPr lang="en-US" sz="3999" b="1">
                <a:solidFill>
                  <a:srgbClr val="000000"/>
                </a:solidFill>
                <a:latin typeface="Poppins Bold"/>
                <a:ea typeface="Poppins Bold"/>
                <a:cs typeface="Poppins Bold"/>
                <a:sym typeface="Poppins Bold"/>
              </a:rPr>
              <a:t>Conclusion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TotalTime>
  <Words>369</Words>
  <Application>Microsoft Office PowerPoint</Application>
  <PresentationFormat>Personnalisé</PresentationFormat>
  <Paragraphs>47</Paragraphs>
  <Slides>10</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10</vt:i4>
      </vt:variant>
    </vt:vector>
  </HeadingPairs>
  <TitlesOfParts>
    <vt:vector size="17" baseType="lpstr">
      <vt:lpstr>Poppins</vt:lpstr>
      <vt:lpstr>Arial</vt:lpstr>
      <vt:lpstr>Poppins Bold</vt:lpstr>
      <vt:lpstr>Wingdings</vt:lpstr>
      <vt:lpstr>Calibri</vt:lpstr>
      <vt:lpstr>Open Sans Bold</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balance sheet is a financial statement that shows a company’s assets and liabilities at a specific point in time. It is one of the three main financial statements used to evaluate a company’s performance.</dc:title>
  <cp:lastModifiedBy>GHT</cp:lastModifiedBy>
  <cp:revision>5</cp:revision>
  <dcterms:created xsi:type="dcterms:W3CDTF">2006-08-16T00:00:00Z</dcterms:created>
  <dcterms:modified xsi:type="dcterms:W3CDTF">2025-04-20T15:01:15Z</dcterms:modified>
  <dc:identifier>DAGlHBijZBs</dc:identifier>
</cp:coreProperties>
</file>