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81" r:id="rId4"/>
    <p:sldId id="258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</p:sldIdLst>
  <p:sldSz cx="24387175" cy="13716000"/>
  <p:notesSz cx="13716000" cy="24387175"/>
  <p:embeddedFontLst>
    <p:embeddedFont>
      <p:font typeface="Oswald" panose="020B0604020202020204" charset="0"/>
      <p:bold r:id="rId17"/>
    </p:embeddedFont>
    <p:embeddedFont>
      <p:font typeface="Oswald SemiBold" panose="020B0604020202020204" charset="0"/>
      <p:regular r:id="rId18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Inter" panose="020B0604020202020204" charset="0"/>
      <p:regular r:id="rId24"/>
      <p:bold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8" roundtripDataSignature="AMtx7mgFeNYRl/se/0cf7xSUeIgz4PsR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4" autoAdjust="0"/>
    <p:restoredTop sz="94660"/>
  </p:normalViewPr>
  <p:slideViewPr>
    <p:cSldViewPr snapToGrid="0">
      <p:cViewPr varScale="1">
        <p:scale>
          <a:sx n="38" d="100"/>
          <a:sy n="38" d="100"/>
        </p:scale>
        <p:origin x="3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48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932168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" name="Google Shape;1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09655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" name="Google Shape;4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7105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" name="Google Shape;4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56501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" name="Google Shape;4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45138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" name="Google Shape;4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96494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5" name="Google Shape;845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7198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" name="Google Shape;3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42658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5" name="Google Shape;845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5975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" name="Google Shape;4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0093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" name="Google Shape;4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9159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" name="Google Shape;4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634985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" name="Google Shape;4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34785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" name="Google Shape;4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44451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" name="Google Shape;4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0250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">
    <p:bg>
      <p:bgPr>
        <a:solidFill>
          <a:schemeClr val="lt1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6.png"/><Relationship Id="rId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6.png"/><Relationship Id="rId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6.png"/><Relationship Id="rId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6.png"/><Relationship Id="rId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8.png"/><Relationship Id="rId5" Type="http://schemas.openxmlformats.org/officeDocument/2006/relationships/image" Target="../media/image11.png"/><Relationship Id="rId10" Type="http://schemas.openxmlformats.org/officeDocument/2006/relationships/hyperlink" Target="https://unsplash.com/" TargetMode="External"/><Relationship Id="rId4" Type="http://schemas.openxmlformats.org/officeDocument/2006/relationships/image" Target="../media/image16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8.png"/><Relationship Id="rId5" Type="http://schemas.openxmlformats.org/officeDocument/2006/relationships/image" Target="../media/image11.png"/><Relationship Id="rId10" Type="http://schemas.openxmlformats.org/officeDocument/2006/relationships/hyperlink" Target="https://unsplash.com/" TargetMode="External"/><Relationship Id="rId4" Type="http://schemas.openxmlformats.org/officeDocument/2006/relationships/image" Target="../media/image16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6.png"/><Relationship Id="rId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6.png"/><Relationship Id="rId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6.png"/><Relationship Id="rId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6.png"/><Relationship Id="rId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6.png"/><Relationship Id="rId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6.png"/><Relationship Id="rId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E5FE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" descr="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76200"/>
            <a:ext cx="24387048" cy="137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1" descr=" 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561846" y="12018025"/>
            <a:ext cx="1487602" cy="1487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1" descr=" 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32441" y="12407900"/>
            <a:ext cx="720648" cy="720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1" descr=" 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1840820" y="1869874"/>
            <a:ext cx="720648" cy="720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1" descr=" 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7540" y="952500"/>
            <a:ext cx="720648" cy="720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1" descr=" 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3075587" y="951242"/>
            <a:ext cx="991812" cy="72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1" descr=" 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42384" y="4809623"/>
            <a:ext cx="991609" cy="72307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1"/>
          <p:cNvSpPr/>
          <p:nvPr/>
        </p:nvSpPr>
        <p:spPr>
          <a:xfrm>
            <a:off x="14695737" y="2235200"/>
            <a:ext cx="10804817" cy="5367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72727"/>
              </a:buClr>
              <a:buSzPts val="12800"/>
              <a:buFont typeface="Oswald"/>
              <a:buNone/>
            </a:pPr>
            <a:r>
              <a:rPr lang="en-US" sz="12800" b="1" i="0" u="none" strike="noStrike" cap="none" dirty="0">
                <a:solidFill>
                  <a:srgbClr val="272727"/>
                </a:solidFill>
                <a:latin typeface="Oswald"/>
                <a:ea typeface="Oswald"/>
                <a:cs typeface="Oswald"/>
                <a:sym typeface="Oswald"/>
              </a:rPr>
              <a:t>Accounting</a:t>
            </a:r>
            <a:endParaRPr sz="12800" b="1" dirty="0">
              <a:solidFill>
                <a:srgbClr val="272727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72727"/>
              </a:buClr>
              <a:buSzPts val="12800"/>
              <a:buFont typeface="Oswald"/>
              <a:buNone/>
            </a:pPr>
            <a:r>
              <a:rPr lang="en-US" sz="12800" b="1" dirty="0" smtClean="0">
                <a:solidFill>
                  <a:srgbClr val="272727"/>
                </a:solidFill>
                <a:latin typeface="Oswald"/>
                <a:ea typeface="Calibri"/>
                <a:cs typeface="Calibri"/>
                <a:sym typeface="Oswald"/>
              </a:rPr>
              <a:t>principles</a:t>
            </a:r>
            <a:endParaRPr sz="1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1"/>
          <p:cNvSpPr/>
          <p:nvPr/>
        </p:nvSpPr>
        <p:spPr>
          <a:xfrm>
            <a:off x="14695737" y="7581900"/>
            <a:ext cx="7637888" cy="2683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6400"/>
              <a:buFont typeface="Oswald SemiBold"/>
              <a:buNone/>
            </a:pPr>
            <a:r>
              <a:rPr lang="fr-FR" sz="6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fr-FR" sz="64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latreche</a:t>
            </a:r>
            <a:r>
              <a:rPr lang="fr-FR" sz="6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64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djamila</a:t>
            </a:r>
            <a:r>
              <a:rPr lang="fr-FR" sz="6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6400"/>
              <a:buFont typeface="Oswald SemiBold"/>
              <a:buNone/>
            </a:pPr>
            <a:r>
              <a:rPr lang="fr-FR" sz="6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fr-FR" sz="6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laskri</a:t>
            </a:r>
            <a:r>
              <a:rPr lang="fr-FR" sz="6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6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nour</a:t>
            </a:r>
            <a:r>
              <a:rPr lang="fr-FR" sz="6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6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chahinda</a:t>
            </a:r>
            <a:r>
              <a:rPr lang="fr-FR" sz="6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6400"/>
              <a:buFont typeface="Oswald SemiBold"/>
              <a:buNone/>
            </a:pPr>
            <a:r>
              <a:rPr lang="fr-FR" sz="6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fr-FR" sz="64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ladjama</a:t>
            </a:r>
            <a:r>
              <a:rPr lang="fr-FR" sz="6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64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douaa</a:t>
            </a:r>
            <a:endParaRPr lang="fr-FR" sz="64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6400"/>
              <a:buFont typeface="Oswald SemiBold"/>
              <a:buNone/>
            </a:pPr>
            <a:r>
              <a:rPr lang="fr-FR" sz="6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fr-FR" sz="6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djabli</a:t>
            </a:r>
            <a:r>
              <a:rPr lang="fr-FR" sz="6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6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takwa</a:t>
            </a:r>
            <a:r>
              <a:rPr lang="fr-FR" sz="6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fr-FR" sz="6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6400"/>
              <a:buFont typeface="Oswald SemiBold"/>
              <a:buNone/>
            </a:pPr>
            <a:r>
              <a:rPr lang="fr-FR" sz="6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fr-FR" sz="6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bourjam</a:t>
            </a:r>
            <a:r>
              <a:rPr lang="fr-FR" sz="6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6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nardjs</a:t>
            </a:r>
            <a:r>
              <a:rPr lang="fr-FR" sz="6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25" name="Google Shape;25;p1"/>
          <p:cNvSpPr/>
          <p:nvPr/>
        </p:nvSpPr>
        <p:spPr>
          <a:xfrm>
            <a:off x="23370921" y="10515600"/>
            <a:ext cx="1016127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" name="Google Shape;26;p1" descr=" 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3523340" y="10820400"/>
            <a:ext cx="711289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1" descr=" 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17540" y="1239824"/>
            <a:ext cx="13254262" cy="115452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E5FE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3" descr="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381000"/>
            <a:ext cx="24387048" cy="137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3" descr=" 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9808" y="12018026"/>
            <a:ext cx="1487602" cy="1487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3" descr=" 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396167" y="12407900"/>
            <a:ext cx="720648" cy="720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3" descr=" 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87785" y="1869873"/>
            <a:ext cx="720648" cy="720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3" descr=" 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211069" y="952500"/>
            <a:ext cx="720648" cy="720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3" descr=" 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81853" y="951241"/>
            <a:ext cx="991815" cy="72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3" descr=" 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2715264" y="4809623"/>
            <a:ext cx="991608" cy="72307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3"/>
          <p:cNvSpPr/>
          <p:nvPr/>
        </p:nvSpPr>
        <p:spPr>
          <a:xfrm>
            <a:off x="23370921" y="10515600"/>
            <a:ext cx="1016127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7" name="Google Shape;57;p3" descr=" 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3523340" y="10820400"/>
            <a:ext cx="711289" cy="25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3"/>
          <p:cNvSpPr/>
          <p:nvPr/>
        </p:nvSpPr>
        <p:spPr>
          <a:xfrm>
            <a:off x="1041530" y="4051300"/>
            <a:ext cx="7760670" cy="16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0" name="Google Shape;60;p3" descr=" 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41530" y="4051300"/>
            <a:ext cx="1625803" cy="16256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3"/>
          <p:cNvSpPr/>
          <p:nvPr/>
        </p:nvSpPr>
        <p:spPr>
          <a:xfrm>
            <a:off x="1041530" y="4051300"/>
            <a:ext cx="1625803" cy="1625600"/>
          </a:xfrm>
          <a:prstGeom prst="roundRect">
            <a:avLst>
              <a:gd name="adj" fmla="val 781313"/>
            </a:avLst>
          </a:prstGeom>
          <a:noFill/>
          <a:ln w="12700" cap="flat" cmpd="sng">
            <a:solidFill>
              <a:srgbClr val="426D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3"/>
          <p:cNvSpPr/>
          <p:nvPr/>
        </p:nvSpPr>
        <p:spPr>
          <a:xfrm>
            <a:off x="1460683" y="4311650"/>
            <a:ext cx="787498" cy="11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426DB9"/>
              </a:buClr>
              <a:buSzPts val="4800"/>
              <a:buFont typeface="Oswald"/>
              <a:buNone/>
            </a:pPr>
            <a:r>
              <a:rPr lang="en-US" sz="4800" b="1" i="0" u="none" strike="noStrike" cap="none" dirty="0" smtClean="0">
                <a:solidFill>
                  <a:srgbClr val="426DB9"/>
                </a:solidFill>
                <a:latin typeface="Oswald"/>
                <a:ea typeface="Oswald"/>
                <a:cs typeface="Oswald"/>
                <a:sym typeface="Oswald"/>
              </a:rPr>
              <a:t>07</a:t>
            </a:r>
            <a:endParaRPr sz="4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"/>
          <p:cNvSpPr/>
          <p:nvPr/>
        </p:nvSpPr>
        <p:spPr>
          <a:xfrm>
            <a:off x="2870559" y="4064000"/>
            <a:ext cx="5931641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"/>
          <p:cNvSpPr/>
          <p:nvPr/>
        </p:nvSpPr>
        <p:spPr>
          <a:xfrm>
            <a:off x="2870559" y="4064000"/>
            <a:ext cx="8864241" cy="11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4800"/>
              <a:buFont typeface="Oswald"/>
              <a:buNone/>
            </a:pPr>
            <a:r>
              <a:rPr lang="fr-FR" sz="4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COSNERVATISM </a:t>
            </a:r>
            <a:r>
              <a:rPr lang="fr-FR" sz="4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PRINCIPLE </a:t>
            </a:r>
            <a:endParaRPr sz="4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3"/>
          <p:cNvSpPr/>
          <p:nvPr/>
        </p:nvSpPr>
        <p:spPr>
          <a:xfrm>
            <a:off x="2870559" y="5067300"/>
            <a:ext cx="6067125" cy="732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3200"/>
              <a:buFont typeface="Oswald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7354219" y="4051300"/>
            <a:ext cx="7760670" cy="16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3"/>
          <p:cNvSpPr/>
          <p:nvPr/>
        </p:nvSpPr>
        <p:spPr>
          <a:xfrm>
            <a:off x="9183248" y="4064000"/>
            <a:ext cx="5931641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3"/>
          <p:cNvSpPr/>
          <p:nvPr/>
        </p:nvSpPr>
        <p:spPr>
          <a:xfrm>
            <a:off x="1041530" y="7035800"/>
            <a:ext cx="7760670" cy="16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3"/>
          <p:cNvSpPr/>
          <p:nvPr/>
        </p:nvSpPr>
        <p:spPr>
          <a:xfrm>
            <a:off x="2870559" y="7048500"/>
            <a:ext cx="5931641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3"/>
          <p:cNvSpPr/>
          <p:nvPr/>
        </p:nvSpPr>
        <p:spPr>
          <a:xfrm>
            <a:off x="7354219" y="7035800"/>
            <a:ext cx="7760670" cy="16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3"/>
          <p:cNvSpPr/>
          <p:nvPr/>
        </p:nvSpPr>
        <p:spPr>
          <a:xfrm>
            <a:off x="9183248" y="7048500"/>
            <a:ext cx="5931641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3"/>
          <p:cNvSpPr/>
          <p:nvPr/>
        </p:nvSpPr>
        <p:spPr>
          <a:xfrm>
            <a:off x="1041530" y="10020300"/>
            <a:ext cx="7760670" cy="16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3"/>
          <p:cNvSpPr/>
          <p:nvPr/>
        </p:nvSpPr>
        <p:spPr>
          <a:xfrm>
            <a:off x="2870559" y="10033000"/>
            <a:ext cx="5931641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3"/>
          <p:cNvSpPr/>
          <p:nvPr/>
        </p:nvSpPr>
        <p:spPr>
          <a:xfrm>
            <a:off x="7354219" y="10020300"/>
            <a:ext cx="7760670" cy="16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5" name="Google Shape;95;p3" descr=" 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354219" y="10020300"/>
            <a:ext cx="1625803" cy="16256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3"/>
          <p:cNvSpPr/>
          <p:nvPr/>
        </p:nvSpPr>
        <p:spPr>
          <a:xfrm>
            <a:off x="9183248" y="10033000"/>
            <a:ext cx="5931641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Google Shape;101;p3" descr=" 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2523765" y="3530600"/>
            <a:ext cx="11355219" cy="952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64;p3"/>
          <p:cNvSpPr/>
          <p:nvPr/>
        </p:nvSpPr>
        <p:spPr>
          <a:xfrm>
            <a:off x="2296870" y="6527800"/>
            <a:ext cx="8650530" cy="11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4800"/>
              <a:buFont typeface="Oswald"/>
              <a:buNone/>
            </a:pPr>
            <a:r>
              <a:rPr lang="fr-FR" sz="4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Choose</a:t>
            </a:r>
            <a:r>
              <a:rPr lang="fr-FR" sz="4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</a:t>
            </a:r>
            <a:r>
              <a:rPr lang="fr-FR" sz="4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less</a:t>
            </a:r>
            <a:r>
              <a:rPr lang="fr-FR" sz="4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4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optimistic</a:t>
            </a:r>
            <a:r>
              <a:rPr lang="fr-FR" sz="4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option </a:t>
            </a:r>
            <a:r>
              <a:rPr lang="fr-FR" sz="4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</a:t>
            </a:r>
            <a:r>
              <a:rPr lang="fr-FR" sz="4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4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uncertain</a:t>
            </a:r>
            <a:r>
              <a:rPr lang="fr-FR" sz="4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4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4963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E5FE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3" descr="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381000"/>
            <a:ext cx="24387048" cy="137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3" descr=" 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9808" y="12018026"/>
            <a:ext cx="1487602" cy="1487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3" descr=" 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396167" y="12407900"/>
            <a:ext cx="720648" cy="720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3" descr=" 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87785" y="1869873"/>
            <a:ext cx="720648" cy="720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3" descr=" 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211069" y="952500"/>
            <a:ext cx="720648" cy="720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3" descr=" 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81853" y="951241"/>
            <a:ext cx="991815" cy="72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3" descr=" 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2715264" y="4809623"/>
            <a:ext cx="991608" cy="72307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3"/>
          <p:cNvSpPr/>
          <p:nvPr/>
        </p:nvSpPr>
        <p:spPr>
          <a:xfrm>
            <a:off x="23370921" y="10515600"/>
            <a:ext cx="1016127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7" name="Google Shape;57;p3" descr=" 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3523340" y="10820400"/>
            <a:ext cx="711289" cy="25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3"/>
          <p:cNvSpPr/>
          <p:nvPr/>
        </p:nvSpPr>
        <p:spPr>
          <a:xfrm>
            <a:off x="1041530" y="4051300"/>
            <a:ext cx="7760670" cy="16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0" name="Google Shape;60;p3" descr=" 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41530" y="4051300"/>
            <a:ext cx="1625803" cy="16256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3"/>
          <p:cNvSpPr/>
          <p:nvPr/>
        </p:nvSpPr>
        <p:spPr>
          <a:xfrm>
            <a:off x="1041530" y="4051300"/>
            <a:ext cx="1625803" cy="1625600"/>
          </a:xfrm>
          <a:prstGeom prst="roundRect">
            <a:avLst>
              <a:gd name="adj" fmla="val 781313"/>
            </a:avLst>
          </a:prstGeom>
          <a:noFill/>
          <a:ln w="12700" cap="flat" cmpd="sng">
            <a:solidFill>
              <a:srgbClr val="426D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3"/>
          <p:cNvSpPr/>
          <p:nvPr/>
        </p:nvSpPr>
        <p:spPr>
          <a:xfrm>
            <a:off x="1460683" y="4311650"/>
            <a:ext cx="787498" cy="11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426DB9"/>
              </a:buClr>
              <a:buSzPts val="4800"/>
              <a:buFont typeface="Oswald"/>
              <a:buNone/>
            </a:pPr>
            <a:r>
              <a:rPr lang="en-US" sz="4800" b="1" i="0" u="none" strike="noStrike" cap="none" dirty="0" smtClean="0">
                <a:solidFill>
                  <a:srgbClr val="426DB9"/>
                </a:solidFill>
                <a:latin typeface="Oswald"/>
                <a:ea typeface="Oswald"/>
                <a:cs typeface="Oswald"/>
                <a:sym typeface="Oswald"/>
              </a:rPr>
              <a:t>08</a:t>
            </a:r>
            <a:endParaRPr sz="4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"/>
          <p:cNvSpPr/>
          <p:nvPr/>
        </p:nvSpPr>
        <p:spPr>
          <a:xfrm>
            <a:off x="2870559" y="4064000"/>
            <a:ext cx="5931641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"/>
          <p:cNvSpPr/>
          <p:nvPr/>
        </p:nvSpPr>
        <p:spPr>
          <a:xfrm>
            <a:off x="2870559" y="4064000"/>
            <a:ext cx="8864241" cy="11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4800"/>
              <a:buFont typeface="Oswald"/>
              <a:buNone/>
            </a:pPr>
            <a:r>
              <a:rPr lang="fr-FR" sz="4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MATERIALITY PRINCIPLE </a:t>
            </a:r>
            <a:endParaRPr sz="4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3"/>
          <p:cNvSpPr/>
          <p:nvPr/>
        </p:nvSpPr>
        <p:spPr>
          <a:xfrm>
            <a:off x="2870559" y="5067300"/>
            <a:ext cx="6067125" cy="732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3200"/>
              <a:buFont typeface="Oswald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7354219" y="4051300"/>
            <a:ext cx="7760670" cy="16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3"/>
          <p:cNvSpPr/>
          <p:nvPr/>
        </p:nvSpPr>
        <p:spPr>
          <a:xfrm>
            <a:off x="9183248" y="4064000"/>
            <a:ext cx="5931641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3"/>
          <p:cNvSpPr/>
          <p:nvPr/>
        </p:nvSpPr>
        <p:spPr>
          <a:xfrm>
            <a:off x="1041530" y="7035800"/>
            <a:ext cx="7760670" cy="16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3"/>
          <p:cNvSpPr/>
          <p:nvPr/>
        </p:nvSpPr>
        <p:spPr>
          <a:xfrm>
            <a:off x="2870559" y="7048500"/>
            <a:ext cx="5931641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3"/>
          <p:cNvSpPr/>
          <p:nvPr/>
        </p:nvSpPr>
        <p:spPr>
          <a:xfrm>
            <a:off x="7354219" y="7035800"/>
            <a:ext cx="7760670" cy="16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3"/>
          <p:cNvSpPr/>
          <p:nvPr/>
        </p:nvSpPr>
        <p:spPr>
          <a:xfrm>
            <a:off x="9183248" y="7048500"/>
            <a:ext cx="5931641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3"/>
          <p:cNvSpPr/>
          <p:nvPr/>
        </p:nvSpPr>
        <p:spPr>
          <a:xfrm>
            <a:off x="1041530" y="10020300"/>
            <a:ext cx="7760670" cy="16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3"/>
          <p:cNvSpPr/>
          <p:nvPr/>
        </p:nvSpPr>
        <p:spPr>
          <a:xfrm>
            <a:off x="2870559" y="10033000"/>
            <a:ext cx="5931641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3"/>
          <p:cNvSpPr/>
          <p:nvPr/>
        </p:nvSpPr>
        <p:spPr>
          <a:xfrm>
            <a:off x="7354219" y="10020300"/>
            <a:ext cx="7760670" cy="16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5" name="Google Shape;95;p3" descr=" 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354219" y="10020300"/>
            <a:ext cx="1625803" cy="16256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3"/>
          <p:cNvSpPr/>
          <p:nvPr/>
        </p:nvSpPr>
        <p:spPr>
          <a:xfrm>
            <a:off x="9183248" y="10033000"/>
            <a:ext cx="5931641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Google Shape;101;p3" descr=" 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2523765" y="3530600"/>
            <a:ext cx="11355219" cy="952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64;p3"/>
          <p:cNvSpPr/>
          <p:nvPr/>
        </p:nvSpPr>
        <p:spPr>
          <a:xfrm>
            <a:off x="2296870" y="6527800"/>
            <a:ext cx="8650530" cy="11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4800"/>
              <a:buFont typeface="Oswald"/>
              <a:buNone/>
            </a:pPr>
            <a:r>
              <a:rPr lang="fr-FR" sz="48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Only</a:t>
            </a:r>
            <a:r>
              <a:rPr lang="fr-FR" sz="4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important info must </a:t>
            </a:r>
            <a:r>
              <a:rPr lang="fr-FR" sz="48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</a:t>
            </a:r>
            <a:r>
              <a:rPr lang="fr-FR" sz="4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48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reported</a:t>
            </a:r>
            <a:r>
              <a:rPr lang="fr-FR" sz="4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4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2677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E5FE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3" descr="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381000"/>
            <a:ext cx="24387048" cy="137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3" descr=" 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9808" y="12018026"/>
            <a:ext cx="1487602" cy="1487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3" descr=" 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396167" y="12407900"/>
            <a:ext cx="720648" cy="720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3" descr=" 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87785" y="1869873"/>
            <a:ext cx="720648" cy="720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3" descr=" 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211069" y="952500"/>
            <a:ext cx="720648" cy="720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3" descr=" 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81853" y="951241"/>
            <a:ext cx="991815" cy="72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3" descr=" 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2715264" y="4809623"/>
            <a:ext cx="991608" cy="72307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3"/>
          <p:cNvSpPr/>
          <p:nvPr/>
        </p:nvSpPr>
        <p:spPr>
          <a:xfrm>
            <a:off x="23370921" y="10515600"/>
            <a:ext cx="1016127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7" name="Google Shape;57;p3" descr=" 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3523340" y="10820400"/>
            <a:ext cx="711289" cy="25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3"/>
          <p:cNvSpPr/>
          <p:nvPr/>
        </p:nvSpPr>
        <p:spPr>
          <a:xfrm>
            <a:off x="1041530" y="4051300"/>
            <a:ext cx="7760670" cy="16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0" name="Google Shape;60;p3" descr=" 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41530" y="4051300"/>
            <a:ext cx="1625803" cy="16256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3"/>
          <p:cNvSpPr/>
          <p:nvPr/>
        </p:nvSpPr>
        <p:spPr>
          <a:xfrm>
            <a:off x="1041530" y="4051300"/>
            <a:ext cx="1625803" cy="1625600"/>
          </a:xfrm>
          <a:prstGeom prst="roundRect">
            <a:avLst>
              <a:gd name="adj" fmla="val 781313"/>
            </a:avLst>
          </a:prstGeom>
          <a:noFill/>
          <a:ln w="12700" cap="flat" cmpd="sng">
            <a:solidFill>
              <a:srgbClr val="426D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3"/>
          <p:cNvSpPr/>
          <p:nvPr/>
        </p:nvSpPr>
        <p:spPr>
          <a:xfrm>
            <a:off x="1460683" y="4311650"/>
            <a:ext cx="787498" cy="11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426DB9"/>
              </a:buClr>
              <a:buSzPts val="4800"/>
              <a:buFont typeface="Oswald"/>
              <a:buNone/>
            </a:pPr>
            <a:r>
              <a:rPr lang="en-US" sz="4800" b="1" i="0" u="none" strike="noStrike" cap="none" dirty="0" smtClean="0">
                <a:solidFill>
                  <a:srgbClr val="426DB9"/>
                </a:solidFill>
                <a:latin typeface="Oswald"/>
                <a:ea typeface="Oswald"/>
                <a:cs typeface="Oswald"/>
                <a:sym typeface="Oswald"/>
              </a:rPr>
              <a:t>09</a:t>
            </a:r>
            <a:endParaRPr sz="4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"/>
          <p:cNvSpPr/>
          <p:nvPr/>
        </p:nvSpPr>
        <p:spPr>
          <a:xfrm>
            <a:off x="2870559" y="4064000"/>
            <a:ext cx="5931641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"/>
          <p:cNvSpPr/>
          <p:nvPr/>
        </p:nvSpPr>
        <p:spPr>
          <a:xfrm>
            <a:off x="2870559" y="4064000"/>
            <a:ext cx="8864241" cy="11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4800"/>
              <a:buFont typeface="Oswald"/>
              <a:buNone/>
            </a:pPr>
            <a:r>
              <a:rPr lang="fr-FR" sz="4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FULL DISCLOSURE PRINCIPLE </a:t>
            </a:r>
            <a:endParaRPr sz="4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3"/>
          <p:cNvSpPr/>
          <p:nvPr/>
        </p:nvSpPr>
        <p:spPr>
          <a:xfrm>
            <a:off x="2870559" y="5067300"/>
            <a:ext cx="6067125" cy="732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3200"/>
              <a:buFont typeface="Oswald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7354219" y="4051300"/>
            <a:ext cx="7760670" cy="16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3"/>
          <p:cNvSpPr/>
          <p:nvPr/>
        </p:nvSpPr>
        <p:spPr>
          <a:xfrm>
            <a:off x="9183248" y="4064000"/>
            <a:ext cx="5931641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3"/>
          <p:cNvSpPr/>
          <p:nvPr/>
        </p:nvSpPr>
        <p:spPr>
          <a:xfrm>
            <a:off x="1041530" y="7035800"/>
            <a:ext cx="7760670" cy="16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3"/>
          <p:cNvSpPr/>
          <p:nvPr/>
        </p:nvSpPr>
        <p:spPr>
          <a:xfrm>
            <a:off x="2870559" y="7048500"/>
            <a:ext cx="5931641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3"/>
          <p:cNvSpPr/>
          <p:nvPr/>
        </p:nvSpPr>
        <p:spPr>
          <a:xfrm>
            <a:off x="7354219" y="7035800"/>
            <a:ext cx="7760670" cy="16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3"/>
          <p:cNvSpPr/>
          <p:nvPr/>
        </p:nvSpPr>
        <p:spPr>
          <a:xfrm>
            <a:off x="9183248" y="7048500"/>
            <a:ext cx="5931641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3"/>
          <p:cNvSpPr/>
          <p:nvPr/>
        </p:nvSpPr>
        <p:spPr>
          <a:xfrm>
            <a:off x="1041530" y="10020300"/>
            <a:ext cx="7760670" cy="16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3"/>
          <p:cNvSpPr/>
          <p:nvPr/>
        </p:nvSpPr>
        <p:spPr>
          <a:xfrm>
            <a:off x="2870559" y="10033000"/>
            <a:ext cx="5931641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3"/>
          <p:cNvSpPr/>
          <p:nvPr/>
        </p:nvSpPr>
        <p:spPr>
          <a:xfrm>
            <a:off x="7354219" y="10020300"/>
            <a:ext cx="7760670" cy="16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5" name="Google Shape;95;p3" descr=" 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354219" y="10020300"/>
            <a:ext cx="1625803" cy="16256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3"/>
          <p:cNvSpPr/>
          <p:nvPr/>
        </p:nvSpPr>
        <p:spPr>
          <a:xfrm>
            <a:off x="9183248" y="10033000"/>
            <a:ext cx="5931641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Google Shape;101;p3" descr=" 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2523765" y="3530600"/>
            <a:ext cx="11355219" cy="952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64;p3"/>
          <p:cNvSpPr/>
          <p:nvPr/>
        </p:nvSpPr>
        <p:spPr>
          <a:xfrm>
            <a:off x="2296870" y="6527800"/>
            <a:ext cx="8650530" cy="11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4800"/>
              <a:buFont typeface="Oswald"/>
              <a:buNone/>
            </a:pPr>
            <a:r>
              <a:rPr lang="fr-FR" sz="48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Reveal</a:t>
            </a:r>
            <a:r>
              <a:rPr lang="fr-FR" sz="4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all relevant </a:t>
            </a:r>
            <a:r>
              <a:rPr lang="fr-FR" sz="48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financial</a:t>
            </a:r>
            <a:r>
              <a:rPr lang="fr-FR" sz="4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48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details</a:t>
            </a:r>
            <a:r>
              <a:rPr lang="fr-FR" sz="4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4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731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E5FE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3" descr="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381000"/>
            <a:ext cx="24387048" cy="137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3" descr=" 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9808" y="12018026"/>
            <a:ext cx="1487602" cy="1487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3" descr=" 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396167" y="12407900"/>
            <a:ext cx="720648" cy="720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3" descr=" 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87785" y="1869873"/>
            <a:ext cx="720648" cy="720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3" descr=" 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211069" y="952500"/>
            <a:ext cx="720648" cy="720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3" descr=" 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81853" y="951241"/>
            <a:ext cx="991815" cy="72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3" descr=" 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2715264" y="4809623"/>
            <a:ext cx="991608" cy="72307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3"/>
          <p:cNvSpPr/>
          <p:nvPr/>
        </p:nvSpPr>
        <p:spPr>
          <a:xfrm>
            <a:off x="23370921" y="10515600"/>
            <a:ext cx="1016127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7" name="Google Shape;57;p3" descr=" 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3523340" y="10820400"/>
            <a:ext cx="711289" cy="25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3"/>
          <p:cNvSpPr/>
          <p:nvPr/>
        </p:nvSpPr>
        <p:spPr>
          <a:xfrm>
            <a:off x="1041530" y="4051300"/>
            <a:ext cx="7760670" cy="16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0" name="Google Shape;60;p3" descr=" 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41530" y="4051300"/>
            <a:ext cx="1625803" cy="16256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3"/>
          <p:cNvSpPr/>
          <p:nvPr/>
        </p:nvSpPr>
        <p:spPr>
          <a:xfrm>
            <a:off x="1041530" y="4051300"/>
            <a:ext cx="1625803" cy="1625600"/>
          </a:xfrm>
          <a:prstGeom prst="roundRect">
            <a:avLst>
              <a:gd name="adj" fmla="val 781313"/>
            </a:avLst>
          </a:prstGeom>
          <a:noFill/>
          <a:ln w="12700" cap="flat" cmpd="sng">
            <a:solidFill>
              <a:srgbClr val="426D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3"/>
          <p:cNvSpPr/>
          <p:nvPr/>
        </p:nvSpPr>
        <p:spPr>
          <a:xfrm>
            <a:off x="1460683" y="4311650"/>
            <a:ext cx="787498" cy="11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426DB9"/>
              </a:buClr>
              <a:buSzPts val="4800"/>
              <a:buFont typeface="Oswald"/>
              <a:buNone/>
            </a:pPr>
            <a:r>
              <a:rPr lang="en-US" sz="4800" b="1" dirty="0" smtClean="0">
                <a:solidFill>
                  <a:srgbClr val="426DB9"/>
                </a:solidFill>
                <a:latin typeface="Oswald"/>
                <a:ea typeface="Calibri"/>
                <a:cs typeface="Calibri"/>
                <a:sym typeface="Oswald"/>
              </a:rPr>
              <a:t>10</a:t>
            </a:r>
            <a:endParaRPr sz="4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"/>
          <p:cNvSpPr/>
          <p:nvPr/>
        </p:nvSpPr>
        <p:spPr>
          <a:xfrm>
            <a:off x="2870559" y="4064000"/>
            <a:ext cx="5931641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"/>
          <p:cNvSpPr/>
          <p:nvPr/>
        </p:nvSpPr>
        <p:spPr>
          <a:xfrm>
            <a:off x="2870559" y="4064000"/>
            <a:ext cx="8864241" cy="11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4800"/>
              <a:buFont typeface="Oswald"/>
              <a:buNone/>
            </a:pPr>
            <a:r>
              <a:rPr lang="fr-FR" sz="4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ECONOMIC ENTITY PRINCIPLE </a:t>
            </a:r>
            <a:endParaRPr sz="4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3"/>
          <p:cNvSpPr/>
          <p:nvPr/>
        </p:nvSpPr>
        <p:spPr>
          <a:xfrm>
            <a:off x="2870559" y="5067300"/>
            <a:ext cx="6067125" cy="732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3200"/>
              <a:buFont typeface="Oswald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7354219" y="4051300"/>
            <a:ext cx="7760670" cy="16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3"/>
          <p:cNvSpPr/>
          <p:nvPr/>
        </p:nvSpPr>
        <p:spPr>
          <a:xfrm>
            <a:off x="9183248" y="4064000"/>
            <a:ext cx="5931641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3"/>
          <p:cNvSpPr/>
          <p:nvPr/>
        </p:nvSpPr>
        <p:spPr>
          <a:xfrm>
            <a:off x="1041530" y="7035800"/>
            <a:ext cx="7760670" cy="16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3"/>
          <p:cNvSpPr/>
          <p:nvPr/>
        </p:nvSpPr>
        <p:spPr>
          <a:xfrm>
            <a:off x="2870559" y="7048500"/>
            <a:ext cx="5931641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3"/>
          <p:cNvSpPr/>
          <p:nvPr/>
        </p:nvSpPr>
        <p:spPr>
          <a:xfrm>
            <a:off x="7354219" y="7035800"/>
            <a:ext cx="7760670" cy="16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3"/>
          <p:cNvSpPr/>
          <p:nvPr/>
        </p:nvSpPr>
        <p:spPr>
          <a:xfrm>
            <a:off x="9183248" y="7048500"/>
            <a:ext cx="5931641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3"/>
          <p:cNvSpPr/>
          <p:nvPr/>
        </p:nvSpPr>
        <p:spPr>
          <a:xfrm>
            <a:off x="1041530" y="10020300"/>
            <a:ext cx="7760670" cy="16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3"/>
          <p:cNvSpPr/>
          <p:nvPr/>
        </p:nvSpPr>
        <p:spPr>
          <a:xfrm>
            <a:off x="2870559" y="10033000"/>
            <a:ext cx="5931641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3"/>
          <p:cNvSpPr/>
          <p:nvPr/>
        </p:nvSpPr>
        <p:spPr>
          <a:xfrm>
            <a:off x="7354219" y="10020300"/>
            <a:ext cx="7760670" cy="16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5" name="Google Shape;95;p3" descr=" 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354219" y="10020300"/>
            <a:ext cx="1625803" cy="16256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3"/>
          <p:cNvSpPr/>
          <p:nvPr/>
        </p:nvSpPr>
        <p:spPr>
          <a:xfrm>
            <a:off x="9183248" y="10033000"/>
            <a:ext cx="5931641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Google Shape;101;p3" descr=" 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2523765" y="3530600"/>
            <a:ext cx="11355219" cy="952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64;p3"/>
          <p:cNvSpPr/>
          <p:nvPr/>
        </p:nvSpPr>
        <p:spPr>
          <a:xfrm>
            <a:off x="2296870" y="6527800"/>
            <a:ext cx="8650530" cy="11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4800"/>
              <a:buFont typeface="Oswald"/>
              <a:buNone/>
            </a:pPr>
            <a:r>
              <a:rPr lang="fr-FR" sz="48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Keep</a:t>
            </a:r>
            <a:r>
              <a:rPr lang="fr-FR" sz="4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business and </a:t>
            </a:r>
            <a:r>
              <a:rPr lang="fr-FR" sz="48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personal</a:t>
            </a:r>
            <a:r>
              <a:rPr lang="fr-FR" sz="4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finances </a:t>
            </a:r>
            <a:r>
              <a:rPr lang="fr-FR" sz="48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separate</a:t>
            </a:r>
            <a:r>
              <a:rPr lang="fr-FR" sz="4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4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85066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E5FE"/>
        </a:solidFill>
        <a:effectLst/>
      </p:bgPr>
    </p:bg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8" name="Google Shape;848;p26" descr="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76200"/>
            <a:ext cx="24387048" cy="137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9" name="Google Shape;849;p26" descr=" 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9808" y="829320"/>
            <a:ext cx="1487602" cy="1487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0" name="Google Shape;850;p26" descr=" 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396167" y="1206103"/>
            <a:ext cx="720648" cy="720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1" name="Google Shape;851;p26" descr=" 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87785" y="11744127"/>
            <a:ext cx="720648" cy="720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52" name="Google Shape;852;p26" descr=" 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211069" y="12661503"/>
            <a:ext cx="720648" cy="720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53" name="Google Shape;853;p26" descr=" 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81853" y="12660263"/>
            <a:ext cx="991815" cy="723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854" name="Google Shape;854;p26" descr=" 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2715264" y="8801844"/>
            <a:ext cx="991608" cy="723057"/>
          </a:xfrm>
          <a:prstGeom prst="rect">
            <a:avLst/>
          </a:prstGeom>
          <a:noFill/>
          <a:ln>
            <a:noFill/>
          </a:ln>
        </p:spPr>
      </p:pic>
      <p:sp>
        <p:nvSpPr>
          <p:cNvPr id="855" name="Google Shape;855;p26"/>
          <p:cNvSpPr/>
          <p:nvPr/>
        </p:nvSpPr>
        <p:spPr>
          <a:xfrm>
            <a:off x="23370921" y="10515600"/>
            <a:ext cx="1016127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56" name="Google Shape;856;p26" descr=" 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3523340" y="10820400"/>
            <a:ext cx="711289" cy="25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857" name="Google Shape;857;p26"/>
          <p:cNvSpPr/>
          <p:nvPr/>
        </p:nvSpPr>
        <p:spPr>
          <a:xfrm>
            <a:off x="11825178" y="2667000"/>
            <a:ext cx="11380622" cy="8750300"/>
          </a:xfrm>
          <a:prstGeom prst="roundRect">
            <a:avLst>
              <a:gd name="adj" fmla="val 14525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26"/>
          <p:cNvSpPr/>
          <p:nvPr/>
        </p:nvSpPr>
        <p:spPr>
          <a:xfrm>
            <a:off x="12638080" y="3479800"/>
            <a:ext cx="10093528" cy="3361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72727"/>
              </a:buClr>
              <a:buSzPts val="8000"/>
              <a:buFont typeface="Oswald"/>
              <a:buNone/>
            </a:pPr>
            <a:r>
              <a:rPr lang="en-US" sz="8000" b="1" i="0" u="none" strike="noStrike" cap="none" dirty="0">
                <a:solidFill>
                  <a:srgbClr val="272727"/>
                </a:solidFill>
                <a:latin typeface="Oswald"/>
                <a:ea typeface="Oswald"/>
                <a:cs typeface="Oswald"/>
                <a:sym typeface="Oswald"/>
              </a:rPr>
              <a:t>Thank </a:t>
            </a:r>
            <a:r>
              <a:rPr lang="en-US" sz="8000" b="1" i="0" u="none" strike="noStrike" cap="none" dirty="0" smtClean="0">
                <a:solidFill>
                  <a:srgbClr val="272727"/>
                </a:solidFill>
                <a:latin typeface="Oswald"/>
                <a:ea typeface="Oswald"/>
                <a:cs typeface="Oswald"/>
                <a:sym typeface="Oswald"/>
              </a:rPr>
              <a:t>you</a:t>
            </a:r>
            <a:endParaRPr sz="8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0" name="Google Shape;860;p26"/>
          <p:cNvSpPr/>
          <p:nvPr/>
        </p:nvSpPr>
        <p:spPr>
          <a:xfrm rot="-5400000">
            <a:off x="22199488" y="8338530"/>
            <a:ext cx="3645356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Inter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Credit | Image: </a:t>
            </a:r>
            <a:r>
              <a:rPr lang="en-US" sz="2400" b="0" i="0" u="sng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  <a:hlinkClick r:id="rId10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Unsplash</a:t>
            </a:r>
            <a:r>
              <a:rPr lang="en-US" sz="2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1" name="Google Shape;861;p26" descr=" 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74797" y="1397000"/>
            <a:ext cx="11414190" cy="10917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7311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E5FE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2" descr="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28600"/>
            <a:ext cx="24387048" cy="137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2" descr=" 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9808" y="829324"/>
            <a:ext cx="1487602" cy="1487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2" descr=" 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396167" y="1206102"/>
            <a:ext cx="720648" cy="720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2" descr=" 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87785" y="11744130"/>
            <a:ext cx="720648" cy="720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2" descr=" 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211069" y="12661503"/>
            <a:ext cx="720648" cy="720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2" descr=" 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81853" y="12660244"/>
            <a:ext cx="991815" cy="72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2" descr=" 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2715264" y="8801863"/>
            <a:ext cx="991608" cy="723075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2"/>
          <p:cNvSpPr/>
          <p:nvPr/>
        </p:nvSpPr>
        <p:spPr>
          <a:xfrm>
            <a:off x="23370921" y="10515600"/>
            <a:ext cx="1016127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1" name="Google Shape;41;p2" descr=" 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3523340" y="10820400"/>
            <a:ext cx="711289" cy="25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2"/>
          <p:cNvSpPr/>
          <p:nvPr/>
        </p:nvSpPr>
        <p:spPr>
          <a:xfrm>
            <a:off x="3587359" y="2129367"/>
            <a:ext cx="8908859" cy="295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72727"/>
              </a:buClr>
              <a:buSzPts val="12800"/>
              <a:buFont typeface="Oswald"/>
              <a:buNone/>
            </a:pPr>
            <a:r>
              <a:rPr lang="en-US" sz="12800" b="1" dirty="0" smtClean="0">
                <a:solidFill>
                  <a:srgbClr val="272727"/>
                </a:solidFill>
                <a:latin typeface="Oswald"/>
                <a:ea typeface="Calibri"/>
                <a:cs typeface="Calibri"/>
                <a:sym typeface="Oswald"/>
              </a:rPr>
              <a:t>introduction</a:t>
            </a:r>
            <a:endParaRPr sz="1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2"/>
          <p:cNvSpPr/>
          <p:nvPr/>
        </p:nvSpPr>
        <p:spPr>
          <a:xfrm>
            <a:off x="4993841" y="5857063"/>
            <a:ext cx="14399366" cy="1926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3200"/>
              <a:buFont typeface="Oswald"/>
              <a:buNone/>
            </a:pPr>
            <a:r>
              <a:rPr lang="fr-FR" sz="4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Accounting</a:t>
            </a:r>
            <a:r>
              <a:rPr lang="fr-FR" sz="4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4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</a:t>
            </a:r>
            <a:r>
              <a:rPr lang="fr-FR" sz="4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fr-FR" sz="4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fundamental</a:t>
            </a:r>
            <a:r>
              <a:rPr lang="fr-FR" sz="4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4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tool</a:t>
            </a:r>
            <a:r>
              <a:rPr lang="fr-FR" sz="4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</a:t>
            </a:r>
            <a:r>
              <a:rPr lang="fr-FR" sz="4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organizing</a:t>
            </a:r>
            <a:r>
              <a:rPr lang="fr-FR" sz="4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fr-FR" sz="4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recording</a:t>
            </a:r>
            <a:r>
              <a:rPr lang="fr-FR" sz="4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4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financial</a:t>
            </a:r>
            <a:r>
              <a:rPr lang="fr-FR" sz="4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information , </a:t>
            </a:r>
            <a:r>
              <a:rPr lang="fr-FR" sz="4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Accounting</a:t>
            </a:r>
            <a:r>
              <a:rPr lang="fr-FR" sz="4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4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principles</a:t>
            </a:r>
            <a:r>
              <a:rPr lang="fr-FR" sz="4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4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play</a:t>
            </a:r>
            <a:r>
              <a:rPr lang="fr-FR" sz="4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key </a:t>
            </a:r>
            <a:r>
              <a:rPr lang="fr-FR" sz="4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role</a:t>
            </a:r>
            <a:r>
              <a:rPr lang="fr-FR" sz="4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fr-FR" sz="4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standardizing</a:t>
            </a:r>
            <a:r>
              <a:rPr lang="fr-FR" sz="4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4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theses</a:t>
            </a:r>
            <a:r>
              <a:rPr lang="fr-FR" sz="4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4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processes</a:t>
            </a:r>
            <a:r>
              <a:rPr lang="fr-FR" sz="4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fr-FR" sz="4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ensurig</a:t>
            </a:r>
            <a:r>
              <a:rPr lang="fr-FR" sz="4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4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transparecy</a:t>
            </a:r>
            <a:r>
              <a:rPr lang="fr-FR" sz="4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fr-FR" sz="4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accuracy</a:t>
            </a:r>
            <a:r>
              <a:rPr lang="fr-FR" sz="4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fr-FR" sz="4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financial</a:t>
            </a:r>
            <a:r>
              <a:rPr lang="fr-FR" sz="4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4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reporting</a:t>
            </a:r>
            <a:r>
              <a:rPr lang="fr-FR" sz="4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ar-DZ" sz="4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E5FE"/>
        </a:solidFill>
        <a:effectLst/>
      </p:bgPr>
    </p:bg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8" name="Google Shape;848;p26" descr="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76200"/>
            <a:ext cx="24387048" cy="137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9" name="Google Shape;849;p26" descr=" 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9808" y="829320"/>
            <a:ext cx="1487602" cy="1487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0" name="Google Shape;850;p26" descr=" 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396167" y="1206103"/>
            <a:ext cx="720648" cy="720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1" name="Google Shape;851;p26" descr=" 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87785" y="11744127"/>
            <a:ext cx="720648" cy="720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52" name="Google Shape;852;p26" descr=" 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211069" y="12661503"/>
            <a:ext cx="720648" cy="720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53" name="Google Shape;853;p26" descr=" 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81853" y="12660263"/>
            <a:ext cx="991815" cy="723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854" name="Google Shape;854;p26" descr=" 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2715264" y="8801844"/>
            <a:ext cx="991608" cy="723057"/>
          </a:xfrm>
          <a:prstGeom prst="rect">
            <a:avLst/>
          </a:prstGeom>
          <a:noFill/>
          <a:ln>
            <a:noFill/>
          </a:ln>
        </p:spPr>
      </p:pic>
      <p:sp>
        <p:nvSpPr>
          <p:cNvPr id="855" name="Google Shape;855;p26"/>
          <p:cNvSpPr/>
          <p:nvPr/>
        </p:nvSpPr>
        <p:spPr>
          <a:xfrm>
            <a:off x="23370921" y="10515600"/>
            <a:ext cx="1016127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56" name="Google Shape;856;p26" descr=" 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3523340" y="10820400"/>
            <a:ext cx="711289" cy="25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857" name="Google Shape;857;p26"/>
          <p:cNvSpPr/>
          <p:nvPr/>
        </p:nvSpPr>
        <p:spPr>
          <a:xfrm>
            <a:off x="11825178" y="2667000"/>
            <a:ext cx="11380622" cy="8750300"/>
          </a:xfrm>
          <a:prstGeom prst="roundRect">
            <a:avLst>
              <a:gd name="adj" fmla="val 14525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26"/>
          <p:cNvSpPr/>
          <p:nvPr/>
        </p:nvSpPr>
        <p:spPr>
          <a:xfrm>
            <a:off x="10312400" y="1264997"/>
            <a:ext cx="16459200" cy="3361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72727"/>
              </a:buClr>
              <a:buSzPts val="8000"/>
              <a:buFont typeface="Oswald"/>
              <a:buNone/>
            </a:pPr>
            <a:r>
              <a:rPr lang="fr-FR" sz="8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DEFINITION OF ACCOUNTING PRINCIPLES </a:t>
            </a:r>
            <a:endParaRPr sz="8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0" name="Google Shape;860;p26"/>
          <p:cNvSpPr/>
          <p:nvPr/>
        </p:nvSpPr>
        <p:spPr>
          <a:xfrm rot="-5400000">
            <a:off x="22199488" y="8338530"/>
            <a:ext cx="3645356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Inter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Credit | Image: </a:t>
            </a:r>
            <a:r>
              <a:rPr lang="en-US" sz="2400" b="0" i="0" u="sng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  <a:hlinkClick r:id="rId10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Unsplash</a:t>
            </a:r>
            <a:r>
              <a:rPr lang="en-US" sz="24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1" name="Google Shape;861;p26" descr=" 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74797" y="1574800"/>
            <a:ext cx="11414190" cy="1091723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oneTexte 1"/>
          <p:cNvSpPr txBox="1"/>
          <p:nvPr/>
        </p:nvSpPr>
        <p:spPr>
          <a:xfrm>
            <a:off x="12963784" y="6295711"/>
            <a:ext cx="77372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err="1" smtClean="0"/>
              <a:t>Acconting</a:t>
            </a:r>
            <a:r>
              <a:rPr lang="fr-FR" sz="3600" b="1" dirty="0" smtClean="0"/>
              <a:t> </a:t>
            </a:r>
            <a:r>
              <a:rPr lang="fr-FR" sz="3600" b="1" dirty="0" err="1" smtClean="0"/>
              <a:t>priciples</a:t>
            </a:r>
            <a:r>
              <a:rPr lang="fr-FR" sz="3600" b="1" dirty="0" smtClean="0"/>
              <a:t> are the basic </a:t>
            </a:r>
            <a:r>
              <a:rPr lang="fr-FR" sz="3600" b="1" dirty="0" err="1" smtClean="0"/>
              <a:t>rules</a:t>
            </a:r>
            <a:r>
              <a:rPr lang="fr-FR" sz="3600" b="1" dirty="0" smtClean="0"/>
              <a:t> and guidelines </a:t>
            </a:r>
            <a:r>
              <a:rPr lang="fr-FR" sz="3600" b="1" dirty="0" err="1" smtClean="0"/>
              <a:t>that</a:t>
            </a:r>
            <a:r>
              <a:rPr lang="fr-FR" sz="3600" b="1" dirty="0" smtClean="0"/>
              <a:t> </a:t>
            </a:r>
            <a:r>
              <a:rPr lang="fr-FR" sz="3600" b="1" dirty="0" err="1" smtClean="0"/>
              <a:t>companies</a:t>
            </a:r>
            <a:r>
              <a:rPr lang="fr-FR" sz="3600" b="1" dirty="0" smtClean="0"/>
              <a:t> </a:t>
            </a:r>
            <a:r>
              <a:rPr lang="fr-FR" sz="3600" b="1" dirty="0" err="1" smtClean="0"/>
              <a:t>follow</a:t>
            </a:r>
            <a:r>
              <a:rPr lang="fr-FR" sz="3600" b="1" dirty="0" smtClean="0"/>
              <a:t> </a:t>
            </a:r>
            <a:r>
              <a:rPr lang="fr-FR" sz="3600" b="1" dirty="0" err="1" smtClean="0"/>
              <a:t>when</a:t>
            </a:r>
            <a:r>
              <a:rPr lang="fr-FR" sz="3600" b="1" dirty="0" smtClean="0"/>
              <a:t> </a:t>
            </a:r>
            <a:r>
              <a:rPr lang="fr-FR" sz="3600" b="1" dirty="0" err="1" smtClean="0"/>
              <a:t>recording</a:t>
            </a:r>
            <a:r>
              <a:rPr lang="fr-FR" sz="3600" b="1" dirty="0" smtClean="0"/>
              <a:t> and </a:t>
            </a:r>
            <a:r>
              <a:rPr lang="fr-FR" sz="3600" b="1" dirty="0" err="1" smtClean="0"/>
              <a:t>reporting</a:t>
            </a:r>
            <a:r>
              <a:rPr lang="fr-FR" sz="3600" b="1" dirty="0" smtClean="0"/>
              <a:t> </a:t>
            </a:r>
            <a:r>
              <a:rPr lang="fr-FR" sz="3600" b="1" dirty="0" err="1" smtClean="0"/>
              <a:t>financial</a:t>
            </a:r>
            <a:r>
              <a:rPr lang="fr-FR" sz="3600" b="1" dirty="0" smtClean="0"/>
              <a:t> data, </a:t>
            </a:r>
            <a:r>
              <a:rPr lang="fr-FR" sz="3600" b="1" dirty="0" err="1" smtClean="0"/>
              <a:t>they</a:t>
            </a:r>
            <a:r>
              <a:rPr lang="fr-FR" sz="3600" b="1" dirty="0" smtClean="0"/>
              <a:t> </a:t>
            </a:r>
            <a:r>
              <a:rPr lang="fr-FR" sz="3600" b="1" dirty="0" err="1" smtClean="0"/>
              <a:t>esure</a:t>
            </a:r>
            <a:r>
              <a:rPr lang="fr-FR" sz="3600" b="1" dirty="0" smtClean="0"/>
              <a:t> </a:t>
            </a:r>
            <a:r>
              <a:rPr lang="fr-FR" sz="3600" b="1" dirty="0" err="1" smtClean="0"/>
              <a:t>consistency</a:t>
            </a:r>
            <a:r>
              <a:rPr lang="fr-FR" sz="3600" b="1" dirty="0" smtClean="0"/>
              <a:t> of </a:t>
            </a:r>
            <a:r>
              <a:rPr lang="fr-FR" sz="3600" b="1" dirty="0" err="1" smtClean="0"/>
              <a:t>financial</a:t>
            </a:r>
            <a:r>
              <a:rPr lang="fr-FR" sz="3600" b="1" dirty="0"/>
              <a:t> </a:t>
            </a:r>
            <a:r>
              <a:rPr lang="fr-FR" sz="3600" b="1" dirty="0" err="1" smtClean="0"/>
              <a:t>statments</a:t>
            </a:r>
            <a:r>
              <a:rPr lang="fr-FR" sz="3600" b="1" dirty="0" smtClean="0"/>
              <a:t> </a:t>
            </a:r>
            <a:r>
              <a:rPr lang="fr-FR" sz="3600" b="1" dirty="0" err="1" smtClean="0"/>
              <a:t>across</a:t>
            </a:r>
            <a:r>
              <a:rPr lang="fr-FR" sz="3600" b="1" dirty="0" smtClean="0"/>
              <a:t> </a:t>
            </a:r>
            <a:r>
              <a:rPr lang="fr-FR" sz="3600" b="1" dirty="0" err="1" smtClean="0"/>
              <a:t>difffrent</a:t>
            </a:r>
            <a:r>
              <a:rPr lang="fr-FR" sz="3600" b="1" dirty="0" smtClean="0"/>
              <a:t> businesses and time </a:t>
            </a:r>
            <a:r>
              <a:rPr lang="fr-FR" sz="3600" b="1" dirty="0" err="1" smtClean="0"/>
              <a:t>periods</a:t>
            </a:r>
            <a:r>
              <a:rPr lang="fr-FR" sz="3600" b="1" smtClean="0"/>
              <a:t> </a:t>
            </a:r>
            <a:endParaRPr lang="fr-FR" sz="36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E5FE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3" descr="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381000"/>
            <a:ext cx="24387048" cy="137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3" descr=" 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9808" y="12018026"/>
            <a:ext cx="1487602" cy="1487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3" descr=" 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396167" y="12407900"/>
            <a:ext cx="720648" cy="720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3" descr=" 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87785" y="1869873"/>
            <a:ext cx="720648" cy="720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3" descr=" 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211069" y="952500"/>
            <a:ext cx="720648" cy="720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3" descr=" 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81853" y="951241"/>
            <a:ext cx="991815" cy="72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3" descr=" 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2715264" y="4809623"/>
            <a:ext cx="991608" cy="72307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3"/>
          <p:cNvSpPr/>
          <p:nvPr/>
        </p:nvSpPr>
        <p:spPr>
          <a:xfrm>
            <a:off x="23370921" y="10515600"/>
            <a:ext cx="1016127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7" name="Google Shape;57;p3" descr=" 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3523340" y="10820400"/>
            <a:ext cx="711289" cy="25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3"/>
          <p:cNvSpPr/>
          <p:nvPr/>
        </p:nvSpPr>
        <p:spPr>
          <a:xfrm>
            <a:off x="1041530" y="4051300"/>
            <a:ext cx="7760670" cy="16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0" name="Google Shape;60;p3" descr=" 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41530" y="4051300"/>
            <a:ext cx="1625803" cy="16256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3"/>
          <p:cNvSpPr/>
          <p:nvPr/>
        </p:nvSpPr>
        <p:spPr>
          <a:xfrm>
            <a:off x="1041530" y="4051300"/>
            <a:ext cx="1625803" cy="1625600"/>
          </a:xfrm>
          <a:prstGeom prst="roundRect">
            <a:avLst>
              <a:gd name="adj" fmla="val 781313"/>
            </a:avLst>
          </a:prstGeom>
          <a:noFill/>
          <a:ln w="12700" cap="flat" cmpd="sng">
            <a:solidFill>
              <a:srgbClr val="426D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3"/>
          <p:cNvSpPr/>
          <p:nvPr/>
        </p:nvSpPr>
        <p:spPr>
          <a:xfrm>
            <a:off x="1460683" y="4311650"/>
            <a:ext cx="787498" cy="11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426DB9"/>
              </a:buClr>
              <a:buSzPts val="4800"/>
              <a:buFont typeface="Oswald"/>
              <a:buNone/>
            </a:pPr>
            <a:r>
              <a:rPr lang="en-US" sz="4800" b="1" i="0" u="none" strike="noStrike" cap="none">
                <a:solidFill>
                  <a:srgbClr val="426DB9"/>
                </a:solidFill>
                <a:latin typeface="Oswald"/>
                <a:ea typeface="Oswald"/>
                <a:cs typeface="Oswald"/>
                <a:sym typeface="Oswald"/>
              </a:rPr>
              <a:t>01</a:t>
            </a:r>
            <a:endParaRPr sz="4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"/>
          <p:cNvSpPr/>
          <p:nvPr/>
        </p:nvSpPr>
        <p:spPr>
          <a:xfrm>
            <a:off x="2870559" y="4064000"/>
            <a:ext cx="5931641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"/>
          <p:cNvSpPr/>
          <p:nvPr/>
        </p:nvSpPr>
        <p:spPr>
          <a:xfrm>
            <a:off x="2870559" y="4064000"/>
            <a:ext cx="6134867" cy="11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4800"/>
              <a:buFont typeface="Oswald"/>
              <a:buNone/>
            </a:pPr>
            <a:r>
              <a:rPr lang="fr-FR" sz="4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ACCRUAL PRINCIPLE</a:t>
            </a:r>
            <a:endParaRPr sz="4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3"/>
          <p:cNvSpPr/>
          <p:nvPr/>
        </p:nvSpPr>
        <p:spPr>
          <a:xfrm>
            <a:off x="2870559" y="5067300"/>
            <a:ext cx="6067125" cy="732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3200"/>
              <a:buFont typeface="Oswald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7354219" y="4051300"/>
            <a:ext cx="7760670" cy="16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3"/>
          <p:cNvSpPr/>
          <p:nvPr/>
        </p:nvSpPr>
        <p:spPr>
          <a:xfrm>
            <a:off x="9183248" y="4064000"/>
            <a:ext cx="5931641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3"/>
          <p:cNvSpPr/>
          <p:nvPr/>
        </p:nvSpPr>
        <p:spPr>
          <a:xfrm>
            <a:off x="1041530" y="7035800"/>
            <a:ext cx="7760670" cy="16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3"/>
          <p:cNvSpPr/>
          <p:nvPr/>
        </p:nvSpPr>
        <p:spPr>
          <a:xfrm>
            <a:off x="2870559" y="7048500"/>
            <a:ext cx="5931641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3"/>
          <p:cNvSpPr/>
          <p:nvPr/>
        </p:nvSpPr>
        <p:spPr>
          <a:xfrm>
            <a:off x="7354219" y="7035800"/>
            <a:ext cx="7760670" cy="16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3"/>
          <p:cNvSpPr/>
          <p:nvPr/>
        </p:nvSpPr>
        <p:spPr>
          <a:xfrm>
            <a:off x="9183248" y="7048500"/>
            <a:ext cx="5931641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3"/>
          <p:cNvSpPr/>
          <p:nvPr/>
        </p:nvSpPr>
        <p:spPr>
          <a:xfrm>
            <a:off x="1041530" y="10020300"/>
            <a:ext cx="7760670" cy="16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3"/>
          <p:cNvSpPr/>
          <p:nvPr/>
        </p:nvSpPr>
        <p:spPr>
          <a:xfrm>
            <a:off x="2870559" y="10033000"/>
            <a:ext cx="5931641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3"/>
          <p:cNvSpPr/>
          <p:nvPr/>
        </p:nvSpPr>
        <p:spPr>
          <a:xfrm>
            <a:off x="7354219" y="10020300"/>
            <a:ext cx="7760670" cy="16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5" name="Google Shape;95;p3" descr=" 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354219" y="10020300"/>
            <a:ext cx="1625803" cy="16256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3"/>
          <p:cNvSpPr/>
          <p:nvPr/>
        </p:nvSpPr>
        <p:spPr>
          <a:xfrm>
            <a:off x="9183248" y="10033000"/>
            <a:ext cx="5931641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Google Shape;101;p3" descr=" 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2523765" y="3530600"/>
            <a:ext cx="11355219" cy="952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64;p3"/>
          <p:cNvSpPr/>
          <p:nvPr/>
        </p:nvSpPr>
        <p:spPr>
          <a:xfrm>
            <a:off x="2965821" y="5435600"/>
            <a:ext cx="7214501" cy="11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4800"/>
              <a:buFont typeface="Oswald"/>
              <a:buNone/>
            </a:pPr>
            <a:r>
              <a:rPr lang="fr-FR" sz="4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Record </a:t>
            </a:r>
            <a:r>
              <a:rPr lang="fr-FR" sz="4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income</a:t>
            </a:r>
            <a:r>
              <a:rPr lang="fr-FR" sz="4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,</a:t>
            </a:r>
            <a:r>
              <a:rPr lang="fr-FR" sz="4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expenses</a:t>
            </a:r>
            <a:r>
              <a:rPr lang="fr-FR" sz="4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4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</a:t>
            </a:r>
            <a:r>
              <a:rPr lang="fr-FR" sz="4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4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</a:t>
            </a:r>
            <a:r>
              <a:rPr lang="fr-FR" sz="4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4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occur</a:t>
            </a:r>
            <a:r>
              <a:rPr lang="fr-FR" sz="4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,not </a:t>
            </a:r>
            <a:r>
              <a:rPr lang="fr-FR" sz="4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</a:t>
            </a:r>
            <a:r>
              <a:rPr lang="fr-FR" sz="4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cash moves</a:t>
            </a:r>
            <a:endParaRPr sz="4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E5FE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3" descr="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381000"/>
            <a:ext cx="24387048" cy="137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3" descr=" 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9808" y="12018026"/>
            <a:ext cx="1487602" cy="1487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3" descr=" 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396167" y="12407900"/>
            <a:ext cx="720648" cy="720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3" descr=" 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87785" y="1869873"/>
            <a:ext cx="720648" cy="720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3" descr=" 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211069" y="952500"/>
            <a:ext cx="720648" cy="720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3" descr=" 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81853" y="951241"/>
            <a:ext cx="991815" cy="72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3" descr=" 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2715264" y="4809623"/>
            <a:ext cx="991608" cy="72307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3"/>
          <p:cNvSpPr/>
          <p:nvPr/>
        </p:nvSpPr>
        <p:spPr>
          <a:xfrm>
            <a:off x="23370921" y="10515600"/>
            <a:ext cx="1016127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7" name="Google Shape;57;p3" descr=" 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3523340" y="10820400"/>
            <a:ext cx="711289" cy="25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3"/>
          <p:cNvSpPr/>
          <p:nvPr/>
        </p:nvSpPr>
        <p:spPr>
          <a:xfrm>
            <a:off x="1041530" y="4051300"/>
            <a:ext cx="7760670" cy="16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0" name="Google Shape;60;p3" descr=" 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41530" y="4051300"/>
            <a:ext cx="1625803" cy="16256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3"/>
          <p:cNvSpPr/>
          <p:nvPr/>
        </p:nvSpPr>
        <p:spPr>
          <a:xfrm>
            <a:off x="1041530" y="4051300"/>
            <a:ext cx="1625803" cy="1625600"/>
          </a:xfrm>
          <a:prstGeom prst="roundRect">
            <a:avLst>
              <a:gd name="adj" fmla="val 781313"/>
            </a:avLst>
          </a:prstGeom>
          <a:noFill/>
          <a:ln w="12700" cap="flat" cmpd="sng">
            <a:solidFill>
              <a:srgbClr val="426D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3"/>
          <p:cNvSpPr/>
          <p:nvPr/>
        </p:nvSpPr>
        <p:spPr>
          <a:xfrm>
            <a:off x="1460683" y="4311650"/>
            <a:ext cx="787498" cy="11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426DB9"/>
              </a:buClr>
              <a:buSzPts val="4800"/>
              <a:buFont typeface="Oswald"/>
              <a:buNone/>
            </a:pPr>
            <a:r>
              <a:rPr lang="en-US" sz="4800" b="1" i="0" u="none" strike="noStrike" cap="none" dirty="0" smtClean="0">
                <a:solidFill>
                  <a:srgbClr val="426DB9"/>
                </a:solidFill>
                <a:latin typeface="Oswald"/>
                <a:ea typeface="Oswald"/>
                <a:cs typeface="Oswald"/>
                <a:sym typeface="Oswald"/>
              </a:rPr>
              <a:t>02</a:t>
            </a:r>
            <a:endParaRPr sz="4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"/>
          <p:cNvSpPr/>
          <p:nvPr/>
        </p:nvSpPr>
        <p:spPr>
          <a:xfrm>
            <a:off x="2870559" y="4064000"/>
            <a:ext cx="5931641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"/>
          <p:cNvSpPr/>
          <p:nvPr/>
        </p:nvSpPr>
        <p:spPr>
          <a:xfrm>
            <a:off x="2870559" y="4064000"/>
            <a:ext cx="6134867" cy="11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4800"/>
              <a:buFont typeface="Oswald"/>
              <a:buNone/>
            </a:pPr>
            <a:r>
              <a:rPr lang="fr-FR" sz="4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CONSISTENCY PRINCIPLE</a:t>
            </a:r>
            <a:endParaRPr sz="4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3"/>
          <p:cNvSpPr/>
          <p:nvPr/>
        </p:nvSpPr>
        <p:spPr>
          <a:xfrm>
            <a:off x="2870559" y="5067300"/>
            <a:ext cx="6067125" cy="732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3200"/>
              <a:buFont typeface="Oswald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7354219" y="4051300"/>
            <a:ext cx="7760670" cy="16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3"/>
          <p:cNvSpPr/>
          <p:nvPr/>
        </p:nvSpPr>
        <p:spPr>
          <a:xfrm>
            <a:off x="9183248" y="4064000"/>
            <a:ext cx="5931641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3"/>
          <p:cNvSpPr/>
          <p:nvPr/>
        </p:nvSpPr>
        <p:spPr>
          <a:xfrm>
            <a:off x="1041530" y="7035800"/>
            <a:ext cx="7760670" cy="16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3"/>
          <p:cNvSpPr/>
          <p:nvPr/>
        </p:nvSpPr>
        <p:spPr>
          <a:xfrm>
            <a:off x="2870559" y="7048500"/>
            <a:ext cx="5931641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3"/>
          <p:cNvSpPr/>
          <p:nvPr/>
        </p:nvSpPr>
        <p:spPr>
          <a:xfrm>
            <a:off x="7354219" y="7035800"/>
            <a:ext cx="7760670" cy="16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3"/>
          <p:cNvSpPr/>
          <p:nvPr/>
        </p:nvSpPr>
        <p:spPr>
          <a:xfrm>
            <a:off x="9183248" y="7048500"/>
            <a:ext cx="5931641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3"/>
          <p:cNvSpPr/>
          <p:nvPr/>
        </p:nvSpPr>
        <p:spPr>
          <a:xfrm>
            <a:off x="1041530" y="10020300"/>
            <a:ext cx="7760670" cy="16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3"/>
          <p:cNvSpPr/>
          <p:nvPr/>
        </p:nvSpPr>
        <p:spPr>
          <a:xfrm>
            <a:off x="2870559" y="10033000"/>
            <a:ext cx="5931641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3"/>
          <p:cNvSpPr/>
          <p:nvPr/>
        </p:nvSpPr>
        <p:spPr>
          <a:xfrm>
            <a:off x="7354219" y="10020300"/>
            <a:ext cx="7760670" cy="16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5" name="Google Shape;95;p3" descr=" 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354219" y="10020300"/>
            <a:ext cx="1625803" cy="16256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3"/>
          <p:cNvSpPr/>
          <p:nvPr/>
        </p:nvSpPr>
        <p:spPr>
          <a:xfrm>
            <a:off x="9183248" y="10033000"/>
            <a:ext cx="5931641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Google Shape;101;p3" descr=" 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2523765" y="3530600"/>
            <a:ext cx="11355219" cy="952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64;p3"/>
          <p:cNvSpPr/>
          <p:nvPr/>
        </p:nvSpPr>
        <p:spPr>
          <a:xfrm>
            <a:off x="2408433" y="6527800"/>
            <a:ext cx="7214501" cy="11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4800"/>
              <a:buFont typeface="Oswald"/>
              <a:buNone/>
            </a:pPr>
            <a:r>
              <a:rPr lang="fr-FR" sz="4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the </a:t>
            </a:r>
            <a:r>
              <a:rPr lang="fr-FR" sz="4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same</a:t>
            </a:r>
            <a:r>
              <a:rPr lang="fr-FR" sz="4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4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accounting</a:t>
            </a:r>
            <a:r>
              <a:rPr lang="fr-FR" sz="4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4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methods</a:t>
            </a:r>
            <a:r>
              <a:rPr lang="fr-FR" sz="4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4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every</a:t>
            </a:r>
            <a:r>
              <a:rPr lang="fr-FR" sz="4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4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period</a:t>
            </a:r>
            <a:r>
              <a:rPr lang="fr-FR" sz="4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4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7298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E5FE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3" descr="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381000"/>
            <a:ext cx="24387048" cy="137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3" descr=" 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9808" y="12018026"/>
            <a:ext cx="1487602" cy="1487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3" descr=" 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396167" y="12407900"/>
            <a:ext cx="720648" cy="720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3" descr=" 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87785" y="1869873"/>
            <a:ext cx="720648" cy="720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3" descr=" 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211069" y="952500"/>
            <a:ext cx="720648" cy="720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3" descr=" 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81853" y="951241"/>
            <a:ext cx="991815" cy="72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3" descr=" 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2715264" y="4809623"/>
            <a:ext cx="991608" cy="72307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3"/>
          <p:cNvSpPr/>
          <p:nvPr/>
        </p:nvSpPr>
        <p:spPr>
          <a:xfrm>
            <a:off x="23370921" y="10515600"/>
            <a:ext cx="1016127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7" name="Google Shape;57;p3" descr=" 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3523340" y="10820400"/>
            <a:ext cx="711289" cy="25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3"/>
          <p:cNvSpPr/>
          <p:nvPr/>
        </p:nvSpPr>
        <p:spPr>
          <a:xfrm>
            <a:off x="1041530" y="4051300"/>
            <a:ext cx="7760670" cy="16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0" name="Google Shape;60;p3" descr=" 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41530" y="4051300"/>
            <a:ext cx="1625803" cy="16256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3"/>
          <p:cNvSpPr/>
          <p:nvPr/>
        </p:nvSpPr>
        <p:spPr>
          <a:xfrm>
            <a:off x="1041530" y="4051300"/>
            <a:ext cx="1625803" cy="1625600"/>
          </a:xfrm>
          <a:prstGeom prst="roundRect">
            <a:avLst>
              <a:gd name="adj" fmla="val 781313"/>
            </a:avLst>
          </a:prstGeom>
          <a:noFill/>
          <a:ln w="12700" cap="flat" cmpd="sng">
            <a:solidFill>
              <a:srgbClr val="426D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3"/>
          <p:cNvSpPr/>
          <p:nvPr/>
        </p:nvSpPr>
        <p:spPr>
          <a:xfrm>
            <a:off x="1460683" y="4311650"/>
            <a:ext cx="787498" cy="11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426DB9"/>
              </a:buClr>
              <a:buSzPts val="4800"/>
              <a:buFont typeface="Oswald"/>
              <a:buNone/>
            </a:pPr>
            <a:r>
              <a:rPr lang="en-US" sz="4800" b="1" i="0" u="none" strike="noStrike" cap="none" dirty="0" smtClean="0">
                <a:solidFill>
                  <a:srgbClr val="426DB9"/>
                </a:solidFill>
                <a:latin typeface="Oswald"/>
                <a:ea typeface="Oswald"/>
                <a:cs typeface="Oswald"/>
                <a:sym typeface="Oswald"/>
              </a:rPr>
              <a:t>03</a:t>
            </a:r>
            <a:endParaRPr sz="4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"/>
          <p:cNvSpPr/>
          <p:nvPr/>
        </p:nvSpPr>
        <p:spPr>
          <a:xfrm>
            <a:off x="2870559" y="4064000"/>
            <a:ext cx="5931641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"/>
          <p:cNvSpPr/>
          <p:nvPr/>
        </p:nvSpPr>
        <p:spPr>
          <a:xfrm>
            <a:off x="2870559" y="4064000"/>
            <a:ext cx="6134867" cy="11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4800"/>
              <a:buFont typeface="Oswald"/>
              <a:buNone/>
            </a:pPr>
            <a:r>
              <a:rPr lang="fr-FR" sz="4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GOING CONCERN PRINCIPLE</a:t>
            </a:r>
            <a:endParaRPr sz="4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3"/>
          <p:cNvSpPr/>
          <p:nvPr/>
        </p:nvSpPr>
        <p:spPr>
          <a:xfrm>
            <a:off x="2870559" y="5067300"/>
            <a:ext cx="6067125" cy="732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3200"/>
              <a:buFont typeface="Oswald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7354219" y="4051300"/>
            <a:ext cx="7760670" cy="16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3"/>
          <p:cNvSpPr/>
          <p:nvPr/>
        </p:nvSpPr>
        <p:spPr>
          <a:xfrm>
            <a:off x="9183248" y="4064000"/>
            <a:ext cx="5931641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3"/>
          <p:cNvSpPr/>
          <p:nvPr/>
        </p:nvSpPr>
        <p:spPr>
          <a:xfrm>
            <a:off x="1041530" y="7035800"/>
            <a:ext cx="7760670" cy="16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3"/>
          <p:cNvSpPr/>
          <p:nvPr/>
        </p:nvSpPr>
        <p:spPr>
          <a:xfrm>
            <a:off x="2870559" y="7048500"/>
            <a:ext cx="5931641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3"/>
          <p:cNvSpPr/>
          <p:nvPr/>
        </p:nvSpPr>
        <p:spPr>
          <a:xfrm>
            <a:off x="7354219" y="7035800"/>
            <a:ext cx="7760670" cy="16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3"/>
          <p:cNvSpPr/>
          <p:nvPr/>
        </p:nvSpPr>
        <p:spPr>
          <a:xfrm>
            <a:off x="9183248" y="7048500"/>
            <a:ext cx="5931641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3"/>
          <p:cNvSpPr/>
          <p:nvPr/>
        </p:nvSpPr>
        <p:spPr>
          <a:xfrm>
            <a:off x="1041530" y="10020300"/>
            <a:ext cx="7760670" cy="16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3"/>
          <p:cNvSpPr/>
          <p:nvPr/>
        </p:nvSpPr>
        <p:spPr>
          <a:xfrm>
            <a:off x="2870559" y="10033000"/>
            <a:ext cx="5931641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3"/>
          <p:cNvSpPr/>
          <p:nvPr/>
        </p:nvSpPr>
        <p:spPr>
          <a:xfrm>
            <a:off x="7354219" y="10020300"/>
            <a:ext cx="7760670" cy="16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5" name="Google Shape;95;p3" descr=" 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354219" y="10020300"/>
            <a:ext cx="1625803" cy="16256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3"/>
          <p:cNvSpPr/>
          <p:nvPr/>
        </p:nvSpPr>
        <p:spPr>
          <a:xfrm>
            <a:off x="9183248" y="10033000"/>
            <a:ext cx="5931641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Google Shape;101;p3" descr=" 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2523765" y="3530600"/>
            <a:ext cx="11355219" cy="952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64;p3"/>
          <p:cNvSpPr/>
          <p:nvPr/>
        </p:nvSpPr>
        <p:spPr>
          <a:xfrm>
            <a:off x="2296870" y="6527800"/>
            <a:ext cx="7214501" cy="11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4800"/>
              <a:buFont typeface="Oswald"/>
              <a:buNone/>
            </a:pPr>
            <a:r>
              <a:rPr lang="fr-FR" sz="4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Assume the business </a:t>
            </a:r>
            <a:r>
              <a:rPr lang="fr-FR" sz="48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will</a:t>
            </a:r>
            <a:r>
              <a:rPr lang="fr-FR" sz="4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continue operating</a:t>
            </a:r>
            <a:endParaRPr sz="4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283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E5FE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3" descr="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381000"/>
            <a:ext cx="24387048" cy="137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3" descr=" 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9808" y="12018026"/>
            <a:ext cx="1487602" cy="1487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3" descr=" 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396167" y="12407900"/>
            <a:ext cx="720648" cy="720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3" descr=" 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87785" y="1869873"/>
            <a:ext cx="720648" cy="720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3" descr=" 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211069" y="952500"/>
            <a:ext cx="720648" cy="720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3" descr=" 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81853" y="951241"/>
            <a:ext cx="991815" cy="72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3" descr=" 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2715264" y="4809623"/>
            <a:ext cx="991608" cy="72307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3"/>
          <p:cNvSpPr/>
          <p:nvPr/>
        </p:nvSpPr>
        <p:spPr>
          <a:xfrm>
            <a:off x="23370921" y="10515600"/>
            <a:ext cx="1016127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7" name="Google Shape;57;p3" descr=" 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3523340" y="10820400"/>
            <a:ext cx="711289" cy="25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3"/>
          <p:cNvSpPr/>
          <p:nvPr/>
        </p:nvSpPr>
        <p:spPr>
          <a:xfrm>
            <a:off x="1041530" y="4051300"/>
            <a:ext cx="7760670" cy="16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0" name="Google Shape;60;p3" descr=" 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41530" y="4051300"/>
            <a:ext cx="1625803" cy="16256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3"/>
          <p:cNvSpPr/>
          <p:nvPr/>
        </p:nvSpPr>
        <p:spPr>
          <a:xfrm>
            <a:off x="1041530" y="4051300"/>
            <a:ext cx="1625803" cy="1625600"/>
          </a:xfrm>
          <a:prstGeom prst="roundRect">
            <a:avLst>
              <a:gd name="adj" fmla="val 781313"/>
            </a:avLst>
          </a:prstGeom>
          <a:noFill/>
          <a:ln w="12700" cap="flat" cmpd="sng">
            <a:solidFill>
              <a:srgbClr val="426D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3"/>
          <p:cNvSpPr/>
          <p:nvPr/>
        </p:nvSpPr>
        <p:spPr>
          <a:xfrm>
            <a:off x="1460683" y="4311650"/>
            <a:ext cx="787498" cy="11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426DB9"/>
              </a:buClr>
              <a:buSzPts val="4800"/>
              <a:buFont typeface="Oswald"/>
              <a:buNone/>
            </a:pPr>
            <a:r>
              <a:rPr lang="en-US" sz="4800" b="1" i="0" u="none" strike="noStrike" cap="none" dirty="0" smtClean="0">
                <a:solidFill>
                  <a:srgbClr val="426DB9"/>
                </a:solidFill>
                <a:latin typeface="Oswald"/>
                <a:ea typeface="Oswald"/>
                <a:cs typeface="Oswald"/>
                <a:sym typeface="Oswald"/>
              </a:rPr>
              <a:t>04</a:t>
            </a:r>
            <a:endParaRPr sz="4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"/>
          <p:cNvSpPr/>
          <p:nvPr/>
        </p:nvSpPr>
        <p:spPr>
          <a:xfrm>
            <a:off x="2870559" y="4064000"/>
            <a:ext cx="5931641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"/>
          <p:cNvSpPr/>
          <p:nvPr/>
        </p:nvSpPr>
        <p:spPr>
          <a:xfrm>
            <a:off x="2870559" y="4064000"/>
            <a:ext cx="6134867" cy="11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4800"/>
              <a:buFont typeface="Oswald"/>
              <a:buNone/>
            </a:pPr>
            <a:r>
              <a:rPr lang="fr-FR" sz="4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MATCHING PRINCIPLE</a:t>
            </a:r>
            <a:endParaRPr sz="4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3"/>
          <p:cNvSpPr/>
          <p:nvPr/>
        </p:nvSpPr>
        <p:spPr>
          <a:xfrm>
            <a:off x="2870559" y="5067300"/>
            <a:ext cx="6067125" cy="732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3200"/>
              <a:buFont typeface="Oswald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7354219" y="4051300"/>
            <a:ext cx="7760670" cy="16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3"/>
          <p:cNvSpPr/>
          <p:nvPr/>
        </p:nvSpPr>
        <p:spPr>
          <a:xfrm>
            <a:off x="9183248" y="4064000"/>
            <a:ext cx="5931641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3"/>
          <p:cNvSpPr/>
          <p:nvPr/>
        </p:nvSpPr>
        <p:spPr>
          <a:xfrm>
            <a:off x="1041530" y="7035800"/>
            <a:ext cx="7760670" cy="16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3"/>
          <p:cNvSpPr/>
          <p:nvPr/>
        </p:nvSpPr>
        <p:spPr>
          <a:xfrm>
            <a:off x="2870559" y="7048500"/>
            <a:ext cx="5931641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3"/>
          <p:cNvSpPr/>
          <p:nvPr/>
        </p:nvSpPr>
        <p:spPr>
          <a:xfrm>
            <a:off x="7354219" y="7035800"/>
            <a:ext cx="7760670" cy="16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3"/>
          <p:cNvSpPr/>
          <p:nvPr/>
        </p:nvSpPr>
        <p:spPr>
          <a:xfrm>
            <a:off x="9183248" y="7048500"/>
            <a:ext cx="5931641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3"/>
          <p:cNvSpPr/>
          <p:nvPr/>
        </p:nvSpPr>
        <p:spPr>
          <a:xfrm>
            <a:off x="1041530" y="10020300"/>
            <a:ext cx="7760670" cy="16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3"/>
          <p:cNvSpPr/>
          <p:nvPr/>
        </p:nvSpPr>
        <p:spPr>
          <a:xfrm>
            <a:off x="2870559" y="10033000"/>
            <a:ext cx="5931641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3"/>
          <p:cNvSpPr/>
          <p:nvPr/>
        </p:nvSpPr>
        <p:spPr>
          <a:xfrm>
            <a:off x="7354219" y="10020300"/>
            <a:ext cx="7760670" cy="16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5" name="Google Shape;95;p3" descr=" 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354219" y="10020300"/>
            <a:ext cx="1625803" cy="16256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3"/>
          <p:cNvSpPr/>
          <p:nvPr/>
        </p:nvSpPr>
        <p:spPr>
          <a:xfrm>
            <a:off x="9183248" y="10033000"/>
            <a:ext cx="5931641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Google Shape;101;p3" descr=" 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2523765" y="3530600"/>
            <a:ext cx="11355219" cy="952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64;p3"/>
          <p:cNvSpPr/>
          <p:nvPr/>
        </p:nvSpPr>
        <p:spPr>
          <a:xfrm>
            <a:off x="2296870" y="6527800"/>
            <a:ext cx="7214501" cy="11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4800"/>
              <a:buFont typeface="Oswald"/>
              <a:buNone/>
            </a:pPr>
            <a:r>
              <a:rPr lang="fr-FR" sz="4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Match </a:t>
            </a:r>
            <a:r>
              <a:rPr lang="fr-FR" sz="48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expenses</a:t>
            </a:r>
            <a:r>
              <a:rPr lang="fr-FR" sz="4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48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</a:t>
            </a:r>
            <a:r>
              <a:rPr lang="fr-FR" sz="4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48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related</a:t>
            </a:r>
            <a:r>
              <a:rPr lang="fr-FR" sz="4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revenues in the </a:t>
            </a:r>
            <a:r>
              <a:rPr lang="fr-FR" sz="48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same</a:t>
            </a:r>
            <a:r>
              <a:rPr lang="fr-FR" sz="4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48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period</a:t>
            </a:r>
            <a:r>
              <a:rPr lang="fr-FR" sz="4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4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1979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E5FE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3" descr="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381000"/>
            <a:ext cx="24387048" cy="137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3" descr=" 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9808" y="12018026"/>
            <a:ext cx="1487602" cy="1487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3" descr=" 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396167" y="12407900"/>
            <a:ext cx="720648" cy="720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3" descr=" 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87785" y="1869873"/>
            <a:ext cx="720648" cy="720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3" descr=" 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211069" y="952500"/>
            <a:ext cx="720648" cy="720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3" descr=" 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81853" y="951241"/>
            <a:ext cx="991815" cy="72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3" descr=" 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2715264" y="4809623"/>
            <a:ext cx="991608" cy="72307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3"/>
          <p:cNvSpPr/>
          <p:nvPr/>
        </p:nvSpPr>
        <p:spPr>
          <a:xfrm>
            <a:off x="23370921" y="10515600"/>
            <a:ext cx="1016127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7" name="Google Shape;57;p3" descr=" 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3523340" y="10820400"/>
            <a:ext cx="711289" cy="25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3"/>
          <p:cNvSpPr/>
          <p:nvPr/>
        </p:nvSpPr>
        <p:spPr>
          <a:xfrm>
            <a:off x="1041530" y="4051300"/>
            <a:ext cx="7760670" cy="16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0" name="Google Shape;60;p3" descr=" 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41530" y="4051300"/>
            <a:ext cx="1625803" cy="16256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3"/>
          <p:cNvSpPr/>
          <p:nvPr/>
        </p:nvSpPr>
        <p:spPr>
          <a:xfrm>
            <a:off x="1041530" y="4051300"/>
            <a:ext cx="1625803" cy="1625600"/>
          </a:xfrm>
          <a:prstGeom prst="roundRect">
            <a:avLst>
              <a:gd name="adj" fmla="val 781313"/>
            </a:avLst>
          </a:prstGeom>
          <a:noFill/>
          <a:ln w="12700" cap="flat" cmpd="sng">
            <a:solidFill>
              <a:srgbClr val="426D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3"/>
          <p:cNvSpPr/>
          <p:nvPr/>
        </p:nvSpPr>
        <p:spPr>
          <a:xfrm>
            <a:off x="1460683" y="4311650"/>
            <a:ext cx="787498" cy="11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426DB9"/>
              </a:buClr>
              <a:buSzPts val="4800"/>
              <a:buFont typeface="Oswald"/>
              <a:buNone/>
            </a:pPr>
            <a:r>
              <a:rPr lang="en-US" sz="4800" b="1" i="0" u="none" strike="noStrike" cap="none" dirty="0" smtClean="0">
                <a:solidFill>
                  <a:srgbClr val="426DB9"/>
                </a:solidFill>
                <a:latin typeface="Oswald"/>
                <a:ea typeface="Oswald"/>
                <a:cs typeface="Oswald"/>
                <a:sym typeface="Oswald"/>
              </a:rPr>
              <a:t>05</a:t>
            </a:r>
            <a:endParaRPr sz="4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"/>
          <p:cNvSpPr/>
          <p:nvPr/>
        </p:nvSpPr>
        <p:spPr>
          <a:xfrm>
            <a:off x="2870559" y="4064000"/>
            <a:ext cx="5931641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"/>
          <p:cNvSpPr/>
          <p:nvPr/>
        </p:nvSpPr>
        <p:spPr>
          <a:xfrm>
            <a:off x="2870559" y="4064000"/>
            <a:ext cx="6134867" cy="11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4800"/>
              <a:buFont typeface="Oswald"/>
              <a:buNone/>
            </a:pPr>
            <a:r>
              <a:rPr lang="fr-FR" sz="4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COST PRINCIPLE</a:t>
            </a:r>
            <a:endParaRPr sz="4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3"/>
          <p:cNvSpPr/>
          <p:nvPr/>
        </p:nvSpPr>
        <p:spPr>
          <a:xfrm>
            <a:off x="2870559" y="5067300"/>
            <a:ext cx="6067125" cy="732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3200"/>
              <a:buFont typeface="Oswald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7354219" y="4051300"/>
            <a:ext cx="7760670" cy="16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3"/>
          <p:cNvSpPr/>
          <p:nvPr/>
        </p:nvSpPr>
        <p:spPr>
          <a:xfrm>
            <a:off x="9183248" y="4064000"/>
            <a:ext cx="5931641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3"/>
          <p:cNvSpPr/>
          <p:nvPr/>
        </p:nvSpPr>
        <p:spPr>
          <a:xfrm>
            <a:off x="1041530" y="7035800"/>
            <a:ext cx="7760670" cy="16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3"/>
          <p:cNvSpPr/>
          <p:nvPr/>
        </p:nvSpPr>
        <p:spPr>
          <a:xfrm>
            <a:off x="2870559" y="7048500"/>
            <a:ext cx="5931641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3"/>
          <p:cNvSpPr/>
          <p:nvPr/>
        </p:nvSpPr>
        <p:spPr>
          <a:xfrm>
            <a:off x="7354219" y="7035800"/>
            <a:ext cx="7760670" cy="16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3"/>
          <p:cNvSpPr/>
          <p:nvPr/>
        </p:nvSpPr>
        <p:spPr>
          <a:xfrm>
            <a:off x="9183248" y="7048500"/>
            <a:ext cx="5931641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3"/>
          <p:cNvSpPr/>
          <p:nvPr/>
        </p:nvSpPr>
        <p:spPr>
          <a:xfrm>
            <a:off x="1041530" y="10020300"/>
            <a:ext cx="7760670" cy="16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3"/>
          <p:cNvSpPr/>
          <p:nvPr/>
        </p:nvSpPr>
        <p:spPr>
          <a:xfrm>
            <a:off x="2870559" y="10033000"/>
            <a:ext cx="5931641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3"/>
          <p:cNvSpPr/>
          <p:nvPr/>
        </p:nvSpPr>
        <p:spPr>
          <a:xfrm>
            <a:off x="7354219" y="10020300"/>
            <a:ext cx="7760670" cy="16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5" name="Google Shape;95;p3" descr=" 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354219" y="10020300"/>
            <a:ext cx="1625803" cy="16256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3"/>
          <p:cNvSpPr/>
          <p:nvPr/>
        </p:nvSpPr>
        <p:spPr>
          <a:xfrm>
            <a:off x="9183248" y="10033000"/>
            <a:ext cx="5931641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Google Shape;101;p3" descr=" 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2523765" y="3530600"/>
            <a:ext cx="11355219" cy="952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64;p3"/>
          <p:cNvSpPr/>
          <p:nvPr/>
        </p:nvSpPr>
        <p:spPr>
          <a:xfrm>
            <a:off x="2296870" y="6527800"/>
            <a:ext cx="8650530" cy="11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4800"/>
              <a:buFont typeface="Oswald"/>
              <a:buNone/>
            </a:pPr>
            <a:r>
              <a:rPr lang="fr-FR" sz="4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Record </a:t>
            </a:r>
            <a:r>
              <a:rPr lang="fr-FR" sz="48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assets</a:t>
            </a:r>
            <a:r>
              <a:rPr lang="fr-FR" sz="4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48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</a:t>
            </a:r>
            <a:r>
              <a:rPr lang="fr-FR" sz="4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original </a:t>
            </a:r>
            <a:r>
              <a:rPr lang="fr-FR" sz="48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cost</a:t>
            </a:r>
            <a:r>
              <a:rPr lang="fr-FR" sz="4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,not </a:t>
            </a:r>
            <a:r>
              <a:rPr lang="fr-FR" sz="48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market</a:t>
            </a:r>
            <a:r>
              <a:rPr lang="fr-FR" sz="4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value </a:t>
            </a:r>
            <a:endParaRPr sz="4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1401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E5FE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3" descr="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381000"/>
            <a:ext cx="24387048" cy="137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3" descr=" 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9808" y="12018026"/>
            <a:ext cx="1487602" cy="1487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3" descr=" 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396167" y="12407900"/>
            <a:ext cx="720648" cy="720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3" descr=" 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87785" y="1869873"/>
            <a:ext cx="720648" cy="720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3" descr=" 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211069" y="952500"/>
            <a:ext cx="720648" cy="720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3" descr=" 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81853" y="951241"/>
            <a:ext cx="991815" cy="72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3" descr=" 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2715264" y="4809623"/>
            <a:ext cx="991608" cy="72307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3"/>
          <p:cNvSpPr/>
          <p:nvPr/>
        </p:nvSpPr>
        <p:spPr>
          <a:xfrm>
            <a:off x="23370921" y="10515600"/>
            <a:ext cx="1016127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7" name="Google Shape;57;p3" descr=" 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3523340" y="10820400"/>
            <a:ext cx="711289" cy="25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3"/>
          <p:cNvSpPr/>
          <p:nvPr/>
        </p:nvSpPr>
        <p:spPr>
          <a:xfrm>
            <a:off x="6388899" y="952500"/>
            <a:ext cx="12151185" cy="295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72727"/>
              </a:buClr>
              <a:buSzPts val="12800"/>
              <a:buFont typeface="Oswald"/>
              <a:buNone/>
            </a:pPr>
            <a:r>
              <a:rPr lang="en-US" sz="12800" b="1" i="0" u="none" strike="noStrike" cap="none">
                <a:solidFill>
                  <a:srgbClr val="272727"/>
                </a:solidFill>
                <a:latin typeface="Oswald"/>
                <a:ea typeface="Oswald"/>
                <a:cs typeface="Oswald"/>
                <a:sym typeface="Oswald"/>
              </a:rPr>
              <a:t>Table of Contents</a:t>
            </a:r>
            <a:endParaRPr sz="1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3"/>
          <p:cNvSpPr/>
          <p:nvPr/>
        </p:nvSpPr>
        <p:spPr>
          <a:xfrm>
            <a:off x="1041530" y="4051300"/>
            <a:ext cx="7760670" cy="16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0" name="Google Shape;60;p3" descr=" 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41530" y="4051300"/>
            <a:ext cx="1625803" cy="16256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3"/>
          <p:cNvSpPr/>
          <p:nvPr/>
        </p:nvSpPr>
        <p:spPr>
          <a:xfrm>
            <a:off x="1041530" y="4051300"/>
            <a:ext cx="1625803" cy="1625600"/>
          </a:xfrm>
          <a:prstGeom prst="roundRect">
            <a:avLst>
              <a:gd name="adj" fmla="val 781313"/>
            </a:avLst>
          </a:prstGeom>
          <a:noFill/>
          <a:ln w="12700" cap="flat" cmpd="sng">
            <a:solidFill>
              <a:srgbClr val="426D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3"/>
          <p:cNvSpPr/>
          <p:nvPr/>
        </p:nvSpPr>
        <p:spPr>
          <a:xfrm>
            <a:off x="1460683" y="4311650"/>
            <a:ext cx="787498" cy="11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426DB9"/>
              </a:buClr>
              <a:buSzPts val="4800"/>
              <a:buFont typeface="Oswald"/>
              <a:buNone/>
            </a:pPr>
            <a:r>
              <a:rPr lang="en-US" sz="4800" b="1" i="0" u="none" strike="noStrike" cap="none" dirty="0" smtClean="0">
                <a:solidFill>
                  <a:srgbClr val="426DB9"/>
                </a:solidFill>
                <a:latin typeface="Oswald"/>
                <a:ea typeface="Oswald"/>
                <a:cs typeface="Oswald"/>
                <a:sym typeface="Oswald"/>
              </a:rPr>
              <a:t>06</a:t>
            </a:r>
            <a:endParaRPr sz="4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"/>
          <p:cNvSpPr/>
          <p:nvPr/>
        </p:nvSpPr>
        <p:spPr>
          <a:xfrm>
            <a:off x="2870559" y="4064000"/>
            <a:ext cx="5931641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"/>
          <p:cNvSpPr/>
          <p:nvPr/>
        </p:nvSpPr>
        <p:spPr>
          <a:xfrm>
            <a:off x="2870559" y="4064000"/>
            <a:ext cx="8864241" cy="11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4800"/>
              <a:buFont typeface="Oswald"/>
              <a:buNone/>
            </a:pPr>
            <a:r>
              <a:rPr lang="fr-FR" sz="4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REVENUE RECOGNITION PRINCIPLE </a:t>
            </a:r>
            <a:endParaRPr sz="4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3"/>
          <p:cNvSpPr/>
          <p:nvPr/>
        </p:nvSpPr>
        <p:spPr>
          <a:xfrm>
            <a:off x="2870559" y="5067300"/>
            <a:ext cx="6067125" cy="732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3200"/>
              <a:buFont typeface="Oswald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7354219" y="4051300"/>
            <a:ext cx="7760670" cy="16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3"/>
          <p:cNvSpPr/>
          <p:nvPr/>
        </p:nvSpPr>
        <p:spPr>
          <a:xfrm>
            <a:off x="9183248" y="4064000"/>
            <a:ext cx="5931641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3"/>
          <p:cNvSpPr/>
          <p:nvPr/>
        </p:nvSpPr>
        <p:spPr>
          <a:xfrm>
            <a:off x="1041530" y="7035800"/>
            <a:ext cx="7760670" cy="16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3"/>
          <p:cNvSpPr/>
          <p:nvPr/>
        </p:nvSpPr>
        <p:spPr>
          <a:xfrm>
            <a:off x="2870559" y="7048500"/>
            <a:ext cx="5931641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3"/>
          <p:cNvSpPr/>
          <p:nvPr/>
        </p:nvSpPr>
        <p:spPr>
          <a:xfrm>
            <a:off x="7354219" y="7035800"/>
            <a:ext cx="7760670" cy="16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3"/>
          <p:cNvSpPr/>
          <p:nvPr/>
        </p:nvSpPr>
        <p:spPr>
          <a:xfrm>
            <a:off x="9183248" y="7048500"/>
            <a:ext cx="5931641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3"/>
          <p:cNvSpPr/>
          <p:nvPr/>
        </p:nvSpPr>
        <p:spPr>
          <a:xfrm>
            <a:off x="1041530" y="10020300"/>
            <a:ext cx="7760670" cy="16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3"/>
          <p:cNvSpPr/>
          <p:nvPr/>
        </p:nvSpPr>
        <p:spPr>
          <a:xfrm>
            <a:off x="2870559" y="10033000"/>
            <a:ext cx="5931641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3"/>
          <p:cNvSpPr/>
          <p:nvPr/>
        </p:nvSpPr>
        <p:spPr>
          <a:xfrm>
            <a:off x="7354219" y="10020300"/>
            <a:ext cx="7760670" cy="16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5" name="Google Shape;95;p3" descr=" 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354219" y="10020300"/>
            <a:ext cx="1625803" cy="16256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3"/>
          <p:cNvSpPr/>
          <p:nvPr/>
        </p:nvSpPr>
        <p:spPr>
          <a:xfrm>
            <a:off x="9183248" y="10033000"/>
            <a:ext cx="5931641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Google Shape;101;p3" descr=" 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2523765" y="3530600"/>
            <a:ext cx="11355219" cy="952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64;p3"/>
          <p:cNvSpPr/>
          <p:nvPr/>
        </p:nvSpPr>
        <p:spPr>
          <a:xfrm>
            <a:off x="2296870" y="6527800"/>
            <a:ext cx="8650530" cy="11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4800"/>
              <a:buFont typeface="Oswald"/>
              <a:buNone/>
            </a:pPr>
            <a:r>
              <a:rPr lang="fr-FR" sz="4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Record revenue </a:t>
            </a:r>
            <a:r>
              <a:rPr lang="fr-FR" sz="4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</a:t>
            </a:r>
            <a:r>
              <a:rPr lang="fr-FR" sz="4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4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earned</a:t>
            </a:r>
            <a:r>
              <a:rPr lang="fr-FR" sz="4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,not </a:t>
            </a:r>
            <a:r>
              <a:rPr lang="fr-FR" sz="4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</a:t>
            </a:r>
            <a:r>
              <a:rPr lang="fr-FR" sz="4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4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paid</a:t>
            </a:r>
            <a:endParaRPr sz="4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37405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222</Words>
  <Application>Microsoft Office PowerPoint</Application>
  <PresentationFormat>Personnalisé</PresentationFormat>
  <Paragraphs>59</Paragraphs>
  <Slides>14</Slides>
  <Notes>14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0" baseType="lpstr">
      <vt:lpstr>Oswald</vt:lpstr>
      <vt:lpstr>Arial</vt:lpstr>
      <vt:lpstr>Oswald SemiBold</vt:lpstr>
      <vt:lpstr>Calibri</vt:lpstr>
      <vt:lpstr>Inter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PptxGenJS</dc:creator>
  <cp:lastModifiedBy>hp</cp:lastModifiedBy>
  <cp:revision>8</cp:revision>
  <dcterms:created xsi:type="dcterms:W3CDTF">2023-08-17T03:40:30Z</dcterms:created>
  <dcterms:modified xsi:type="dcterms:W3CDTF">2025-05-03T08:15:04Z</dcterms:modified>
</cp:coreProperties>
</file>