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nconsolata" panose="020B0604020202020204" charset="0"/>
      <p:regular r:id="rId15"/>
    </p:embeddedFont>
    <p:embeddedFont>
      <p:font typeface="Montserrat Black" pitchFamily="2" charset="0"/>
      <p:regular r:id="rId16"/>
      <p:bold r:id="rId17"/>
      <p:boldItalic r:id="rId1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6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86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427922"/>
            <a:ext cx="682073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Accounting Principles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47686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Accounting principles are a set of rules and guidelines that govern the practice of accounting. They ensure consistency and reliability in financial reporting.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793790" y="482072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43877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Prepared by : Souilah amina ,nihad guenif ,Bouchra Berghouti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4826" y="749975"/>
            <a:ext cx="7667149" cy="13187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Fundamental Accounting Concepts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224826" y="2622471"/>
            <a:ext cx="474702" cy="474702"/>
          </a:xfrm>
          <a:prstGeom prst="roundRect">
            <a:avLst>
              <a:gd name="adj" fmla="val 192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883" y="2661999"/>
            <a:ext cx="316468" cy="39552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10507" y="2622471"/>
            <a:ext cx="263747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Going Concern</a:t>
            </a:r>
            <a:endParaRPr lang="en-US" sz="2050" dirty="0"/>
          </a:p>
        </p:txBody>
      </p:sp>
      <p:sp>
        <p:nvSpPr>
          <p:cNvPr id="7" name="Text 3"/>
          <p:cNvSpPr/>
          <p:nvPr/>
        </p:nvSpPr>
        <p:spPr>
          <a:xfrm>
            <a:off x="6910507" y="3078599"/>
            <a:ext cx="6981468" cy="675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Assumes a business will continue operating in the foreseeable future.</a:t>
            </a:r>
            <a:endParaRPr lang="en-US" sz="2000" dirty="0"/>
          </a:p>
        </p:txBody>
      </p:sp>
      <p:sp>
        <p:nvSpPr>
          <p:cNvPr id="8" name="Shape 4"/>
          <p:cNvSpPr/>
          <p:nvPr/>
        </p:nvSpPr>
        <p:spPr>
          <a:xfrm>
            <a:off x="6224826" y="4201954"/>
            <a:ext cx="474702" cy="474702"/>
          </a:xfrm>
          <a:prstGeom prst="roundRect">
            <a:avLst>
              <a:gd name="adj" fmla="val 192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883" y="4241483"/>
            <a:ext cx="316468" cy="39552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910507" y="4201954"/>
            <a:ext cx="263747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Monetary Unit</a:t>
            </a:r>
            <a:endParaRPr lang="en-US" sz="2050" dirty="0"/>
          </a:p>
        </p:txBody>
      </p:sp>
      <p:sp>
        <p:nvSpPr>
          <p:cNvPr id="11" name="Text 6"/>
          <p:cNvSpPr/>
          <p:nvPr/>
        </p:nvSpPr>
        <p:spPr>
          <a:xfrm>
            <a:off x="6910507" y="4658082"/>
            <a:ext cx="6981468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Transactions are recorded using a single currency.</a:t>
            </a:r>
            <a:endParaRPr lang="en-US" sz="2000" dirty="0"/>
          </a:p>
        </p:txBody>
      </p:sp>
      <p:sp>
        <p:nvSpPr>
          <p:cNvPr id="12" name="Shape 7"/>
          <p:cNvSpPr/>
          <p:nvPr/>
        </p:nvSpPr>
        <p:spPr>
          <a:xfrm>
            <a:off x="6224826" y="5443895"/>
            <a:ext cx="474702" cy="474702"/>
          </a:xfrm>
          <a:prstGeom prst="roundRect">
            <a:avLst>
              <a:gd name="adj" fmla="val 192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3883" y="5483423"/>
            <a:ext cx="316468" cy="39552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910507" y="5443895"/>
            <a:ext cx="263747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Periodicity</a:t>
            </a:r>
            <a:endParaRPr lang="en-US" sz="2050" dirty="0"/>
          </a:p>
        </p:txBody>
      </p:sp>
      <p:sp>
        <p:nvSpPr>
          <p:cNvPr id="15" name="Text 9"/>
          <p:cNvSpPr/>
          <p:nvPr/>
        </p:nvSpPr>
        <p:spPr>
          <a:xfrm>
            <a:off x="6910507" y="5900023"/>
            <a:ext cx="6981468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Financial information is reported over specific periods.</a:t>
            </a:r>
            <a:endParaRPr lang="en-US" sz="2000" dirty="0"/>
          </a:p>
        </p:txBody>
      </p:sp>
      <p:sp>
        <p:nvSpPr>
          <p:cNvPr id="16" name="Shape 10"/>
          <p:cNvSpPr/>
          <p:nvPr/>
        </p:nvSpPr>
        <p:spPr>
          <a:xfrm>
            <a:off x="6224826" y="6685836"/>
            <a:ext cx="474702" cy="474702"/>
          </a:xfrm>
          <a:prstGeom prst="roundRect">
            <a:avLst>
              <a:gd name="adj" fmla="val 192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883" y="6725364"/>
            <a:ext cx="316468" cy="395526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910507" y="6685836"/>
            <a:ext cx="2835831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Accrual Accounting</a:t>
            </a:r>
            <a:endParaRPr lang="en-US" sz="2050" dirty="0"/>
          </a:p>
        </p:txBody>
      </p:sp>
      <p:sp>
        <p:nvSpPr>
          <p:cNvPr id="19" name="Text 12"/>
          <p:cNvSpPr/>
          <p:nvPr/>
        </p:nvSpPr>
        <p:spPr>
          <a:xfrm>
            <a:off x="6910507" y="7141964"/>
            <a:ext cx="6981468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Revenues and expenses are recognized when earned or incurred.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  <p:bldP spid="11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6401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The Accounting Equation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32173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The accounting equation represents the fundamental relationship between a company's assets, liabilities, and equity.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6280189" y="548413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Assets = Liabilities + Equity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>
              <a:alpha val="8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93790" y="2619375"/>
            <a:ext cx="784074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The Double-Entry System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793790" y="38951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Debits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447627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Increases in assets or expenses.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793790" y="504324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Decreases in liabilities or equity.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7599521" y="38951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Credits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599521" y="447627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Increases in liabilities or equity.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7599521" y="504324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Decreases in assets or expenses.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3744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Financial Statements Explained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95161"/>
            <a:ext cx="3664863" cy="2047994"/>
          </a:xfrm>
          <a:prstGeom prst="roundRect">
            <a:avLst>
              <a:gd name="adj" fmla="val 44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6514624" y="3429595"/>
            <a:ext cx="28498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Income Statement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920014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Shows revenues, expenses, and net income for a period.</a:t>
            </a:r>
            <a:endParaRPr lang="en-US" sz="2000" dirty="0"/>
          </a:p>
        </p:txBody>
      </p:sp>
      <p:sp>
        <p:nvSpPr>
          <p:cNvPr id="7" name="Shape 4"/>
          <p:cNvSpPr/>
          <p:nvPr/>
        </p:nvSpPr>
        <p:spPr>
          <a:xfrm>
            <a:off x="10171867" y="3195161"/>
            <a:ext cx="3664863" cy="2047994"/>
          </a:xfrm>
          <a:prstGeom prst="roundRect">
            <a:avLst>
              <a:gd name="adj" fmla="val 44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10406301" y="3429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Balance Sheet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920014"/>
            <a:ext cx="34303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Reports a company's assets, liabilities, and equity at a specific point in time.</a:t>
            </a:r>
            <a:endParaRPr lang="en-US" sz="2000" dirty="0"/>
          </a:p>
        </p:txBody>
      </p:sp>
      <p:sp>
        <p:nvSpPr>
          <p:cNvPr id="10" name="Shape 7"/>
          <p:cNvSpPr/>
          <p:nvPr/>
        </p:nvSpPr>
        <p:spPr>
          <a:xfrm>
            <a:off x="6280190" y="5469969"/>
            <a:ext cx="7556421" cy="1322189"/>
          </a:xfrm>
          <a:prstGeom prst="roundRect">
            <a:avLst>
              <a:gd name="adj" fmla="val 6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6514624" y="5704403"/>
            <a:ext cx="383012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Statement of Cash Flows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194822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Summarizes cash inflows and outflows during a period.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8256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Revenue Recognition Principles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40279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Revenue is recognized when it is earned and realized or realizable.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793790" y="512123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The principles determine when revenue is recorded in the accounting system.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6401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Expense Recognition Principles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32173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Expenses are recognized when incurred and matched to revenues.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793790" y="4939784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The principles ensure expenses are recorded in the same period as the related revenues they generate.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6401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Ethical Considerations in Accounting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32173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Ethical principles guide accountants in making decisions that are honest and transparent.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793790" y="530268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Accountants are expected to act with integrity and objectivity.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279</Words>
  <Application>Microsoft Office PowerPoint</Application>
  <PresentationFormat>Custom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Montserrat Black</vt:lpstr>
      <vt:lpstr>Arial</vt:lpstr>
      <vt:lpstr>Calibri</vt:lpstr>
      <vt:lpstr>Inconsolata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test</cp:lastModifiedBy>
  <cp:revision>2</cp:revision>
  <dcterms:created xsi:type="dcterms:W3CDTF">2025-04-20T13:53:21Z</dcterms:created>
  <dcterms:modified xsi:type="dcterms:W3CDTF">2025-04-20T13:56:08Z</dcterms:modified>
</cp:coreProperties>
</file>