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DM Sans Bold" charset="1" panose="00000000000000000000"/>
      <p:regular r:id="rId16"/>
    </p:embeddedFont>
    <p:embeddedFont>
      <p:font typeface="Open Sans Bold" charset="1" panose="020B0806030504020204"/>
      <p:regular r:id="rId17"/>
    </p:embeddedFont>
    <p:embeddedFont>
      <p:font typeface="Canva Sans Bold" charset="1" panose="020B0803030501040103"/>
      <p:regular r:id="rId18"/>
    </p:embeddedFont>
    <p:embeddedFont>
      <p:font typeface="DM Sans"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29" Target="../media/image28.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png" Type="http://schemas.openxmlformats.org/officeDocument/2006/relationships/image"/><Relationship Id="rId11" Target="../media/image42.svg" Type="http://schemas.openxmlformats.org/officeDocument/2006/relationships/image"/><Relationship Id="rId12" Target="../media/image43.png" Type="http://schemas.openxmlformats.org/officeDocument/2006/relationships/image"/><Relationship Id="rId13" Target="../media/image44.svg" Type="http://schemas.openxmlformats.org/officeDocument/2006/relationships/image"/><Relationship Id="rId14" Target="../media/image45.png" Type="http://schemas.openxmlformats.org/officeDocument/2006/relationships/image"/><Relationship Id="rId15" Target="../media/image46.svg" Type="http://schemas.openxmlformats.org/officeDocument/2006/relationships/image"/><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22" Target="../media/image23.png" Type="http://schemas.openxmlformats.org/officeDocument/2006/relationships/image"/><Relationship Id="rId23" Target="../media/image24.svg" Type="http://schemas.openxmlformats.org/officeDocument/2006/relationships/image"/><Relationship Id="rId24" Target="../media/image25.png" Type="http://schemas.openxmlformats.org/officeDocument/2006/relationships/image"/><Relationship Id="rId25" Target="../media/image26.svg" Type="http://schemas.openxmlformats.org/officeDocument/2006/relationships/image"/><Relationship Id="rId26" Target="../media/image27.png" Type="http://schemas.openxmlformats.org/officeDocument/2006/relationships/image"/><Relationship Id="rId27" Target="../media/image28.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2" Target="../media/image47.png" Type="http://schemas.openxmlformats.org/officeDocument/2006/relationships/image"/><Relationship Id="rId3" Target="../media/image48.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2329398" y="8614893"/>
            <a:ext cx="4899948" cy="3344214"/>
          </a:xfrm>
          <a:custGeom>
            <a:avLst/>
            <a:gdLst/>
            <a:ahLst/>
            <a:cxnLst/>
            <a:rect r="r" b="b" t="t" l="l"/>
            <a:pathLst>
              <a:path h="3344214" w="4899948">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030709" y="9258300"/>
            <a:ext cx="3059829" cy="751049"/>
          </a:xfrm>
          <a:custGeom>
            <a:avLst/>
            <a:gdLst/>
            <a:ahLst/>
            <a:cxnLst/>
            <a:rect r="r" b="b" t="t" l="l"/>
            <a:pathLst>
              <a:path h="751049" w="3059829">
                <a:moveTo>
                  <a:pt x="0" y="0"/>
                </a:moveTo>
                <a:lnTo>
                  <a:pt x="3059829" y="0"/>
                </a:lnTo>
                <a:lnTo>
                  <a:pt x="3059829" y="751049"/>
                </a:lnTo>
                <a:lnTo>
                  <a:pt x="0" y="7510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236705" y="6409875"/>
            <a:ext cx="724985" cy="920616"/>
          </a:xfrm>
          <a:custGeom>
            <a:avLst/>
            <a:gdLst/>
            <a:ahLst/>
            <a:cxnLst/>
            <a:rect r="r" b="b" t="t" l="l"/>
            <a:pathLst>
              <a:path h="920616" w="724985">
                <a:moveTo>
                  <a:pt x="0" y="0"/>
                </a:moveTo>
                <a:lnTo>
                  <a:pt x="724986" y="0"/>
                </a:lnTo>
                <a:lnTo>
                  <a:pt x="724986" y="920616"/>
                </a:lnTo>
                <a:lnTo>
                  <a:pt x="0" y="9206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215205"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674156" y="-1072630"/>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7" id="7"/>
          <p:cNvSpPr/>
          <p:nvPr/>
        </p:nvSpPr>
        <p:spPr>
          <a:xfrm flipH="false" flipV="false" rot="0">
            <a:off x="12686214" y="-2578193"/>
            <a:ext cx="4292424" cy="3870986"/>
          </a:xfrm>
          <a:custGeom>
            <a:avLst/>
            <a:gdLst/>
            <a:ahLst/>
            <a:cxnLst/>
            <a:rect r="r" b="b" t="t" l="l"/>
            <a:pathLst>
              <a:path h="3870986" w="4292424">
                <a:moveTo>
                  <a:pt x="0" y="0"/>
                </a:moveTo>
                <a:lnTo>
                  <a:pt x="4292424" y="0"/>
                </a:lnTo>
                <a:lnTo>
                  <a:pt x="4292424" y="3870986"/>
                </a:lnTo>
                <a:lnTo>
                  <a:pt x="0" y="387098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8" id="8"/>
          <p:cNvSpPr/>
          <p:nvPr/>
        </p:nvSpPr>
        <p:spPr>
          <a:xfrm flipH="false" flipV="false" rot="0">
            <a:off x="10138935"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9" id="9"/>
          <p:cNvSpPr/>
          <p:nvPr/>
        </p:nvSpPr>
        <p:spPr>
          <a:xfrm flipH="false" flipV="false" rot="0">
            <a:off x="7409323" y="-2700100"/>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10" id="10"/>
          <p:cNvSpPr/>
          <p:nvPr/>
        </p:nvSpPr>
        <p:spPr>
          <a:xfrm flipH="false" flipV="false" rot="4747568">
            <a:off x="-2972342" y="3665317"/>
            <a:ext cx="4896097" cy="2735694"/>
          </a:xfrm>
          <a:custGeom>
            <a:avLst/>
            <a:gdLst/>
            <a:ahLst/>
            <a:cxnLst/>
            <a:rect r="r" b="b" t="t" l="l"/>
            <a:pathLst>
              <a:path h="2735694" w="4896097">
                <a:moveTo>
                  <a:pt x="0" y="0"/>
                </a:moveTo>
                <a:lnTo>
                  <a:pt x="4896097" y="0"/>
                </a:lnTo>
                <a:lnTo>
                  <a:pt x="4896097" y="2735694"/>
                </a:lnTo>
                <a:lnTo>
                  <a:pt x="0" y="273569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a:ln cap="sq">
            <a:noFill/>
            <a:prstDash val="solid"/>
            <a:miter/>
          </a:ln>
        </p:spPr>
      </p:sp>
      <p:sp>
        <p:nvSpPr>
          <p:cNvPr name="Freeform 11" id="11"/>
          <p:cNvSpPr/>
          <p:nvPr/>
        </p:nvSpPr>
        <p:spPr>
          <a:xfrm flipH="false" flipV="false" rot="0">
            <a:off x="4831481" y="-1626507"/>
            <a:ext cx="2892762" cy="2919301"/>
          </a:xfrm>
          <a:custGeom>
            <a:avLst/>
            <a:gdLst/>
            <a:ahLst/>
            <a:cxnLst/>
            <a:rect r="r" b="b" t="t" l="l"/>
            <a:pathLst>
              <a:path h="2919301" w="2892762">
                <a:moveTo>
                  <a:pt x="0" y="0"/>
                </a:moveTo>
                <a:lnTo>
                  <a:pt x="2892761" y="0"/>
                </a:lnTo>
                <a:lnTo>
                  <a:pt x="2892761" y="2919300"/>
                </a:lnTo>
                <a:lnTo>
                  <a:pt x="0" y="29193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12" id="12"/>
          <p:cNvSpPr/>
          <p:nvPr/>
        </p:nvSpPr>
        <p:spPr>
          <a:xfrm flipH="false" flipV="false" rot="0">
            <a:off x="17259300" y="2262342"/>
            <a:ext cx="3575541" cy="3575541"/>
          </a:xfrm>
          <a:custGeom>
            <a:avLst/>
            <a:gdLst/>
            <a:ahLst/>
            <a:cxnLst/>
            <a:rect r="r" b="b" t="t" l="l"/>
            <a:pathLst>
              <a:path h="3575541" w="3575541">
                <a:moveTo>
                  <a:pt x="0" y="0"/>
                </a:moveTo>
                <a:lnTo>
                  <a:pt x="3575541" y="0"/>
                </a:lnTo>
                <a:lnTo>
                  <a:pt x="3575541" y="3575541"/>
                </a:lnTo>
                <a:lnTo>
                  <a:pt x="0" y="357554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a:ln cap="sq">
            <a:noFill/>
            <a:prstDash val="solid"/>
            <a:miter/>
          </a:ln>
        </p:spPr>
      </p:sp>
      <p:sp>
        <p:nvSpPr>
          <p:cNvPr name="Freeform 13" id="13"/>
          <p:cNvSpPr/>
          <p:nvPr/>
        </p:nvSpPr>
        <p:spPr>
          <a:xfrm flipH="false" flipV="false" rot="0">
            <a:off x="2570549" y="909373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a:ln cap="sq">
            <a:noFill/>
            <a:prstDash val="solid"/>
            <a:miter/>
          </a:ln>
        </p:spPr>
      </p:sp>
      <p:sp>
        <p:nvSpPr>
          <p:cNvPr name="Freeform 14" id="14"/>
          <p:cNvSpPr/>
          <p:nvPr/>
        </p:nvSpPr>
        <p:spPr>
          <a:xfrm flipH="false" flipV="false" rot="-5282649">
            <a:off x="16440369" y="6970869"/>
            <a:ext cx="3382987" cy="1154444"/>
          </a:xfrm>
          <a:custGeom>
            <a:avLst/>
            <a:gdLst/>
            <a:ahLst/>
            <a:cxnLst/>
            <a:rect r="r" b="b" t="t" l="l"/>
            <a:pathLst>
              <a:path h="1154444" w="3382987">
                <a:moveTo>
                  <a:pt x="0" y="0"/>
                </a:moveTo>
                <a:lnTo>
                  <a:pt x="3382987" y="0"/>
                </a:lnTo>
                <a:lnTo>
                  <a:pt x="3382987" y="1154445"/>
                </a:lnTo>
                <a:lnTo>
                  <a:pt x="0" y="115444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a:ln cap="sq">
            <a:noFill/>
            <a:prstDash val="solid"/>
            <a:miter/>
          </a:ln>
        </p:spPr>
      </p:sp>
      <p:sp>
        <p:nvSpPr>
          <p:cNvPr name="Freeform 15" id="15"/>
          <p:cNvSpPr/>
          <p:nvPr/>
        </p:nvSpPr>
        <p:spPr>
          <a:xfrm flipH="false" flipV="false" rot="0">
            <a:off x="16978638" y="-642644"/>
            <a:ext cx="3104522" cy="3342688"/>
          </a:xfrm>
          <a:custGeom>
            <a:avLst/>
            <a:gdLst/>
            <a:ahLst/>
            <a:cxnLst/>
            <a:rect r="r" b="b" t="t" l="l"/>
            <a:pathLst>
              <a:path h="3342688" w="3104522">
                <a:moveTo>
                  <a:pt x="0" y="0"/>
                </a:moveTo>
                <a:lnTo>
                  <a:pt x="3104522" y="0"/>
                </a:lnTo>
                <a:lnTo>
                  <a:pt x="3104522" y="3342688"/>
                </a:lnTo>
                <a:lnTo>
                  <a:pt x="0" y="3342688"/>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a:ln cap="sq">
            <a:noFill/>
            <a:prstDash val="solid"/>
            <a:miter/>
          </a:ln>
        </p:spPr>
      </p:sp>
      <p:sp>
        <p:nvSpPr>
          <p:cNvPr name="TextBox 16" id="16"/>
          <p:cNvSpPr txBox="true"/>
          <p:nvPr/>
        </p:nvSpPr>
        <p:spPr>
          <a:xfrm rot="0">
            <a:off x="3688802" y="3136543"/>
            <a:ext cx="10910396" cy="3200970"/>
          </a:xfrm>
          <a:prstGeom prst="rect">
            <a:avLst/>
          </a:prstGeom>
        </p:spPr>
        <p:txBody>
          <a:bodyPr anchor="t" rtlCol="false" tIns="0" lIns="0" bIns="0" rIns="0">
            <a:spAutoFit/>
          </a:bodyPr>
          <a:lstStyle/>
          <a:p>
            <a:pPr algn="ctr">
              <a:lnSpc>
                <a:spcPts val="12218"/>
              </a:lnSpc>
            </a:pPr>
            <a:r>
              <a:rPr lang="en-US" b="true" sz="12998">
                <a:solidFill>
                  <a:srgbClr val="000000"/>
                </a:solidFill>
                <a:latin typeface="DM Sans Bold"/>
                <a:ea typeface="DM Sans Bold"/>
                <a:cs typeface="DM Sans Bold"/>
                <a:sym typeface="DM Sans Bold"/>
              </a:rPr>
              <a:t>Assets and liabilities</a:t>
            </a:r>
          </a:p>
        </p:txBody>
      </p:sp>
      <p:sp>
        <p:nvSpPr>
          <p:cNvPr name="Freeform 17" id="17"/>
          <p:cNvSpPr/>
          <p:nvPr/>
        </p:nvSpPr>
        <p:spPr>
          <a:xfrm flipH="false" flipV="false" rot="0">
            <a:off x="4737926" y="2576219"/>
            <a:ext cx="724985" cy="920616"/>
          </a:xfrm>
          <a:custGeom>
            <a:avLst/>
            <a:gdLst/>
            <a:ahLst/>
            <a:cxnLst/>
            <a:rect r="r" b="b" t="t" l="l"/>
            <a:pathLst>
              <a:path h="920616" w="724985">
                <a:moveTo>
                  <a:pt x="0" y="0"/>
                </a:moveTo>
                <a:lnTo>
                  <a:pt x="724985" y="0"/>
                </a:lnTo>
                <a:lnTo>
                  <a:pt x="724985" y="920616"/>
                </a:lnTo>
                <a:lnTo>
                  <a:pt x="0" y="9206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11583701" y="6289888"/>
            <a:ext cx="5913546" cy="2471015"/>
          </a:xfrm>
          <a:prstGeom prst="rect">
            <a:avLst/>
          </a:prstGeom>
        </p:spPr>
        <p:txBody>
          <a:bodyPr anchor="t" rtlCol="false" tIns="0" lIns="0" bIns="0" rIns="0">
            <a:spAutoFit/>
          </a:bodyPr>
          <a:lstStyle/>
          <a:p>
            <a:pPr algn="ctr" rtl="true">
              <a:lnSpc>
                <a:spcPts val="3965"/>
              </a:lnSpc>
            </a:pPr>
            <a:r>
              <a:rPr lang="ar-EG" b="true" sz="2832">
                <a:solidFill>
                  <a:srgbClr val="000000"/>
                </a:solidFill>
                <a:latin typeface="Open Sans Bold"/>
                <a:ea typeface="Open Sans Bold"/>
                <a:cs typeface="Open Sans Bold"/>
                <a:sym typeface="Open Sans Bold"/>
                <a:rtl val="true"/>
              </a:rPr>
              <a:t>من إعداد الطلبة:</a:t>
            </a:r>
          </a:p>
          <a:p>
            <a:pPr algn="ctr" rtl="true">
              <a:lnSpc>
                <a:spcPts val="3965"/>
              </a:lnSpc>
            </a:pPr>
            <a:r>
              <a:rPr lang="ar-EG" b="true" sz="2832">
                <a:solidFill>
                  <a:srgbClr val="000000"/>
                </a:solidFill>
                <a:latin typeface="Open Sans Bold"/>
                <a:ea typeface="Open Sans Bold"/>
                <a:cs typeface="Open Sans Bold"/>
                <a:sym typeface="Open Sans Bold"/>
                <a:rtl val="true"/>
              </a:rPr>
              <a:t>- ليدوغي كوثر</a:t>
            </a:r>
          </a:p>
          <a:p>
            <a:pPr algn="ctr" rtl="true">
              <a:lnSpc>
                <a:spcPts val="3965"/>
              </a:lnSpc>
            </a:pPr>
            <a:r>
              <a:rPr lang="ar-EG" b="true" sz="2832">
                <a:solidFill>
                  <a:srgbClr val="000000"/>
                </a:solidFill>
                <a:latin typeface="Open Sans Bold"/>
                <a:ea typeface="Open Sans Bold"/>
                <a:cs typeface="Open Sans Bold"/>
                <a:sym typeface="Open Sans Bold"/>
                <a:rtl val="true"/>
              </a:rPr>
              <a:t>- طهراوي خولة</a:t>
            </a:r>
          </a:p>
          <a:p>
            <a:pPr algn="ctr" rtl="true">
              <a:lnSpc>
                <a:spcPts val="3965"/>
              </a:lnSpc>
            </a:pPr>
            <a:r>
              <a:rPr lang="ar-EG" b="true" sz="2832">
                <a:solidFill>
                  <a:srgbClr val="000000"/>
                </a:solidFill>
                <a:latin typeface="Open Sans Bold"/>
                <a:ea typeface="Open Sans Bold"/>
                <a:cs typeface="Open Sans Bold"/>
                <a:sym typeface="Open Sans Bold"/>
                <a:rtl val="true"/>
              </a:rPr>
              <a:t>- بورياح تنهينان</a:t>
            </a:r>
          </a:p>
          <a:p>
            <a:pPr algn="ctr" rtl="true">
              <a:lnSpc>
                <a:spcPts val="3965"/>
              </a:lnSpc>
            </a:pPr>
            <a:r>
              <a:rPr lang="ar-EG" b="true" sz="2832">
                <a:solidFill>
                  <a:srgbClr val="000000"/>
                </a:solidFill>
                <a:latin typeface="Open Sans Bold"/>
                <a:ea typeface="Open Sans Bold"/>
                <a:cs typeface="Open Sans Bold"/>
                <a:sym typeface="Open Sans Bold"/>
                <a:rtl val="true"/>
              </a:rPr>
              <a:t>- سعودي رحاب</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0" y="342681"/>
            <a:ext cx="18288000" cy="7900717"/>
          </a:xfrm>
          <a:prstGeom prst="rect">
            <a:avLst/>
          </a:prstGeom>
        </p:spPr>
        <p:txBody>
          <a:bodyPr anchor="t" rtlCol="false" tIns="0" lIns="0" bIns="0" rIns="0">
            <a:spAutoFit/>
          </a:bodyPr>
          <a:lstStyle/>
          <a:p>
            <a:pPr algn="ctr">
              <a:lnSpc>
                <a:spcPts val="3952"/>
              </a:lnSpc>
            </a:pPr>
            <a:r>
              <a:rPr lang="en-US" sz="2823" b="true">
                <a:solidFill>
                  <a:srgbClr val="000000"/>
                </a:solidFill>
                <a:latin typeface="Canva Sans Bold"/>
                <a:ea typeface="Canva Sans Bold"/>
                <a:cs typeface="Canva Sans Bold"/>
                <a:sym typeface="Canva Sans Bold"/>
              </a:rPr>
              <a:t>    Conclusion</a:t>
            </a:r>
          </a:p>
          <a:p>
            <a:pPr algn="ctr">
              <a:lnSpc>
                <a:spcPts val="3952"/>
              </a:lnSpc>
            </a:pPr>
            <a:r>
              <a:rPr lang="en-US" sz="2823" b="true">
                <a:solidFill>
                  <a:srgbClr val="000000"/>
                </a:solidFill>
                <a:latin typeface="Canva Sans Bold"/>
                <a:ea typeface="Canva Sans Bold"/>
                <a:cs typeface="Canva Sans Bold"/>
                <a:sym typeface="Canva Sans Bold"/>
              </a:rPr>
              <a:t>In conclusion, this research demonstrates that assets and liabilities form the backbone of financial analysis for organizations. Studying these accounting elements provides a deep understanding of an organization's financial position. Assets represent the organization's resources that contribute to achieving its economic objectives, while liabilities reflect its obligations that must be fulfilled to ensure its financial stability.</a:t>
            </a:r>
          </a:p>
          <a:p>
            <a:pPr algn="ctr">
              <a:lnSpc>
                <a:spcPts val="3952"/>
              </a:lnSpc>
            </a:pPr>
            <a:r>
              <a:rPr lang="en-US" sz="2823" b="true">
                <a:solidFill>
                  <a:srgbClr val="000000"/>
                </a:solidFill>
                <a:latin typeface="Canva Sans Bold"/>
                <a:ea typeface="Canva Sans Bold"/>
                <a:cs typeface="Canva Sans Bold"/>
                <a:sym typeface="Canva Sans Bold"/>
              </a:rPr>
              <a:t>The various classifications of assets and liabilities were discussed, as well as how each impacts financial balance and the ability to make effective strategic decisions. The research also addressed the various methods for evaluating assets and liabilities in financial statements and their impact on financial analysis and decision-making.</a:t>
            </a:r>
          </a:p>
          <a:p>
            <a:pPr algn="ctr">
              <a:lnSpc>
                <a:spcPts val="3952"/>
              </a:lnSpc>
            </a:pPr>
            <a:r>
              <a:rPr lang="en-US" sz="2823" b="true">
                <a:solidFill>
                  <a:srgbClr val="000000"/>
                </a:solidFill>
                <a:latin typeface="Canva Sans Bold"/>
                <a:ea typeface="Canva Sans Bold"/>
                <a:cs typeface="Canva Sans Bold"/>
                <a:sym typeface="Canva Sans Bold"/>
              </a:rPr>
              <a:t>Understanding the relationship between assets and liabilities enables organizations to manage their financial resources efficiently and identify the strengths and weaknesses of their financial position. A careful analysis of these elements enhances an organization's ability to face economic challenges and achieve long-term sustainability and growth.</a:t>
            </a:r>
          </a:p>
          <a:p>
            <a:pPr algn="ctr">
              <a:lnSpc>
                <a:spcPts val="3952"/>
              </a:lnSpc>
            </a:pPr>
            <a:r>
              <a:rPr lang="en-US" b="true" sz="2823">
                <a:solidFill>
                  <a:srgbClr val="000000"/>
                </a:solidFill>
                <a:latin typeface="Canva Sans Bold"/>
                <a:ea typeface="Canva Sans Bold"/>
                <a:cs typeface="Canva Sans Bold"/>
                <a:sym typeface="Canva Sans Bold"/>
              </a:rPr>
              <a:t>Ultimately, asset and liability management remains critical to maintaining an organization's stability and achieving sustainable success in a changing business environment.  </a:t>
            </a:r>
          </a:p>
        </p:txBody>
      </p:sp>
      <p:sp>
        <p:nvSpPr>
          <p:cNvPr name="Freeform 3" id="3"/>
          <p:cNvSpPr/>
          <p:nvPr/>
        </p:nvSpPr>
        <p:spPr>
          <a:xfrm flipH="false" flipV="false" rot="0">
            <a:off x="15814228" y="8629456"/>
            <a:ext cx="1657142" cy="2057400"/>
          </a:xfrm>
          <a:custGeom>
            <a:avLst/>
            <a:gdLst/>
            <a:ahLst/>
            <a:cxnLst/>
            <a:rect r="r" b="b" t="t" l="l"/>
            <a:pathLst>
              <a:path h="2057400" w="1657142">
                <a:moveTo>
                  <a:pt x="0" y="0"/>
                </a:moveTo>
                <a:lnTo>
                  <a:pt x="1657143" y="0"/>
                </a:lnTo>
                <a:lnTo>
                  <a:pt x="1657143"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560471" y="1615783"/>
            <a:ext cx="16705659" cy="6478339"/>
          </a:xfrm>
          <a:prstGeom prst="rect">
            <a:avLst/>
          </a:prstGeom>
        </p:spPr>
        <p:txBody>
          <a:bodyPr anchor="t" rtlCol="false" tIns="0" lIns="0" bIns="0" rIns="0">
            <a:spAutoFit/>
          </a:bodyPr>
          <a:lstStyle/>
          <a:p>
            <a:pPr algn="l">
              <a:lnSpc>
                <a:spcPts val="4651"/>
              </a:lnSpc>
            </a:pPr>
            <a:r>
              <a:rPr lang="en-US" sz="3322" b="true">
                <a:solidFill>
                  <a:srgbClr val="000000"/>
                </a:solidFill>
                <a:latin typeface="Canva Sans Bold"/>
                <a:ea typeface="Canva Sans Bold"/>
                <a:cs typeface="Canva Sans Bold"/>
                <a:sym typeface="Canva Sans Bold"/>
              </a:rPr>
              <a:t>         Research Plan</a:t>
            </a:r>
          </a:p>
          <a:p>
            <a:pPr algn="l">
              <a:lnSpc>
                <a:spcPts val="4651"/>
              </a:lnSpc>
            </a:pPr>
            <a:r>
              <a:rPr lang="en-US" sz="3322" b="true">
                <a:solidFill>
                  <a:srgbClr val="000000"/>
                </a:solidFill>
                <a:latin typeface="Canva Sans Bold"/>
                <a:ea typeface="Canva Sans Bold"/>
                <a:cs typeface="Canva Sans Bold"/>
                <a:sym typeface="Canva Sans Bold"/>
              </a:rPr>
              <a:t>Introduction</a:t>
            </a:r>
          </a:p>
          <a:p>
            <a:pPr algn="l">
              <a:lnSpc>
                <a:spcPts val="4651"/>
              </a:lnSpc>
            </a:pPr>
            <a:r>
              <a:rPr lang="en-US" sz="3322" b="true">
                <a:solidFill>
                  <a:srgbClr val="000000"/>
                </a:solidFill>
                <a:latin typeface="Canva Sans Bold"/>
                <a:ea typeface="Canva Sans Bold"/>
                <a:cs typeface="Canva Sans Bold"/>
                <a:sym typeface="Canva Sans Bold"/>
              </a:rPr>
              <a:t>Section One: The Nature of Assets</a:t>
            </a:r>
          </a:p>
          <a:p>
            <a:pPr algn="l">
              <a:lnSpc>
                <a:spcPts val="4651"/>
              </a:lnSpc>
            </a:pPr>
            <a:r>
              <a:rPr lang="en-US" sz="3322" b="true">
                <a:solidFill>
                  <a:srgbClr val="000000"/>
                </a:solidFill>
                <a:latin typeface="Canva Sans Bold"/>
                <a:ea typeface="Canva Sans Bold"/>
                <a:cs typeface="Canva Sans Bold"/>
                <a:sym typeface="Canva Sans Bold"/>
              </a:rPr>
              <a:t>Requirement One: Definition of Assets and Their Accounting Concept</a:t>
            </a:r>
          </a:p>
          <a:p>
            <a:pPr algn="l">
              <a:lnSpc>
                <a:spcPts val="4651"/>
              </a:lnSpc>
            </a:pPr>
            <a:r>
              <a:rPr lang="en-US" sz="3322" b="true">
                <a:solidFill>
                  <a:srgbClr val="000000"/>
                </a:solidFill>
                <a:latin typeface="Canva Sans Bold"/>
                <a:ea typeface="Canva Sans Bold"/>
                <a:cs typeface="Canva Sans Bold"/>
                <a:sym typeface="Canva Sans Bold"/>
              </a:rPr>
              <a:t>Requirement Two: Classification of Assets </a:t>
            </a:r>
          </a:p>
          <a:p>
            <a:pPr algn="l">
              <a:lnSpc>
                <a:spcPts val="4651"/>
              </a:lnSpc>
            </a:pPr>
            <a:r>
              <a:rPr lang="en-US" sz="3322" b="true">
                <a:solidFill>
                  <a:srgbClr val="000000"/>
                </a:solidFill>
                <a:latin typeface="Canva Sans Bold"/>
                <a:ea typeface="Canva Sans Bold"/>
                <a:cs typeface="Canva Sans Bold"/>
                <a:sym typeface="Canva Sans Bold"/>
              </a:rPr>
              <a:t>Requirement Three: Methods of Valuing Assets in Financial Statements</a:t>
            </a:r>
          </a:p>
          <a:p>
            <a:pPr algn="l">
              <a:lnSpc>
                <a:spcPts val="4651"/>
              </a:lnSpc>
            </a:pPr>
            <a:r>
              <a:rPr lang="en-US" sz="3322" b="true">
                <a:solidFill>
                  <a:srgbClr val="000000"/>
                </a:solidFill>
                <a:latin typeface="Canva Sans Bold"/>
                <a:ea typeface="Canva Sans Bold"/>
                <a:cs typeface="Canva Sans Bold"/>
                <a:sym typeface="Canva Sans Bold"/>
              </a:rPr>
              <a:t>Section Two: The Conceptual Framework for Liabilities</a:t>
            </a:r>
          </a:p>
          <a:p>
            <a:pPr algn="l">
              <a:lnSpc>
                <a:spcPts val="4651"/>
              </a:lnSpc>
            </a:pPr>
            <a:r>
              <a:rPr lang="en-US" sz="3322" b="true">
                <a:solidFill>
                  <a:srgbClr val="000000"/>
                </a:solidFill>
                <a:latin typeface="Canva Sans Bold"/>
                <a:ea typeface="Canva Sans Bold"/>
                <a:cs typeface="Canva Sans Bold"/>
                <a:sym typeface="Canva Sans Bold"/>
              </a:rPr>
              <a:t>Requirement One: Definition of Liabilities and Distinguishing Them from Equity</a:t>
            </a:r>
          </a:p>
          <a:p>
            <a:pPr algn="l">
              <a:lnSpc>
                <a:spcPts val="4651"/>
              </a:lnSpc>
            </a:pPr>
            <a:r>
              <a:rPr lang="en-US" sz="3322" b="true">
                <a:solidFill>
                  <a:srgbClr val="000000"/>
                </a:solidFill>
                <a:latin typeface="Canva Sans Bold"/>
                <a:ea typeface="Canva Sans Bold"/>
                <a:cs typeface="Canva Sans Bold"/>
                <a:sym typeface="Canva Sans Bold"/>
              </a:rPr>
              <a:t>Requirement Two: Classification of Liabilities (Short-Term, Long-Term)</a:t>
            </a:r>
          </a:p>
          <a:p>
            <a:pPr algn="l">
              <a:lnSpc>
                <a:spcPts val="4651"/>
              </a:lnSpc>
            </a:pPr>
            <a:r>
              <a:rPr lang="en-US" sz="3322" b="true">
                <a:solidFill>
                  <a:srgbClr val="000000"/>
                </a:solidFill>
                <a:latin typeface="Canva Sans Bold"/>
                <a:ea typeface="Canva Sans Bold"/>
                <a:cs typeface="Canva Sans Bold"/>
                <a:sym typeface="Canva Sans Bold"/>
              </a:rPr>
              <a:t>Requirement Three: The Impact of Liabilities on an Institution's Financial Position</a:t>
            </a:r>
          </a:p>
          <a:p>
            <a:pPr algn="l">
              <a:lnSpc>
                <a:spcPts val="4651"/>
              </a:lnSpc>
            </a:pPr>
            <a:r>
              <a:rPr lang="en-US" sz="3322" b="true">
                <a:solidFill>
                  <a:srgbClr val="000000"/>
                </a:solidFill>
                <a:latin typeface="Canva Sans Bold"/>
                <a:ea typeface="Canva Sans Bold"/>
                <a:cs typeface="Canva Sans Bold"/>
                <a:sym typeface="Canva Sans Bold"/>
              </a:rPr>
              <a:t>Conclusion</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864378" y="1215306"/>
            <a:ext cx="16394922" cy="8084482"/>
          </a:xfrm>
          <a:prstGeom prst="rect">
            <a:avLst/>
          </a:prstGeom>
        </p:spPr>
        <p:txBody>
          <a:bodyPr anchor="t" rtlCol="false" tIns="0" lIns="0" bIns="0" rIns="0">
            <a:spAutoFit/>
          </a:bodyPr>
          <a:lstStyle/>
          <a:p>
            <a:pPr algn="l">
              <a:lnSpc>
                <a:spcPts val="3798"/>
              </a:lnSpc>
            </a:pPr>
            <a:r>
              <a:rPr lang="en-US" sz="2713" b="true">
                <a:solidFill>
                  <a:srgbClr val="000000"/>
                </a:solidFill>
                <a:latin typeface="Canva Sans Bold"/>
                <a:ea typeface="Canva Sans Bold"/>
                <a:cs typeface="Canva Sans Bold"/>
                <a:sym typeface="Canva Sans Bold"/>
              </a:rPr>
              <a:t>    introduction</a:t>
            </a:r>
          </a:p>
          <a:p>
            <a:pPr algn="l">
              <a:lnSpc>
                <a:spcPts val="3798"/>
              </a:lnSpc>
            </a:pPr>
            <a:r>
              <a:rPr lang="en-US" sz="2713" b="true">
                <a:solidFill>
                  <a:srgbClr val="000000"/>
                </a:solidFill>
                <a:latin typeface="Canva Sans Bold"/>
                <a:ea typeface="Canva Sans Bold"/>
                <a:cs typeface="Canva Sans Bold"/>
                <a:sym typeface="Canva Sans Bold"/>
              </a:rPr>
              <a:t>Assets and liabilities are fundamental concepts in accounting and finance, forming the foundation upon which financial and strategic decisions are based for organizations. Assets are the resources owned by an organization that are expected to contribute to future economic benefits, while liabilities represent the obligations that the organization must fulfill to external parties, whether short- or long-term debts.</a:t>
            </a:r>
          </a:p>
          <a:p>
            <a:pPr algn="l">
              <a:lnSpc>
                <a:spcPts val="3798"/>
              </a:lnSpc>
            </a:pPr>
            <a:r>
              <a:rPr lang="en-US" sz="2713" b="true">
                <a:solidFill>
                  <a:srgbClr val="000000"/>
                </a:solidFill>
                <a:latin typeface="Canva Sans Bold"/>
                <a:ea typeface="Canva Sans Bold"/>
                <a:cs typeface="Canva Sans Bold"/>
                <a:sym typeface="Canva Sans Bold"/>
              </a:rPr>
              <a:t>A deep understanding of assets and liabilities helps organizations measure their financial strength and ability to effectively manage their resources and financial resources. Through this research, we will examine the different classifications of assets and liabilities and review how each affects an organization's financial structure. We will also focus on the methods used to evaluate assets and liabilities in financial statements and how this impacts the decision-making process.</a:t>
            </a:r>
          </a:p>
          <a:p>
            <a:pPr algn="l">
              <a:lnSpc>
                <a:spcPts val="3798"/>
              </a:lnSpc>
            </a:pPr>
            <a:r>
              <a:rPr lang="en-US" sz="2713" b="true">
                <a:solidFill>
                  <a:srgbClr val="000000"/>
                </a:solidFill>
                <a:latin typeface="Canva Sans Bold"/>
                <a:ea typeface="Canva Sans Bold"/>
                <a:cs typeface="Canva Sans Bold"/>
                <a:sym typeface="Canva Sans Bold"/>
              </a:rPr>
              <a:t>Proper asset and liability management ensures an organization's stability in the face of economic challenges and enhances its ability to expand and grow. By highlighting these vital financial components, we can understand how assets and liabilities impact an organization's financial performance and how to achieve a balance between them to ensure sustainable success and growth in the long term.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0994934" y="2091045"/>
            <a:ext cx="6264366" cy="6104909"/>
          </a:xfrm>
          <a:custGeom>
            <a:avLst/>
            <a:gdLst/>
            <a:ahLst/>
            <a:cxnLst/>
            <a:rect r="r" b="b" t="t" l="l"/>
            <a:pathLst>
              <a:path h="6104909" w="6264366">
                <a:moveTo>
                  <a:pt x="0" y="0"/>
                </a:moveTo>
                <a:lnTo>
                  <a:pt x="6264366" y="0"/>
                </a:lnTo>
                <a:lnTo>
                  <a:pt x="6264366" y="6104910"/>
                </a:lnTo>
                <a:lnTo>
                  <a:pt x="0" y="6104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553397"/>
            <a:ext cx="11715320" cy="1952117"/>
          </a:xfrm>
          <a:prstGeom prst="rect">
            <a:avLst/>
          </a:prstGeom>
        </p:spPr>
        <p:txBody>
          <a:bodyPr anchor="t" rtlCol="false" tIns="0" lIns="0" bIns="0" rIns="0">
            <a:spAutoFit/>
          </a:bodyPr>
          <a:lstStyle/>
          <a:p>
            <a:pPr algn="l">
              <a:lnSpc>
                <a:spcPts val="5043"/>
              </a:lnSpc>
            </a:pPr>
            <a:r>
              <a:rPr lang="en-US" sz="5199" b="true">
                <a:solidFill>
                  <a:srgbClr val="000000"/>
                </a:solidFill>
                <a:latin typeface="Canva Sans Bold"/>
                <a:ea typeface="Canva Sans Bold"/>
                <a:cs typeface="Canva Sans Bold"/>
                <a:sym typeface="Canva Sans Bold"/>
              </a:rPr>
              <a:t>Requirement One: Definition of Assets and Their Accounting Concept</a:t>
            </a:r>
          </a:p>
        </p:txBody>
      </p:sp>
      <p:sp>
        <p:nvSpPr>
          <p:cNvPr name="TextBox 4" id="4"/>
          <p:cNvSpPr txBox="true"/>
          <p:nvPr/>
        </p:nvSpPr>
        <p:spPr>
          <a:xfrm rot="0">
            <a:off x="1436429" y="3876989"/>
            <a:ext cx="8582815" cy="6091674"/>
          </a:xfrm>
          <a:prstGeom prst="rect">
            <a:avLst/>
          </a:prstGeom>
        </p:spPr>
        <p:txBody>
          <a:bodyPr anchor="t" rtlCol="false" tIns="0" lIns="0" bIns="0" rIns="0">
            <a:spAutoFit/>
          </a:bodyPr>
          <a:lstStyle/>
          <a:p>
            <a:pPr algn="l">
              <a:lnSpc>
                <a:spcPts val="3006"/>
              </a:lnSpc>
            </a:pPr>
            <a:r>
              <a:rPr lang="en-US" sz="2227" spc="133" b="true">
                <a:solidFill>
                  <a:srgbClr val="000000"/>
                </a:solidFill>
                <a:latin typeface="Canva Sans Bold"/>
                <a:ea typeface="Canva Sans Bold"/>
                <a:cs typeface="Canva Sans Bold"/>
                <a:sym typeface="Canva Sans Bold"/>
              </a:rPr>
              <a:t>● Definition of Assets:</a:t>
            </a:r>
          </a:p>
          <a:p>
            <a:pPr algn="l">
              <a:lnSpc>
                <a:spcPts val="3006"/>
              </a:lnSpc>
            </a:pPr>
            <a:r>
              <a:rPr lang="en-US" sz="2227" spc="133" b="true">
                <a:solidFill>
                  <a:srgbClr val="000000"/>
                </a:solidFill>
                <a:latin typeface="Canva Sans Bold"/>
                <a:ea typeface="Canva Sans Bold"/>
                <a:cs typeface="Canva Sans Bold"/>
                <a:sym typeface="Canva Sans Bold"/>
              </a:rPr>
              <a:t>Assets are resources owned or controlled by an entity as a result of past events and from which future economic benefits are expected to flow to the entity. They can be tangible (like buildings and equipment) or intangible (like patents and trademarks).</a:t>
            </a:r>
          </a:p>
          <a:p>
            <a:pPr algn="l">
              <a:lnSpc>
                <a:spcPts val="3006"/>
              </a:lnSpc>
            </a:pPr>
            <a:r>
              <a:rPr lang="en-US" sz="2227" spc="133" b="true">
                <a:solidFill>
                  <a:srgbClr val="000000"/>
                </a:solidFill>
                <a:latin typeface="Canva Sans Bold"/>
                <a:ea typeface="Canva Sans Bold"/>
                <a:cs typeface="Canva Sans Bold"/>
                <a:sym typeface="Canva Sans Bold"/>
              </a:rPr>
              <a:t>● Accounting Concept of Assets:</a:t>
            </a:r>
          </a:p>
          <a:p>
            <a:pPr algn="l" marL="0" indent="0" lvl="0">
              <a:lnSpc>
                <a:spcPts val="3006"/>
              </a:lnSpc>
              <a:spcBef>
                <a:spcPct val="0"/>
              </a:spcBef>
            </a:pPr>
            <a:r>
              <a:rPr lang="en-US" b="true" sz="2227" spc="133">
                <a:solidFill>
                  <a:srgbClr val="000000"/>
                </a:solidFill>
                <a:latin typeface="Canva Sans Bold"/>
                <a:ea typeface="Canva Sans Bold"/>
                <a:cs typeface="Canva Sans Bold"/>
                <a:sym typeface="Canva Sans Bold"/>
              </a:rPr>
              <a:t>In accounting, assets are recognized when it is probable that the future economic benefits will flow to the entity and the asset has a cost or value that can be measured reliably. Assets are recorded on the balance sheet and are classified into categories such as current assets, non-current assets, tangible, intangible, and financial assets. Their proper identification and valuation are fundamental to accurate financial reporting and decision-making.</a:t>
            </a:r>
          </a:p>
        </p:txBody>
      </p:sp>
      <p:sp>
        <p:nvSpPr>
          <p:cNvPr name="Freeform 5" id="5"/>
          <p:cNvSpPr/>
          <p:nvPr/>
        </p:nvSpPr>
        <p:spPr>
          <a:xfrm flipH="false" flipV="false" rot="0">
            <a:off x="15353489"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0">
            <a:off x="-674156" y="-1534296"/>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0">
            <a:off x="9144000"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5003948" y="-1890601"/>
            <a:ext cx="2892762" cy="2919301"/>
          </a:xfrm>
          <a:custGeom>
            <a:avLst/>
            <a:gdLst/>
            <a:ahLst/>
            <a:cxnLst/>
            <a:rect r="r" b="b" t="t" l="l"/>
            <a:pathLst>
              <a:path h="2919301" w="2892762">
                <a:moveTo>
                  <a:pt x="0" y="0"/>
                </a:moveTo>
                <a:lnTo>
                  <a:pt x="2892762" y="0"/>
                </a:lnTo>
                <a:lnTo>
                  <a:pt x="2892762" y="2919301"/>
                </a:lnTo>
                <a:lnTo>
                  <a:pt x="0" y="29193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5282649">
            <a:off x="16004285" y="265374"/>
            <a:ext cx="4017207" cy="1370872"/>
          </a:xfrm>
          <a:custGeom>
            <a:avLst/>
            <a:gdLst/>
            <a:ahLst/>
            <a:cxnLst/>
            <a:rect r="r" b="b" t="t" l="l"/>
            <a:pathLst>
              <a:path h="1370872" w="4017207">
                <a:moveTo>
                  <a:pt x="0" y="0"/>
                </a:moveTo>
                <a:lnTo>
                  <a:pt x="4017207" y="0"/>
                </a:lnTo>
                <a:lnTo>
                  <a:pt x="4017207" y="1370872"/>
                </a:lnTo>
                <a:lnTo>
                  <a:pt x="0" y="137087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467135" y="2818858"/>
            <a:ext cx="8986722" cy="4867392"/>
          </a:xfrm>
          <a:prstGeom prst="rect">
            <a:avLst/>
          </a:prstGeom>
        </p:spPr>
        <p:txBody>
          <a:bodyPr anchor="t" rtlCol="false" tIns="0" lIns="0" bIns="0" rIns="0">
            <a:spAutoFit/>
          </a:bodyPr>
          <a:lstStyle/>
          <a:p>
            <a:pPr algn="l">
              <a:lnSpc>
                <a:spcPts val="9493"/>
              </a:lnSpc>
            </a:pPr>
            <a:r>
              <a:rPr lang="en-US" sz="9786" b="true">
                <a:solidFill>
                  <a:srgbClr val="000000"/>
                </a:solidFill>
                <a:latin typeface="Canva Sans Bold"/>
                <a:ea typeface="Canva Sans Bold"/>
                <a:cs typeface="Canva Sans Bold"/>
                <a:sym typeface="Canva Sans Bold"/>
              </a:rPr>
              <a:t>Requirement Two: Classification of Assets</a:t>
            </a:r>
          </a:p>
        </p:txBody>
      </p:sp>
      <p:grpSp>
        <p:nvGrpSpPr>
          <p:cNvPr name="Group 3" id="3"/>
          <p:cNvGrpSpPr/>
          <p:nvPr/>
        </p:nvGrpSpPr>
        <p:grpSpPr>
          <a:xfrm rot="0">
            <a:off x="9975489" y="1170261"/>
            <a:ext cx="6998061" cy="2561528"/>
            <a:chOff x="0" y="0"/>
            <a:chExt cx="2342659" cy="857492"/>
          </a:xfrm>
        </p:grpSpPr>
        <p:sp>
          <p:nvSpPr>
            <p:cNvPr name="Freeform 4" id="4"/>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sp>
        <p:sp>
          <p:nvSpPr>
            <p:cNvPr name="TextBox 5" id="5"/>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0491672" y="2024301"/>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DM Sans"/>
                <a:ea typeface="DM Sans"/>
                <a:cs typeface="DM Sans"/>
                <a:sym typeface="DM Sans"/>
              </a:rPr>
              <a:t>01.</a:t>
            </a:r>
          </a:p>
        </p:txBody>
      </p:sp>
      <p:grpSp>
        <p:nvGrpSpPr>
          <p:cNvPr name="Group 7" id="7"/>
          <p:cNvGrpSpPr/>
          <p:nvPr/>
        </p:nvGrpSpPr>
        <p:grpSpPr>
          <a:xfrm rot="0">
            <a:off x="9975489" y="3862348"/>
            <a:ext cx="6998061" cy="2561528"/>
            <a:chOff x="0" y="0"/>
            <a:chExt cx="2342659" cy="857492"/>
          </a:xfrm>
        </p:grpSpPr>
        <p:sp>
          <p:nvSpPr>
            <p:cNvPr name="Freeform 8" id="8"/>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sp>
        <p:sp>
          <p:nvSpPr>
            <p:cNvPr name="TextBox 9" id="9"/>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grpSp>
        <p:nvGrpSpPr>
          <p:cNvPr name="Group 10" id="10"/>
          <p:cNvGrpSpPr/>
          <p:nvPr/>
        </p:nvGrpSpPr>
        <p:grpSpPr>
          <a:xfrm rot="0">
            <a:off x="9975489" y="6557226"/>
            <a:ext cx="6998061" cy="2561528"/>
            <a:chOff x="0" y="0"/>
            <a:chExt cx="2342659" cy="857492"/>
          </a:xfrm>
        </p:grpSpPr>
        <p:sp>
          <p:nvSpPr>
            <p:cNvPr name="Freeform 11" id="11"/>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sp>
        <p:sp>
          <p:nvSpPr>
            <p:cNvPr name="TextBox 12" id="12"/>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13" id="13"/>
          <p:cNvSpPr txBox="true"/>
          <p:nvPr/>
        </p:nvSpPr>
        <p:spPr>
          <a:xfrm rot="0">
            <a:off x="10491672" y="4717783"/>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DM Sans"/>
                <a:ea typeface="DM Sans"/>
                <a:cs typeface="DM Sans"/>
                <a:sym typeface="DM Sans"/>
              </a:rPr>
              <a:t>02.</a:t>
            </a:r>
          </a:p>
        </p:txBody>
      </p:sp>
      <p:sp>
        <p:nvSpPr>
          <p:cNvPr name="TextBox 14" id="14"/>
          <p:cNvSpPr txBox="true"/>
          <p:nvPr/>
        </p:nvSpPr>
        <p:spPr>
          <a:xfrm rot="0">
            <a:off x="10491672" y="7411266"/>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DM Sans"/>
                <a:ea typeface="DM Sans"/>
                <a:cs typeface="DM Sans"/>
                <a:sym typeface="DM Sans"/>
              </a:rPr>
              <a:t>03.</a:t>
            </a:r>
          </a:p>
        </p:txBody>
      </p:sp>
      <p:sp>
        <p:nvSpPr>
          <p:cNvPr name="Freeform 15" id="15"/>
          <p:cNvSpPr/>
          <p:nvPr/>
        </p:nvSpPr>
        <p:spPr>
          <a:xfrm flipH="false" flipV="false" rot="0">
            <a:off x="-848571" y="8919661"/>
            <a:ext cx="3870946" cy="950141"/>
          </a:xfrm>
          <a:custGeom>
            <a:avLst/>
            <a:gdLst/>
            <a:ahLst/>
            <a:cxnLst/>
            <a:rect r="r" b="b" t="t" l="l"/>
            <a:pathLst>
              <a:path h="950141" w="3870946">
                <a:moveTo>
                  <a:pt x="0" y="0"/>
                </a:moveTo>
                <a:lnTo>
                  <a:pt x="3870946" y="0"/>
                </a:lnTo>
                <a:lnTo>
                  <a:pt x="3870946" y="950141"/>
                </a:lnTo>
                <a:lnTo>
                  <a:pt x="0" y="9501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4472906" y="-2364815"/>
            <a:ext cx="4980952" cy="3731186"/>
          </a:xfrm>
          <a:custGeom>
            <a:avLst/>
            <a:gdLst/>
            <a:ahLst/>
            <a:cxnLst/>
            <a:rect r="r" b="b" t="t" l="l"/>
            <a:pathLst>
              <a:path h="3731186" w="4980952">
                <a:moveTo>
                  <a:pt x="0" y="0"/>
                </a:moveTo>
                <a:lnTo>
                  <a:pt x="4980951" y="0"/>
                </a:lnTo>
                <a:lnTo>
                  <a:pt x="4980951" y="3731186"/>
                </a:lnTo>
                <a:lnTo>
                  <a:pt x="0" y="37311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7" id="17"/>
          <p:cNvSpPr/>
          <p:nvPr/>
        </p:nvSpPr>
        <p:spPr>
          <a:xfrm flipH="false" flipV="false" rot="0">
            <a:off x="3431074" y="8919661"/>
            <a:ext cx="2587020" cy="2386526"/>
          </a:xfrm>
          <a:custGeom>
            <a:avLst/>
            <a:gdLst/>
            <a:ahLst/>
            <a:cxnLst/>
            <a:rect r="r" b="b" t="t" l="l"/>
            <a:pathLst>
              <a:path h="2386526" w="2587020">
                <a:moveTo>
                  <a:pt x="0" y="0"/>
                </a:moveTo>
                <a:lnTo>
                  <a:pt x="2587019" y="0"/>
                </a:lnTo>
                <a:lnTo>
                  <a:pt x="2587019" y="2386525"/>
                </a:lnTo>
                <a:lnTo>
                  <a:pt x="0" y="2386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8" id="18"/>
          <p:cNvSpPr/>
          <p:nvPr/>
        </p:nvSpPr>
        <p:spPr>
          <a:xfrm flipH="false" flipV="false" rot="0">
            <a:off x="-848571" y="-744412"/>
            <a:ext cx="2597326" cy="2796583"/>
          </a:xfrm>
          <a:custGeom>
            <a:avLst/>
            <a:gdLst/>
            <a:ahLst/>
            <a:cxnLst/>
            <a:rect r="r" b="b" t="t" l="l"/>
            <a:pathLst>
              <a:path h="2796583" w="2597326">
                <a:moveTo>
                  <a:pt x="0" y="0"/>
                </a:moveTo>
                <a:lnTo>
                  <a:pt x="2597327" y="0"/>
                </a:lnTo>
                <a:lnTo>
                  <a:pt x="2597327" y="2796583"/>
                </a:lnTo>
                <a:lnTo>
                  <a:pt x="0" y="279658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19" id="19"/>
          <p:cNvSpPr txBox="true"/>
          <p:nvPr/>
        </p:nvSpPr>
        <p:spPr>
          <a:xfrm rot="0">
            <a:off x="10985950" y="1632674"/>
            <a:ext cx="5987600" cy="2225874"/>
          </a:xfrm>
          <a:prstGeom prst="rect">
            <a:avLst/>
          </a:prstGeom>
        </p:spPr>
        <p:txBody>
          <a:bodyPr anchor="t" rtlCol="false" tIns="0" lIns="0" bIns="0" rIns="0">
            <a:spAutoFit/>
          </a:bodyPr>
          <a:lstStyle/>
          <a:p>
            <a:pPr algn="ctr">
              <a:lnSpc>
                <a:spcPts val="5939"/>
              </a:lnSpc>
            </a:pPr>
            <a:r>
              <a:rPr lang="en-US" sz="4242" b="true">
                <a:solidFill>
                  <a:srgbClr val="000000"/>
                </a:solidFill>
                <a:latin typeface="Canva Sans Bold"/>
                <a:ea typeface="Canva Sans Bold"/>
                <a:cs typeface="Canva Sans Bold"/>
                <a:sym typeface="Canva Sans Bold"/>
              </a:rPr>
              <a:t>    Fixed Assets (Non-Current Assets)</a:t>
            </a:r>
          </a:p>
          <a:p>
            <a:pPr algn="ctr">
              <a:lnSpc>
                <a:spcPts val="5939"/>
              </a:lnSpc>
            </a:pPr>
            <a:r>
              <a:rPr lang="en-US" b="true" sz="4242">
                <a:solidFill>
                  <a:srgbClr val="000000"/>
                </a:solidFill>
                <a:latin typeface="Canva Sans Bold"/>
                <a:ea typeface="Canva Sans Bold"/>
                <a:cs typeface="Canva Sans Bold"/>
                <a:sym typeface="Canva Sans Bold"/>
              </a:rPr>
              <a:t>    </a:t>
            </a:r>
          </a:p>
        </p:txBody>
      </p:sp>
      <p:sp>
        <p:nvSpPr>
          <p:cNvPr name="TextBox 20" id="20"/>
          <p:cNvSpPr txBox="true"/>
          <p:nvPr/>
        </p:nvSpPr>
        <p:spPr>
          <a:xfrm rot="0">
            <a:off x="10985950" y="4810592"/>
            <a:ext cx="5987600" cy="720924"/>
          </a:xfrm>
          <a:prstGeom prst="rect">
            <a:avLst/>
          </a:prstGeom>
        </p:spPr>
        <p:txBody>
          <a:bodyPr anchor="t" rtlCol="false" tIns="0" lIns="0" bIns="0" rIns="0">
            <a:spAutoFit/>
          </a:bodyPr>
          <a:lstStyle/>
          <a:p>
            <a:pPr algn="ctr">
              <a:lnSpc>
                <a:spcPts val="5939"/>
              </a:lnSpc>
            </a:pPr>
            <a:r>
              <a:rPr lang="en-US" b="true" sz="4242">
                <a:solidFill>
                  <a:srgbClr val="000000"/>
                </a:solidFill>
                <a:latin typeface="Canva Sans Bold"/>
                <a:ea typeface="Canva Sans Bold"/>
                <a:cs typeface="Canva Sans Bold"/>
                <a:sym typeface="Canva Sans Bold"/>
              </a:rPr>
              <a:t>Current Assets</a:t>
            </a:r>
          </a:p>
        </p:txBody>
      </p:sp>
      <p:sp>
        <p:nvSpPr>
          <p:cNvPr name="TextBox 21" id="21"/>
          <p:cNvSpPr txBox="true"/>
          <p:nvPr/>
        </p:nvSpPr>
        <p:spPr>
          <a:xfrm rot="0">
            <a:off x="11281149" y="7376376"/>
            <a:ext cx="5987600" cy="720924"/>
          </a:xfrm>
          <a:prstGeom prst="rect">
            <a:avLst/>
          </a:prstGeom>
        </p:spPr>
        <p:txBody>
          <a:bodyPr anchor="t" rtlCol="false" tIns="0" lIns="0" bIns="0" rIns="0">
            <a:spAutoFit/>
          </a:bodyPr>
          <a:lstStyle/>
          <a:p>
            <a:pPr algn="ctr">
              <a:lnSpc>
                <a:spcPts val="5939"/>
              </a:lnSpc>
            </a:pPr>
            <a:r>
              <a:rPr lang="en-US" b="true" sz="4242">
                <a:solidFill>
                  <a:srgbClr val="000000"/>
                </a:solidFill>
                <a:latin typeface="Canva Sans Bold"/>
                <a:ea typeface="Canva Sans Bold"/>
                <a:cs typeface="Canva Sans Bold"/>
                <a:sym typeface="Canva Sans Bold"/>
              </a:rPr>
              <a:t>Intangible Assets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0078075" y="1267971"/>
            <a:ext cx="4208573" cy="4247184"/>
          </a:xfrm>
          <a:custGeom>
            <a:avLst/>
            <a:gdLst/>
            <a:ahLst/>
            <a:cxnLst/>
            <a:rect r="r" b="b" t="t" l="l"/>
            <a:pathLst>
              <a:path h="4247184" w="4208573">
                <a:moveTo>
                  <a:pt x="0" y="0"/>
                </a:moveTo>
                <a:lnTo>
                  <a:pt x="4208574" y="0"/>
                </a:lnTo>
                <a:lnTo>
                  <a:pt x="4208574" y="4247184"/>
                </a:lnTo>
                <a:lnTo>
                  <a:pt x="0" y="4247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0857087" y="1879538"/>
            <a:ext cx="5956731" cy="6527925"/>
          </a:xfrm>
          <a:custGeom>
            <a:avLst/>
            <a:gdLst/>
            <a:ahLst/>
            <a:cxnLst/>
            <a:rect r="r" b="b" t="t" l="l"/>
            <a:pathLst>
              <a:path h="6527925" w="5956731">
                <a:moveTo>
                  <a:pt x="0" y="0"/>
                </a:moveTo>
                <a:lnTo>
                  <a:pt x="5956731" y="0"/>
                </a:lnTo>
                <a:lnTo>
                  <a:pt x="5956731" y="6527924"/>
                </a:lnTo>
                <a:lnTo>
                  <a:pt x="0" y="65279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504950" y="2204113"/>
            <a:ext cx="8092094" cy="2479675"/>
          </a:xfrm>
          <a:prstGeom prst="rect">
            <a:avLst/>
          </a:prstGeom>
        </p:spPr>
        <p:txBody>
          <a:bodyPr anchor="t" rtlCol="false" tIns="0" lIns="0" bIns="0" rIns="0">
            <a:spAutoFit/>
          </a:bodyPr>
          <a:lstStyle/>
          <a:p>
            <a:pPr algn="l">
              <a:lnSpc>
                <a:spcPts val="4850"/>
              </a:lnSpc>
            </a:pPr>
            <a:r>
              <a:rPr lang="en-US" sz="5000" b="true">
                <a:solidFill>
                  <a:srgbClr val="000000"/>
                </a:solidFill>
                <a:latin typeface="Canva Sans Bold"/>
                <a:ea typeface="Canva Sans Bold"/>
                <a:cs typeface="Canva Sans Bold"/>
                <a:sym typeface="Canva Sans Bold"/>
              </a:rPr>
              <a:t>Requirement Three: Methods of Valuing Assets in Financial Statements</a:t>
            </a:r>
          </a:p>
        </p:txBody>
      </p:sp>
      <p:sp>
        <p:nvSpPr>
          <p:cNvPr name="TextBox 5" id="5"/>
          <p:cNvSpPr txBox="true"/>
          <p:nvPr/>
        </p:nvSpPr>
        <p:spPr>
          <a:xfrm rot="0">
            <a:off x="1504950" y="5467530"/>
            <a:ext cx="8573125" cy="3580783"/>
          </a:xfrm>
          <a:prstGeom prst="rect">
            <a:avLst/>
          </a:prstGeom>
        </p:spPr>
        <p:txBody>
          <a:bodyPr anchor="t" rtlCol="false" tIns="0" lIns="0" bIns="0" rIns="0">
            <a:spAutoFit/>
          </a:bodyPr>
          <a:lstStyle/>
          <a:p>
            <a:pPr algn="l" marL="762638" indent="-381319" lvl="1">
              <a:lnSpc>
                <a:spcPts val="4768"/>
              </a:lnSpc>
              <a:buFont typeface="Arial"/>
              <a:buChar char="•"/>
            </a:pPr>
            <a:r>
              <a:rPr lang="en-US" b="true" sz="3532" spc="211">
                <a:solidFill>
                  <a:srgbClr val="000000"/>
                </a:solidFill>
                <a:latin typeface="Canva Sans Bold"/>
                <a:ea typeface="Canva Sans Bold"/>
                <a:cs typeface="Canva Sans Bold"/>
                <a:sym typeface="Canva Sans Bold"/>
              </a:rPr>
              <a:t>Historical Cost Method</a:t>
            </a:r>
          </a:p>
          <a:p>
            <a:pPr algn="l" marL="762638" indent="-381319" lvl="1">
              <a:lnSpc>
                <a:spcPts val="4768"/>
              </a:lnSpc>
              <a:buFont typeface="Arial"/>
              <a:buChar char="•"/>
            </a:pPr>
            <a:r>
              <a:rPr lang="en-US" b="true" sz="3532" spc="211">
                <a:solidFill>
                  <a:srgbClr val="000000"/>
                </a:solidFill>
                <a:latin typeface="Canva Sans Bold"/>
                <a:ea typeface="Canva Sans Bold"/>
                <a:cs typeface="Canva Sans Bold"/>
                <a:sym typeface="Canva Sans Bold"/>
              </a:rPr>
              <a:t>Fair Value Method</a:t>
            </a:r>
          </a:p>
          <a:p>
            <a:pPr algn="l" marL="762638" indent="-381319" lvl="1">
              <a:lnSpc>
                <a:spcPts val="4768"/>
              </a:lnSpc>
              <a:buFont typeface="Arial"/>
              <a:buChar char="•"/>
            </a:pPr>
            <a:r>
              <a:rPr lang="en-US" b="true" sz="3532" spc="211">
                <a:solidFill>
                  <a:srgbClr val="000000"/>
                </a:solidFill>
                <a:latin typeface="Canva Sans Bold"/>
                <a:ea typeface="Canva Sans Bold"/>
                <a:cs typeface="Canva Sans Bold"/>
                <a:sym typeface="Canva Sans Bold"/>
              </a:rPr>
              <a:t>Net Realizable Value Method</a:t>
            </a:r>
          </a:p>
          <a:p>
            <a:pPr algn="l" marL="762638" indent="-381319" lvl="1">
              <a:lnSpc>
                <a:spcPts val="4768"/>
              </a:lnSpc>
              <a:buFont typeface="Arial"/>
              <a:buChar char="•"/>
            </a:pPr>
            <a:r>
              <a:rPr lang="en-US" b="true" sz="3532" spc="211">
                <a:solidFill>
                  <a:srgbClr val="000000"/>
                </a:solidFill>
                <a:latin typeface="Canva Sans Bold"/>
                <a:ea typeface="Canva Sans Bold"/>
                <a:cs typeface="Canva Sans Bold"/>
                <a:sym typeface="Canva Sans Bold"/>
              </a:rPr>
              <a:t>Replacement Cost Method</a:t>
            </a:r>
          </a:p>
          <a:p>
            <a:pPr algn="l" marL="762638" indent="-381319" lvl="1">
              <a:lnSpc>
                <a:spcPts val="4768"/>
              </a:lnSpc>
              <a:buFont typeface="Arial"/>
              <a:buChar char="•"/>
            </a:pPr>
            <a:r>
              <a:rPr lang="en-US" b="true" sz="3532" spc="211">
                <a:solidFill>
                  <a:srgbClr val="000000"/>
                </a:solidFill>
                <a:latin typeface="Canva Sans Bold"/>
                <a:ea typeface="Canva Sans Bold"/>
                <a:cs typeface="Canva Sans Bold"/>
                <a:sym typeface="Canva Sans Bold"/>
              </a:rPr>
              <a:t>Revaluation Method</a:t>
            </a:r>
          </a:p>
          <a:p>
            <a:pPr algn="l" marL="762638" indent="-381319" lvl="1">
              <a:lnSpc>
                <a:spcPts val="4768"/>
              </a:lnSpc>
              <a:buFont typeface="Arial"/>
              <a:buChar char="•"/>
            </a:pPr>
            <a:r>
              <a:rPr lang="en-US" b="true" sz="3532" spc="211">
                <a:solidFill>
                  <a:srgbClr val="000000"/>
                </a:solidFill>
                <a:latin typeface="Canva Sans Bold"/>
                <a:ea typeface="Canva Sans Bold"/>
                <a:cs typeface="Canva Sans Bold"/>
                <a:sym typeface="Canva Sans Bold"/>
              </a:rPr>
              <a:t>Present Value Method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1672061" y="1025292"/>
            <a:ext cx="5587239" cy="2662922"/>
            <a:chOff x="0" y="0"/>
            <a:chExt cx="2065940" cy="984643"/>
          </a:xfrm>
        </p:grpSpPr>
        <p:sp>
          <p:nvSpPr>
            <p:cNvPr name="Freeform 3" id="3"/>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4" id="4"/>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5" id="5"/>
          <p:cNvGrpSpPr/>
          <p:nvPr/>
        </p:nvGrpSpPr>
        <p:grpSpPr>
          <a:xfrm rot="0">
            <a:off x="11672061" y="3808631"/>
            <a:ext cx="5587239" cy="2662922"/>
            <a:chOff x="0" y="0"/>
            <a:chExt cx="2065940" cy="984643"/>
          </a:xfrm>
        </p:grpSpPr>
        <p:sp>
          <p:nvSpPr>
            <p:cNvPr name="Freeform 6" id="6"/>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7" id="7"/>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8" id="8"/>
          <p:cNvGrpSpPr/>
          <p:nvPr/>
        </p:nvGrpSpPr>
        <p:grpSpPr>
          <a:xfrm rot="0">
            <a:off x="11672061" y="6595378"/>
            <a:ext cx="5587239" cy="2662922"/>
            <a:chOff x="0" y="0"/>
            <a:chExt cx="2065940" cy="984643"/>
          </a:xfrm>
        </p:grpSpPr>
        <p:sp>
          <p:nvSpPr>
            <p:cNvPr name="Freeform 9" id="9"/>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0" id="10"/>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1" id="11"/>
          <p:cNvGrpSpPr/>
          <p:nvPr/>
        </p:nvGrpSpPr>
        <p:grpSpPr>
          <a:xfrm rot="0">
            <a:off x="1028700" y="1028700"/>
            <a:ext cx="5587239" cy="2662922"/>
            <a:chOff x="0" y="0"/>
            <a:chExt cx="2065940" cy="984643"/>
          </a:xfrm>
        </p:grpSpPr>
        <p:sp>
          <p:nvSpPr>
            <p:cNvPr name="Freeform 12" id="12"/>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3" id="13"/>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4" id="14"/>
          <p:cNvGrpSpPr/>
          <p:nvPr/>
        </p:nvGrpSpPr>
        <p:grpSpPr>
          <a:xfrm rot="0">
            <a:off x="1028700" y="3812039"/>
            <a:ext cx="5587239" cy="2662922"/>
            <a:chOff x="0" y="0"/>
            <a:chExt cx="2065940" cy="984643"/>
          </a:xfrm>
        </p:grpSpPr>
        <p:sp>
          <p:nvSpPr>
            <p:cNvPr name="Freeform 15" id="15"/>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6" id="16"/>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7" id="17"/>
          <p:cNvGrpSpPr/>
          <p:nvPr/>
        </p:nvGrpSpPr>
        <p:grpSpPr>
          <a:xfrm rot="0">
            <a:off x="1028700" y="6598786"/>
            <a:ext cx="5587239" cy="2662922"/>
            <a:chOff x="0" y="0"/>
            <a:chExt cx="2065940" cy="984643"/>
          </a:xfrm>
        </p:grpSpPr>
        <p:sp>
          <p:nvSpPr>
            <p:cNvPr name="Freeform 18" id="18"/>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9" id="19"/>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20" id="20"/>
          <p:cNvSpPr/>
          <p:nvPr/>
        </p:nvSpPr>
        <p:spPr>
          <a:xfrm flipH="false" flipV="false" rot="-7900054">
            <a:off x="7348622" y="2133028"/>
            <a:ext cx="1012981" cy="454921"/>
          </a:xfrm>
          <a:custGeom>
            <a:avLst/>
            <a:gdLst/>
            <a:ahLst/>
            <a:cxnLst/>
            <a:rect r="r" b="b" t="t" l="l"/>
            <a:pathLst>
              <a:path h="454921" w="1012981">
                <a:moveTo>
                  <a:pt x="0" y="0"/>
                </a:moveTo>
                <a:lnTo>
                  <a:pt x="1012982" y="0"/>
                </a:lnTo>
                <a:lnTo>
                  <a:pt x="1012982" y="454921"/>
                </a:lnTo>
                <a:lnTo>
                  <a:pt x="0" y="4549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2700000">
            <a:off x="10017119" y="2144497"/>
            <a:ext cx="1012981" cy="454921"/>
          </a:xfrm>
          <a:custGeom>
            <a:avLst/>
            <a:gdLst/>
            <a:ahLst/>
            <a:cxnLst/>
            <a:rect r="r" b="b" t="t" l="l"/>
            <a:pathLst>
              <a:path h="454921" w="1012981">
                <a:moveTo>
                  <a:pt x="0" y="0"/>
                </a:moveTo>
                <a:lnTo>
                  <a:pt x="1012982" y="0"/>
                </a:lnTo>
                <a:lnTo>
                  <a:pt x="1012982" y="454921"/>
                </a:lnTo>
                <a:lnTo>
                  <a:pt x="0" y="4549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3209977">
            <a:off x="9982257" y="7689589"/>
            <a:ext cx="1012981" cy="454921"/>
          </a:xfrm>
          <a:custGeom>
            <a:avLst/>
            <a:gdLst/>
            <a:ahLst/>
            <a:cxnLst/>
            <a:rect r="r" b="b" t="t" l="l"/>
            <a:pathLst>
              <a:path h="454921" w="1012981">
                <a:moveTo>
                  <a:pt x="0" y="0"/>
                </a:moveTo>
                <a:lnTo>
                  <a:pt x="1012981" y="0"/>
                </a:lnTo>
                <a:lnTo>
                  <a:pt x="1012981" y="454921"/>
                </a:lnTo>
                <a:lnTo>
                  <a:pt x="0" y="4549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7866361">
            <a:off x="7243302" y="7665457"/>
            <a:ext cx="1012981" cy="454921"/>
          </a:xfrm>
          <a:custGeom>
            <a:avLst/>
            <a:gdLst/>
            <a:ahLst/>
            <a:cxnLst/>
            <a:rect r="r" b="b" t="t" l="l"/>
            <a:pathLst>
              <a:path h="454921" w="1012981">
                <a:moveTo>
                  <a:pt x="0" y="0"/>
                </a:moveTo>
                <a:lnTo>
                  <a:pt x="1012982" y="0"/>
                </a:lnTo>
                <a:lnTo>
                  <a:pt x="1012982" y="454921"/>
                </a:lnTo>
                <a:lnTo>
                  <a:pt x="0" y="4549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264609" y="1499419"/>
            <a:ext cx="1829699" cy="1745076"/>
          </a:xfrm>
          <a:custGeom>
            <a:avLst/>
            <a:gdLst/>
            <a:ahLst/>
            <a:cxnLst/>
            <a:rect r="r" b="b" t="t" l="l"/>
            <a:pathLst>
              <a:path h="1745076" w="1829699">
                <a:moveTo>
                  <a:pt x="0" y="0"/>
                </a:moveTo>
                <a:lnTo>
                  <a:pt x="1829699" y="0"/>
                </a:lnTo>
                <a:lnTo>
                  <a:pt x="1829699" y="1745076"/>
                </a:lnTo>
                <a:lnTo>
                  <a:pt x="0" y="17450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1408646" y="4112341"/>
            <a:ext cx="1541626" cy="2055501"/>
          </a:xfrm>
          <a:custGeom>
            <a:avLst/>
            <a:gdLst/>
            <a:ahLst/>
            <a:cxnLst/>
            <a:rect r="r" b="b" t="t" l="l"/>
            <a:pathLst>
              <a:path h="2055501" w="1541626">
                <a:moveTo>
                  <a:pt x="0" y="0"/>
                </a:moveTo>
                <a:lnTo>
                  <a:pt x="1541625" y="0"/>
                </a:lnTo>
                <a:lnTo>
                  <a:pt x="1541625" y="2055502"/>
                </a:lnTo>
                <a:lnTo>
                  <a:pt x="0" y="2055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206092" y="7066570"/>
            <a:ext cx="1946733" cy="1700958"/>
          </a:xfrm>
          <a:custGeom>
            <a:avLst/>
            <a:gdLst/>
            <a:ahLst/>
            <a:cxnLst/>
            <a:rect r="r" b="b" t="t" l="l"/>
            <a:pathLst>
              <a:path h="1700958" w="1946733">
                <a:moveTo>
                  <a:pt x="0" y="0"/>
                </a:moveTo>
                <a:lnTo>
                  <a:pt x="1946733" y="0"/>
                </a:lnTo>
                <a:lnTo>
                  <a:pt x="1946733" y="1700958"/>
                </a:lnTo>
                <a:lnTo>
                  <a:pt x="0" y="17009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2118917" y="1547255"/>
            <a:ext cx="1521152" cy="1697240"/>
          </a:xfrm>
          <a:custGeom>
            <a:avLst/>
            <a:gdLst/>
            <a:ahLst/>
            <a:cxnLst/>
            <a:rect r="r" b="b" t="t" l="l"/>
            <a:pathLst>
              <a:path h="1697240" w="1521152">
                <a:moveTo>
                  <a:pt x="0" y="0"/>
                </a:moveTo>
                <a:lnTo>
                  <a:pt x="1521151" y="0"/>
                </a:lnTo>
                <a:lnTo>
                  <a:pt x="1521151" y="1697240"/>
                </a:lnTo>
                <a:lnTo>
                  <a:pt x="0" y="169724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8" id="28"/>
          <p:cNvSpPr/>
          <p:nvPr/>
        </p:nvSpPr>
        <p:spPr>
          <a:xfrm flipH="false" flipV="false" rot="0">
            <a:off x="11944417" y="7131683"/>
            <a:ext cx="1907691" cy="1635845"/>
          </a:xfrm>
          <a:custGeom>
            <a:avLst/>
            <a:gdLst/>
            <a:ahLst/>
            <a:cxnLst/>
            <a:rect r="r" b="b" t="t" l="l"/>
            <a:pathLst>
              <a:path h="1635845" w="1907691">
                <a:moveTo>
                  <a:pt x="0" y="0"/>
                </a:moveTo>
                <a:lnTo>
                  <a:pt x="1907692" y="0"/>
                </a:lnTo>
                <a:lnTo>
                  <a:pt x="1907692" y="1635845"/>
                </a:lnTo>
                <a:lnTo>
                  <a:pt x="0" y="163584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9" id="29"/>
          <p:cNvSpPr/>
          <p:nvPr/>
        </p:nvSpPr>
        <p:spPr>
          <a:xfrm flipH="false" flipV="false" rot="0">
            <a:off x="12016656" y="4273120"/>
            <a:ext cx="1776392" cy="1676470"/>
          </a:xfrm>
          <a:custGeom>
            <a:avLst/>
            <a:gdLst/>
            <a:ahLst/>
            <a:cxnLst/>
            <a:rect r="r" b="b" t="t" l="l"/>
            <a:pathLst>
              <a:path h="1676470" w="1776392">
                <a:moveTo>
                  <a:pt x="0" y="0"/>
                </a:moveTo>
                <a:lnTo>
                  <a:pt x="1776392" y="0"/>
                </a:lnTo>
                <a:lnTo>
                  <a:pt x="1776392" y="1676470"/>
                </a:lnTo>
                <a:lnTo>
                  <a:pt x="0" y="167647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0" id="30"/>
          <p:cNvSpPr txBox="true"/>
          <p:nvPr/>
        </p:nvSpPr>
        <p:spPr>
          <a:xfrm rot="0">
            <a:off x="14101836" y="1471055"/>
            <a:ext cx="2816627" cy="1437767"/>
          </a:xfrm>
          <a:prstGeom prst="rect">
            <a:avLst/>
          </a:prstGeom>
        </p:spPr>
        <p:txBody>
          <a:bodyPr anchor="t" rtlCol="false" tIns="0" lIns="0" bIns="0" rIns="0">
            <a:spAutoFit/>
          </a:bodyPr>
          <a:lstStyle/>
          <a:p>
            <a:pPr algn="l">
              <a:lnSpc>
                <a:spcPts val="3874"/>
              </a:lnSpc>
            </a:pPr>
            <a:r>
              <a:rPr lang="en-US" sz="2600" b="true">
                <a:solidFill>
                  <a:srgbClr val="000000"/>
                </a:solidFill>
                <a:latin typeface="Canva Sans Bold"/>
                <a:ea typeface="Canva Sans Bold"/>
                <a:cs typeface="Canva Sans Bold"/>
                <a:sym typeface="Canva Sans Bold"/>
              </a:rPr>
              <a:t>Definition of Liabilities</a:t>
            </a:r>
          </a:p>
          <a:p>
            <a:pPr algn="l" marL="0" indent="0" lvl="0">
              <a:lnSpc>
                <a:spcPts val="3874"/>
              </a:lnSpc>
              <a:spcBef>
                <a:spcPct val="0"/>
              </a:spcBef>
            </a:pPr>
          </a:p>
        </p:txBody>
      </p:sp>
      <p:sp>
        <p:nvSpPr>
          <p:cNvPr name="TextBox 31" id="31"/>
          <p:cNvSpPr txBox="true"/>
          <p:nvPr/>
        </p:nvSpPr>
        <p:spPr>
          <a:xfrm rot="0">
            <a:off x="14101836" y="4257802"/>
            <a:ext cx="2816627" cy="1437767"/>
          </a:xfrm>
          <a:prstGeom prst="rect">
            <a:avLst/>
          </a:prstGeom>
        </p:spPr>
        <p:txBody>
          <a:bodyPr anchor="t" rtlCol="false" tIns="0" lIns="0" bIns="0" rIns="0">
            <a:spAutoFit/>
          </a:bodyPr>
          <a:lstStyle/>
          <a:p>
            <a:pPr algn="l" marL="0" indent="0" lvl="0">
              <a:lnSpc>
                <a:spcPts val="3874"/>
              </a:lnSpc>
              <a:spcBef>
                <a:spcPct val="0"/>
              </a:spcBef>
            </a:pPr>
            <a:r>
              <a:rPr lang="en-US" b="true" sz="2600">
                <a:solidFill>
                  <a:srgbClr val="000000"/>
                </a:solidFill>
                <a:latin typeface="Canva Sans Bold"/>
                <a:ea typeface="Canva Sans Bold"/>
                <a:cs typeface="Canva Sans Bold"/>
                <a:sym typeface="Canva Sans Bold"/>
              </a:rPr>
              <a:t>Legal Obligation and Future Outflow</a:t>
            </a:r>
          </a:p>
        </p:txBody>
      </p:sp>
      <p:sp>
        <p:nvSpPr>
          <p:cNvPr name="TextBox 32" id="32"/>
          <p:cNvSpPr txBox="true"/>
          <p:nvPr/>
        </p:nvSpPr>
        <p:spPr>
          <a:xfrm rot="0">
            <a:off x="14101836" y="7007219"/>
            <a:ext cx="2816627" cy="1923542"/>
          </a:xfrm>
          <a:prstGeom prst="rect">
            <a:avLst/>
          </a:prstGeom>
        </p:spPr>
        <p:txBody>
          <a:bodyPr anchor="t" rtlCol="false" tIns="0" lIns="0" bIns="0" rIns="0">
            <a:spAutoFit/>
          </a:bodyPr>
          <a:lstStyle/>
          <a:p>
            <a:pPr algn="l">
              <a:lnSpc>
                <a:spcPts val="3874"/>
              </a:lnSpc>
            </a:pPr>
            <a:r>
              <a:rPr lang="en-US" sz="2600" b="true">
                <a:solidFill>
                  <a:srgbClr val="000000"/>
                </a:solidFill>
                <a:latin typeface="Canva Sans Bold"/>
                <a:ea typeface="Canva Sans Bold"/>
                <a:cs typeface="Canva Sans Bold"/>
                <a:sym typeface="Canva Sans Bold"/>
              </a:rPr>
              <a:t>Short-term vs. Long-term Liabilities</a:t>
            </a:r>
          </a:p>
          <a:p>
            <a:pPr algn="l" marL="0" indent="0" lvl="0">
              <a:lnSpc>
                <a:spcPts val="3874"/>
              </a:lnSpc>
              <a:spcBef>
                <a:spcPct val="0"/>
              </a:spcBef>
            </a:pPr>
          </a:p>
        </p:txBody>
      </p:sp>
      <p:sp>
        <p:nvSpPr>
          <p:cNvPr name="TextBox 33" id="33"/>
          <p:cNvSpPr txBox="true"/>
          <p:nvPr/>
        </p:nvSpPr>
        <p:spPr>
          <a:xfrm rot="0">
            <a:off x="3455525" y="2066367"/>
            <a:ext cx="2816627" cy="1437767"/>
          </a:xfrm>
          <a:prstGeom prst="rect">
            <a:avLst/>
          </a:prstGeom>
        </p:spPr>
        <p:txBody>
          <a:bodyPr anchor="t" rtlCol="false" tIns="0" lIns="0" bIns="0" rIns="0">
            <a:spAutoFit/>
          </a:bodyPr>
          <a:lstStyle/>
          <a:p>
            <a:pPr algn="l">
              <a:lnSpc>
                <a:spcPts val="3874"/>
              </a:lnSpc>
            </a:pPr>
            <a:r>
              <a:rPr lang="en-US" sz="2600" b="true">
                <a:solidFill>
                  <a:srgbClr val="000000"/>
                </a:solidFill>
                <a:latin typeface="Canva Sans Bold"/>
                <a:ea typeface="Canva Sans Bold"/>
                <a:cs typeface="Canva Sans Bold"/>
                <a:sym typeface="Canva Sans Bold"/>
              </a:rPr>
              <a:t>Definition of Equity</a:t>
            </a:r>
          </a:p>
          <a:p>
            <a:pPr algn="l" marL="0" indent="0" lvl="0">
              <a:lnSpc>
                <a:spcPts val="3874"/>
              </a:lnSpc>
            </a:pPr>
          </a:p>
        </p:txBody>
      </p:sp>
      <p:sp>
        <p:nvSpPr>
          <p:cNvPr name="TextBox 34" id="34"/>
          <p:cNvSpPr txBox="true"/>
          <p:nvPr/>
        </p:nvSpPr>
        <p:spPr>
          <a:xfrm rot="0">
            <a:off x="3458475" y="4254394"/>
            <a:ext cx="2816627" cy="1437767"/>
          </a:xfrm>
          <a:prstGeom prst="rect">
            <a:avLst/>
          </a:prstGeom>
        </p:spPr>
        <p:txBody>
          <a:bodyPr anchor="t" rtlCol="false" tIns="0" lIns="0" bIns="0" rIns="0">
            <a:spAutoFit/>
          </a:bodyPr>
          <a:lstStyle/>
          <a:p>
            <a:pPr algn="l">
              <a:lnSpc>
                <a:spcPts val="3874"/>
              </a:lnSpc>
            </a:pPr>
            <a:r>
              <a:rPr lang="en-US" sz="2600" b="true">
                <a:solidFill>
                  <a:srgbClr val="000000"/>
                </a:solidFill>
                <a:latin typeface="Canva Sans Bold"/>
                <a:ea typeface="Canva Sans Bold"/>
                <a:cs typeface="Canva Sans Bold"/>
                <a:sym typeface="Canva Sans Bold"/>
              </a:rPr>
              <a:t>Ownership vs. Obligation</a:t>
            </a:r>
          </a:p>
          <a:p>
            <a:pPr algn="l" marL="0" indent="0" lvl="0">
              <a:lnSpc>
                <a:spcPts val="3874"/>
              </a:lnSpc>
            </a:pPr>
          </a:p>
        </p:txBody>
      </p:sp>
      <p:sp>
        <p:nvSpPr>
          <p:cNvPr name="TextBox 35" id="35"/>
          <p:cNvSpPr txBox="true"/>
          <p:nvPr/>
        </p:nvSpPr>
        <p:spPr>
          <a:xfrm rot="0">
            <a:off x="3458475" y="7031351"/>
            <a:ext cx="2816627" cy="951992"/>
          </a:xfrm>
          <a:prstGeom prst="rect">
            <a:avLst/>
          </a:prstGeom>
        </p:spPr>
        <p:txBody>
          <a:bodyPr anchor="t" rtlCol="false" tIns="0" lIns="0" bIns="0" rIns="0">
            <a:spAutoFit/>
          </a:bodyPr>
          <a:lstStyle/>
          <a:p>
            <a:pPr algn="l" marL="0" indent="0" lvl="0">
              <a:lnSpc>
                <a:spcPts val="3874"/>
              </a:lnSpc>
            </a:pPr>
            <a:r>
              <a:rPr lang="en-US" b="true" sz="2600">
                <a:solidFill>
                  <a:srgbClr val="000000"/>
                </a:solidFill>
                <a:latin typeface="Canva Sans Bold"/>
                <a:ea typeface="Canva Sans Bold"/>
                <a:cs typeface="Canva Sans Bold"/>
                <a:sym typeface="Canva Sans Bold"/>
              </a:rPr>
              <a:t>Position in the Balance Sheet</a:t>
            </a:r>
          </a:p>
        </p:txBody>
      </p:sp>
      <p:sp>
        <p:nvSpPr>
          <p:cNvPr name="TextBox 36" id="36"/>
          <p:cNvSpPr txBox="true"/>
          <p:nvPr/>
        </p:nvSpPr>
        <p:spPr>
          <a:xfrm rot="0">
            <a:off x="6995244" y="3685155"/>
            <a:ext cx="4297511" cy="2358898"/>
          </a:xfrm>
          <a:prstGeom prst="rect">
            <a:avLst/>
          </a:prstGeom>
        </p:spPr>
        <p:txBody>
          <a:bodyPr anchor="t" rtlCol="false" tIns="0" lIns="0" bIns="0" rIns="0">
            <a:spAutoFit/>
          </a:bodyPr>
          <a:lstStyle/>
          <a:p>
            <a:pPr algn="ctr" marL="0" indent="0" lvl="1">
              <a:lnSpc>
                <a:spcPts val="3686"/>
              </a:lnSpc>
              <a:spcBef>
                <a:spcPct val="0"/>
              </a:spcBef>
            </a:pPr>
            <a:r>
              <a:rPr lang="en-US" b="true" sz="3800">
                <a:solidFill>
                  <a:srgbClr val="000000"/>
                </a:solidFill>
                <a:latin typeface="Canva Sans Bold"/>
                <a:ea typeface="Canva Sans Bold"/>
                <a:cs typeface="Canva Sans Bold"/>
                <a:sym typeface="Canva Sans Bold"/>
              </a:rPr>
              <a:t>Requirement One: Definition of Liabilities and Distinguishing Them from Equity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280812" y="1175611"/>
            <a:ext cx="13717536" cy="1766570"/>
          </a:xfrm>
          <a:prstGeom prst="rect">
            <a:avLst/>
          </a:prstGeom>
        </p:spPr>
        <p:txBody>
          <a:bodyPr anchor="t" rtlCol="false" tIns="0" lIns="0" bIns="0" rIns="0">
            <a:spAutoFit/>
          </a:bodyPr>
          <a:lstStyle/>
          <a:p>
            <a:pPr algn="ctr">
              <a:lnSpc>
                <a:spcPts val="6789"/>
              </a:lnSpc>
            </a:pPr>
            <a:r>
              <a:rPr lang="en-US" b="true" sz="6999">
                <a:solidFill>
                  <a:srgbClr val="000000"/>
                </a:solidFill>
                <a:latin typeface="Canva Sans Bold"/>
                <a:ea typeface="Canva Sans Bold"/>
                <a:cs typeface="Canva Sans Bold"/>
                <a:sym typeface="Canva Sans Bold"/>
              </a:rPr>
              <a:t>Requirement Two: Classification of Liabilities </a:t>
            </a:r>
          </a:p>
        </p:txBody>
      </p:sp>
      <p:sp>
        <p:nvSpPr>
          <p:cNvPr name="TextBox 3" id="3"/>
          <p:cNvSpPr txBox="true"/>
          <p:nvPr/>
        </p:nvSpPr>
        <p:spPr>
          <a:xfrm rot="0">
            <a:off x="857565" y="3110287"/>
            <a:ext cx="16401735" cy="6848319"/>
          </a:xfrm>
          <a:prstGeom prst="rect">
            <a:avLst/>
          </a:prstGeom>
        </p:spPr>
        <p:txBody>
          <a:bodyPr anchor="t" rtlCol="false" tIns="0" lIns="0" bIns="0" rIns="0">
            <a:spAutoFit/>
          </a:bodyPr>
          <a:lstStyle/>
          <a:p>
            <a:pPr algn="ctr">
              <a:lnSpc>
                <a:spcPts val="3386"/>
              </a:lnSpc>
            </a:pPr>
            <a:r>
              <a:rPr lang="en-US" b="true" sz="2508" spc="150">
                <a:solidFill>
                  <a:srgbClr val="000000"/>
                </a:solidFill>
                <a:latin typeface="Canva Sans Bold"/>
                <a:ea typeface="Canva Sans Bold"/>
                <a:cs typeface="Canva Sans Bold"/>
                <a:sym typeface="Canva Sans Bold"/>
              </a:rPr>
              <a:t>1. Short-term liabilities:</a:t>
            </a:r>
          </a:p>
          <a:p>
            <a:pPr algn="ctr">
              <a:lnSpc>
                <a:spcPts val="3386"/>
              </a:lnSpc>
            </a:pPr>
            <a:r>
              <a:rPr lang="en-US" b="true" sz="2508" spc="150">
                <a:solidFill>
                  <a:srgbClr val="000000"/>
                </a:solidFill>
                <a:latin typeface="Canva Sans Bold"/>
                <a:ea typeface="Canva Sans Bold"/>
                <a:cs typeface="Canva Sans Bold"/>
                <a:sym typeface="Canva Sans Bold"/>
              </a:rPr>
              <a:t>Are obligations that an organization must pay within a period not exceeding one fiscal year or within the organization's normal operating cycle, whichever is longer. These include, for example:</a:t>
            </a:r>
          </a:p>
          <a:p>
            <a:pPr algn="ctr">
              <a:lnSpc>
                <a:spcPts val="3386"/>
              </a:lnSpc>
            </a:pPr>
            <a:r>
              <a:rPr lang="en-US" b="true" sz="2508" spc="150">
                <a:solidFill>
                  <a:srgbClr val="000000"/>
                </a:solidFill>
                <a:latin typeface="Canva Sans Bold"/>
                <a:ea typeface="Canva Sans Bold"/>
                <a:cs typeface="Canva Sans Bold"/>
                <a:sym typeface="Canva Sans Bold"/>
              </a:rPr>
              <a:t>Accounts payable</a:t>
            </a:r>
          </a:p>
          <a:p>
            <a:pPr algn="ctr">
              <a:lnSpc>
                <a:spcPts val="3386"/>
              </a:lnSpc>
            </a:pPr>
            <a:r>
              <a:rPr lang="en-US" b="true" sz="2508" spc="150">
                <a:solidFill>
                  <a:srgbClr val="000000"/>
                </a:solidFill>
                <a:latin typeface="Canva Sans Bold"/>
                <a:ea typeface="Canva Sans Bold"/>
                <a:cs typeface="Canva Sans Bold"/>
                <a:sym typeface="Canva Sans Bold"/>
              </a:rPr>
              <a:t>Short-term loans</a:t>
            </a:r>
          </a:p>
          <a:p>
            <a:pPr algn="ctr">
              <a:lnSpc>
                <a:spcPts val="3386"/>
              </a:lnSpc>
            </a:pPr>
            <a:r>
              <a:rPr lang="en-US" b="true" sz="2508" spc="150">
                <a:solidFill>
                  <a:srgbClr val="000000"/>
                </a:solidFill>
                <a:latin typeface="Canva Sans Bold"/>
                <a:ea typeface="Canva Sans Bold"/>
                <a:cs typeface="Canva Sans Bold"/>
                <a:sym typeface="Canva Sans Bold"/>
              </a:rPr>
              <a:t>Wages and taxes payable</a:t>
            </a:r>
          </a:p>
          <a:p>
            <a:pPr algn="ctr">
              <a:lnSpc>
                <a:spcPts val="3386"/>
              </a:lnSpc>
            </a:pPr>
            <a:r>
              <a:rPr lang="en-US" b="true" sz="2508" spc="150">
                <a:solidFill>
                  <a:srgbClr val="000000"/>
                </a:solidFill>
                <a:latin typeface="Canva Sans Bold"/>
                <a:ea typeface="Canva Sans Bold"/>
                <a:cs typeface="Canva Sans Bold"/>
                <a:sym typeface="Canva Sans Bold"/>
              </a:rPr>
              <a:t>Accrued expenses</a:t>
            </a:r>
          </a:p>
          <a:p>
            <a:pPr algn="ctr">
              <a:lnSpc>
                <a:spcPts val="3386"/>
              </a:lnSpc>
            </a:pPr>
            <a:r>
              <a:rPr lang="en-US" b="true" sz="2508" spc="150">
                <a:solidFill>
                  <a:srgbClr val="000000"/>
                </a:solidFill>
                <a:latin typeface="Canva Sans Bold"/>
                <a:ea typeface="Canva Sans Bold"/>
                <a:cs typeface="Canva Sans Bold"/>
                <a:sym typeface="Canva Sans Bold"/>
              </a:rPr>
              <a:t>2. Long-term liabilities:</a:t>
            </a:r>
          </a:p>
          <a:p>
            <a:pPr algn="ctr">
              <a:lnSpc>
                <a:spcPts val="3386"/>
              </a:lnSpc>
            </a:pPr>
            <a:r>
              <a:rPr lang="en-US" b="true" sz="2508" spc="150">
                <a:solidFill>
                  <a:srgbClr val="000000"/>
                </a:solidFill>
                <a:latin typeface="Canva Sans Bold"/>
                <a:ea typeface="Canva Sans Bold"/>
                <a:cs typeface="Canva Sans Bold"/>
                <a:sym typeface="Canva Sans Bold"/>
              </a:rPr>
              <a:t>Are obligations that an organization does not have to pay within the current fiscal year or its normal operating cycle. These liabilities typically include obligations that last for more than one year. Examples include:</a:t>
            </a:r>
          </a:p>
          <a:p>
            <a:pPr algn="ctr">
              <a:lnSpc>
                <a:spcPts val="3386"/>
              </a:lnSpc>
            </a:pPr>
            <a:r>
              <a:rPr lang="en-US" b="true" sz="2508" spc="150">
                <a:solidFill>
                  <a:srgbClr val="000000"/>
                </a:solidFill>
                <a:latin typeface="Canva Sans Bold"/>
                <a:ea typeface="Canva Sans Bold"/>
                <a:cs typeface="Canva Sans Bold"/>
                <a:sym typeface="Canva Sans Bold"/>
              </a:rPr>
              <a:t>Long-term loans</a:t>
            </a:r>
          </a:p>
          <a:p>
            <a:pPr algn="ctr">
              <a:lnSpc>
                <a:spcPts val="3386"/>
              </a:lnSpc>
            </a:pPr>
            <a:r>
              <a:rPr lang="en-US" b="true" sz="2508" spc="150">
                <a:solidFill>
                  <a:srgbClr val="000000"/>
                </a:solidFill>
                <a:latin typeface="Canva Sans Bold"/>
                <a:ea typeface="Canva Sans Bold"/>
                <a:cs typeface="Canva Sans Bold"/>
                <a:sym typeface="Canva Sans Bold"/>
              </a:rPr>
              <a:t>Bonds payable</a:t>
            </a:r>
          </a:p>
          <a:p>
            <a:pPr algn="ctr">
              <a:lnSpc>
                <a:spcPts val="3386"/>
              </a:lnSpc>
            </a:pPr>
            <a:r>
              <a:rPr lang="en-US" b="true" sz="2508" spc="150">
                <a:solidFill>
                  <a:srgbClr val="000000"/>
                </a:solidFill>
                <a:latin typeface="Canva Sans Bold"/>
                <a:ea typeface="Canva Sans Bold"/>
                <a:cs typeface="Canva Sans Bold"/>
                <a:sym typeface="Canva Sans Bold"/>
              </a:rPr>
              <a:t>Pension liabilities</a:t>
            </a:r>
          </a:p>
          <a:p>
            <a:pPr algn="ctr" marL="0" indent="0" lvl="0">
              <a:lnSpc>
                <a:spcPts val="3386"/>
              </a:lnSpc>
              <a:spcBef>
                <a:spcPct val="0"/>
              </a:spcBef>
            </a:pPr>
            <a:r>
              <a:rPr lang="en-US" b="true" sz="2508" spc="150">
                <a:solidFill>
                  <a:srgbClr val="000000"/>
                </a:solidFill>
                <a:latin typeface="Canva Sans Bold"/>
                <a:ea typeface="Canva Sans Bold"/>
                <a:cs typeface="Canva Sans Bold"/>
                <a:sym typeface="Canva Sans Bold"/>
              </a:rPr>
              <a:t>Long-term financing</a:t>
            </a:r>
          </a:p>
        </p:txBody>
      </p:sp>
      <p:sp>
        <p:nvSpPr>
          <p:cNvPr name="Freeform 4" id="4"/>
          <p:cNvSpPr/>
          <p:nvPr/>
        </p:nvSpPr>
        <p:spPr>
          <a:xfrm flipH="false" flipV="false" rot="0">
            <a:off x="-2329398" y="9017983"/>
            <a:ext cx="4899948" cy="3344214"/>
          </a:xfrm>
          <a:custGeom>
            <a:avLst/>
            <a:gdLst/>
            <a:ahLst/>
            <a:cxnLst/>
            <a:rect r="r" b="b" t="t" l="l"/>
            <a:pathLst>
              <a:path h="3344214" w="4899948">
                <a:moveTo>
                  <a:pt x="0" y="0"/>
                </a:moveTo>
                <a:lnTo>
                  <a:pt x="4899947" y="0"/>
                </a:lnTo>
                <a:lnTo>
                  <a:pt x="4899947" y="3344214"/>
                </a:lnTo>
                <a:lnTo>
                  <a:pt x="0" y="33442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847044" y="9882374"/>
            <a:ext cx="3296956" cy="809253"/>
          </a:xfrm>
          <a:custGeom>
            <a:avLst/>
            <a:gdLst/>
            <a:ahLst/>
            <a:cxnLst/>
            <a:rect r="r" b="b" t="t" l="l"/>
            <a:pathLst>
              <a:path h="809253" w="3296956">
                <a:moveTo>
                  <a:pt x="0" y="0"/>
                </a:moveTo>
                <a:lnTo>
                  <a:pt x="3296956" y="0"/>
                </a:lnTo>
                <a:lnTo>
                  <a:pt x="3296956" y="809252"/>
                </a:lnTo>
                <a:lnTo>
                  <a:pt x="0" y="8092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494772" y="9017983"/>
            <a:ext cx="4427843" cy="3481392"/>
          </a:xfrm>
          <a:custGeom>
            <a:avLst/>
            <a:gdLst/>
            <a:ahLst/>
            <a:cxnLst/>
            <a:rect r="r" b="b" t="t" l="l"/>
            <a:pathLst>
              <a:path h="3481392" w="4427843">
                <a:moveTo>
                  <a:pt x="0" y="0"/>
                </a:moveTo>
                <a:lnTo>
                  <a:pt x="4427843" y="0"/>
                </a:lnTo>
                <a:lnTo>
                  <a:pt x="4427843" y="3481391"/>
                </a:lnTo>
                <a:lnTo>
                  <a:pt x="0" y="34813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0">
            <a:off x="-763398" y="-1534296"/>
            <a:ext cx="4899948" cy="3068592"/>
          </a:xfrm>
          <a:custGeom>
            <a:avLst/>
            <a:gdLst/>
            <a:ahLst/>
            <a:cxnLst/>
            <a:rect r="r" b="b" t="t" l="l"/>
            <a:pathLst>
              <a:path h="3068592" w="4899948">
                <a:moveTo>
                  <a:pt x="0" y="0"/>
                </a:moveTo>
                <a:lnTo>
                  <a:pt x="4899947" y="0"/>
                </a:lnTo>
                <a:lnTo>
                  <a:pt x="4899947" y="3068592"/>
                </a:lnTo>
                <a:lnTo>
                  <a:pt x="0" y="3068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12801533" y="-3053980"/>
            <a:ext cx="4292424" cy="3870986"/>
          </a:xfrm>
          <a:custGeom>
            <a:avLst/>
            <a:gdLst/>
            <a:ahLst/>
            <a:cxnLst/>
            <a:rect r="r" b="b" t="t" l="l"/>
            <a:pathLst>
              <a:path h="3870986" w="4292424">
                <a:moveTo>
                  <a:pt x="0" y="0"/>
                </a:moveTo>
                <a:lnTo>
                  <a:pt x="4292424" y="0"/>
                </a:lnTo>
                <a:lnTo>
                  <a:pt x="4292424" y="3870986"/>
                </a:lnTo>
                <a:lnTo>
                  <a:pt x="0" y="38709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9" id="9"/>
          <p:cNvSpPr/>
          <p:nvPr/>
        </p:nvSpPr>
        <p:spPr>
          <a:xfrm flipH="false" flipV="false" rot="0">
            <a:off x="10138935" y="9882374"/>
            <a:ext cx="3187909" cy="2239506"/>
          </a:xfrm>
          <a:custGeom>
            <a:avLst/>
            <a:gdLst/>
            <a:ahLst/>
            <a:cxnLst/>
            <a:rect r="r" b="b" t="t" l="l"/>
            <a:pathLst>
              <a:path h="2239506" w="3187909">
                <a:moveTo>
                  <a:pt x="0" y="0"/>
                </a:moveTo>
                <a:lnTo>
                  <a:pt x="3187909" y="0"/>
                </a:lnTo>
                <a:lnTo>
                  <a:pt x="3187909" y="2239505"/>
                </a:lnTo>
                <a:lnTo>
                  <a:pt x="0" y="223950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0" id="10"/>
          <p:cNvSpPr/>
          <p:nvPr/>
        </p:nvSpPr>
        <p:spPr>
          <a:xfrm flipH="false" flipV="false" rot="0">
            <a:off x="7495522" y="-3297794"/>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1" id="11"/>
          <p:cNvSpPr/>
          <p:nvPr/>
        </p:nvSpPr>
        <p:spPr>
          <a:xfrm flipH="false" flipV="false" rot="4747568">
            <a:off x="-2972342" y="3665317"/>
            <a:ext cx="4896097" cy="2735694"/>
          </a:xfrm>
          <a:custGeom>
            <a:avLst/>
            <a:gdLst/>
            <a:ahLst/>
            <a:cxnLst/>
            <a:rect r="r" b="b" t="t" l="l"/>
            <a:pathLst>
              <a:path h="2735694" w="4896097">
                <a:moveTo>
                  <a:pt x="0" y="0"/>
                </a:moveTo>
                <a:lnTo>
                  <a:pt x="4896097" y="0"/>
                </a:lnTo>
                <a:lnTo>
                  <a:pt x="4896097" y="2735694"/>
                </a:lnTo>
                <a:lnTo>
                  <a:pt x="0" y="273569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12" id="12"/>
          <p:cNvSpPr/>
          <p:nvPr/>
        </p:nvSpPr>
        <p:spPr>
          <a:xfrm flipH="false" flipV="false" rot="0">
            <a:off x="4861154" y="-2102294"/>
            <a:ext cx="2892762" cy="2919301"/>
          </a:xfrm>
          <a:custGeom>
            <a:avLst/>
            <a:gdLst/>
            <a:ahLst/>
            <a:cxnLst/>
            <a:rect r="r" b="b" t="t" l="l"/>
            <a:pathLst>
              <a:path h="2919301" w="2892762">
                <a:moveTo>
                  <a:pt x="0" y="0"/>
                </a:moveTo>
                <a:lnTo>
                  <a:pt x="2892761" y="0"/>
                </a:lnTo>
                <a:lnTo>
                  <a:pt x="2892761" y="2919300"/>
                </a:lnTo>
                <a:lnTo>
                  <a:pt x="0" y="29193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a:ln cap="sq">
            <a:noFill/>
            <a:prstDash val="solid"/>
            <a:miter/>
          </a:ln>
        </p:spPr>
      </p:sp>
      <p:sp>
        <p:nvSpPr>
          <p:cNvPr name="Freeform 13" id="13"/>
          <p:cNvSpPr/>
          <p:nvPr/>
        </p:nvSpPr>
        <p:spPr>
          <a:xfrm flipH="false" flipV="false" rot="0">
            <a:off x="17494810" y="2371030"/>
            <a:ext cx="3575541" cy="3575541"/>
          </a:xfrm>
          <a:custGeom>
            <a:avLst/>
            <a:gdLst/>
            <a:ahLst/>
            <a:cxnLst/>
            <a:rect r="r" b="b" t="t" l="l"/>
            <a:pathLst>
              <a:path h="3575541" w="3575541">
                <a:moveTo>
                  <a:pt x="0" y="0"/>
                </a:moveTo>
                <a:lnTo>
                  <a:pt x="3575541" y="0"/>
                </a:lnTo>
                <a:lnTo>
                  <a:pt x="3575541" y="3575541"/>
                </a:lnTo>
                <a:lnTo>
                  <a:pt x="0" y="357554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14" id="14"/>
          <p:cNvSpPr/>
          <p:nvPr/>
        </p:nvSpPr>
        <p:spPr>
          <a:xfrm flipH="false" flipV="false" rot="0">
            <a:off x="2570549" y="9882374"/>
            <a:ext cx="2169083" cy="2000979"/>
          </a:xfrm>
          <a:custGeom>
            <a:avLst/>
            <a:gdLst/>
            <a:ahLst/>
            <a:cxnLst/>
            <a:rect r="r" b="b" t="t" l="l"/>
            <a:pathLst>
              <a:path h="2000979" w="2169083">
                <a:moveTo>
                  <a:pt x="0" y="0"/>
                </a:moveTo>
                <a:lnTo>
                  <a:pt x="2169083" y="0"/>
                </a:lnTo>
                <a:lnTo>
                  <a:pt x="2169083" y="2000979"/>
                </a:lnTo>
                <a:lnTo>
                  <a:pt x="0" y="200097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a:ln cap="sq">
            <a:noFill/>
            <a:prstDash val="solid"/>
            <a:miter/>
          </a:ln>
        </p:spPr>
      </p:sp>
      <p:sp>
        <p:nvSpPr>
          <p:cNvPr name="Freeform 15" id="15"/>
          <p:cNvSpPr/>
          <p:nvPr/>
        </p:nvSpPr>
        <p:spPr>
          <a:xfrm flipH="false" flipV="false" rot="-5282649">
            <a:off x="16596506" y="6970869"/>
            <a:ext cx="3382987" cy="1154444"/>
          </a:xfrm>
          <a:custGeom>
            <a:avLst/>
            <a:gdLst/>
            <a:ahLst/>
            <a:cxnLst/>
            <a:rect r="r" b="b" t="t" l="l"/>
            <a:pathLst>
              <a:path h="1154444" w="3382987">
                <a:moveTo>
                  <a:pt x="0" y="0"/>
                </a:moveTo>
                <a:lnTo>
                  <a:pt x="3382988" y="0"/>
                </a:lnTo>
                <a:lnTo>
                  <a:pt x="3382988" y="1154445"/>
                </a:lnTo>
                <a:lnTo>
                  <a:pt x="0" y="115444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a:ln cap="sq">
            <a:noFill/>
            <a:prstDash val="solid"/>
            <a:miter/>
          </a:ln>
        </p:spPr>
      </p:sp>
      <p:sp>
        <p:nvSpPr>
          <p:cNvPr name="Freeform 16" id="16"/>
          <p:cNvSpPr/>
          <p:nvPr/>
        </p:nvSpPr>
        <p:spPr>
          <a:xfrm flipH="false" flipV="false" rot="0">
            <a:off x="17259300" y="-971659"/>
            <a:ext cx="3104522" cy="3342688"/>
          </a:xfrm>
          <a:custGeom>
            <a:avLst/>
            <a:gdLst/>
            <a:ahLst/>
            <a:cxnLst/>
            <a:rect r="r" b="b" t="t" l="l"/>
            <a:pathLst>
              <a:path h="3342688" w="3104522">
                <a:moveTo>
                  <a:pt x="0" y="0"/>
                </a:moveTo>
                <a:lnTo>
                  <a:pt x="3104522" y="0"/>
                </a:lnTo>
                <a:lnTo>
                  <a:pt x="3104522" y="3342689"/>
                </a:lnTo>
                <a:lnTo>
                  <a:pt x="0" y="3342689"/>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a:ln cap="sq">
            <a:noFill/>
            <a:prstDash val="solid"/>
            <a:miter/>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028700" y="1261827"/>
            <a:ext cx="9520212" cy="7996473"/>
            <a:chOff x="0" y="0"/>
            <a:chExt cx="1981751" cy="1664566"/>
          </a:xfrm>
        </p:grpSpPr>
        <p:sp>
          <p:nvSpPr>
            <p:cNvPr name="Freeform 3" id="3"/>
            <p:cNvSpPr/>
            <p:nvPr/>
          </p:nvSpPr>
          <p:spPr>
            <a:xfrm flipH="false" flipV="false" rot="0">
              <a:off x="0" y="0"/>
              <a:ext cx="1981751" cy="1664566"/>
            </a:xfrm>
            <a:custGeom>
              <a:avLst/>
              <a:gdLst/>
              <a:ahLst/>
              <a:cxnLst/>
              <a:rect r="r" b="b" t="t" l="l"/>
              <a:pathLst>
                <a:path h="1664566" w="1981751">
                  <a:moveTo>
                    <a:pt x="27649" y="0"/>
                  </a:moveTo>
                  <a:lnTo>
                    <a:pt x="1954102" y="0"/>
                  </a:lnTo>
                  <a:cubicBezTo>
                    <a:pt x="1969372" y="0"/>
                    <a:pt x="1981751" y="12379"/>
                    <a:pt x="1981751" y="27649"/>
                  </a:cubicBezTo>
                  <a:lnTo>
                    <a:pt x="1981751" y="1636917"/>
                  </a:lnTo>
                  <a:cubicBezTo>
                    <a:pt x="1981751" y="1652187"/>
                    <a:pt x="1969372" y="1664566"/>
                    <a:pt x="1954102" y="1664566"/>
                  </a:cubicBezTo>
                  <a:lnTo>
                    <a:pt x="27649" y="1664566"/>
                  </a:lnTo>
                  <a:cubicBezTo>
                    <a:pt x="12379" y="1664566"/>
                    <a:pt x="0" y="1652187"/>
                    <a:pt x="0" y="1636917"/>
                  </a:cubicBezTo>
                  <a:lnTo>
                    <a:pt x="0" y="27649"/>
                  </a:lnTo>
                  <a:cubicBezTo>
                    <a:pt x="0" y="12379"/>
                    <a:pt x="12379" y="0"/>
                    <a:pt x="27649" y="0"/>
                  </a:cubicBezTo>
                  <a:close/>
                </a:path>
              </a:pathLst>
            </a:custGeom>
            <a:solidFill>
              <a:srgbClr val="8AB7E2"/>
            </a:solidFill>
            <a:ln w="19050" cap="rnd">
              <a:solidFill>
                <a:srgbClr val="000000"/>
              </a:solidFill>
              <a:prstDash val="solid"/>
              <a:round/>
            </a:ln>
          </p:spPr>
        </p:sp>
        <p:sp>
          <p:nvSpPr>
            <p:cNvPr name="TextBox 4" id="4"/>
            <p:cNvSpPr txBox="true"/>
            <p:nvPr/>
          </p:nvSpPr>
          <p:spPr>
            <a:xfrm>
              <a:off x="0" y="-38100"/>
              <a:ext cx="1981751" cy="170266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44232" y="460501"/>
            <a:ext cx="10322280" cy="1887098"/>
            <a:chOff x="0" y="0"/>
            <a:chExt cx="2148712" cy="392823"/>
          </a:xfrm>
        </p:grpSpPr>
        <p:sp>
          <p:nvSpPr>
            <p:cNvPr name="Freeform 6" id="6"/>
            <p:cNvSpPr/>
            <p:nvPr/>
          </p:nvSpPr>
          <p:spPr>
            <a:xfrm flipH="false" flipV="false" rot="0">
              <a:off x="0" y="0"/>
              <a:ext cx="2148712" cy="392823"/>
            </a:xfrm>
            <a:custGeom>
              <a:avLst/>
              <a:gdLst/>
              <a:ahLst/>
              <a:cxnLst/>
              <a:rect r="r" b="b" t="t" l="l"/>
              <a:pathLst>
                <a:path h="392823" w="2148712">
                  <a:moveTo>
                    <a:pt x="12750" y="0"/>
                  </a:moveTo>
                  <a:lnTo>
                    <a:pt x="2135961" y="0"/>
                  </a:lnTo>
                  <a:cubicBezTo>
                    <a:pt x="2139343" y="0"/>
                    <a:pt x="2142586" y="1343"/>
                    <a:pt x="2144977" y="3734"/>
                  </a:cubicBezTo>
                  <a:cubicBezTo>
                    <a:pt x="2147368" y="6126"/>
                    <a:pt x="2148712" y="9369"/>
                    <a:pt x="2148712" y="12750"/>
                  </a:cubicBezTo>
                  <a:lnTo>
                    <a:pt x="2148712" y="380073"/>
                  </a:lnTo>
                  <a:cubicBezTo>
                    <a:pt x="2148712" y="383454"/>
                    <a:pt x="2147368" y="386697"/>
                    <a:pt x="2144977" y="389089"/>
                  </a:cubicBezTo>
                  <a:cubicBezTo>
                    <a:pt x="2142586" y="391480"/>
                    <a:pt x="2139343" y="392823"/>
                    <a:pt x="2135961" y="392823"/>
                  </a:cubicBezTo>
                  <a:lnTo>
                    <a:pt x="12750" y="392823"/>
                  </a:lnTo>
                  <a:cubicBezTo>
                    <a:pt x="9369" y="392823"/>
                    <a:pt x="6126" y="391480"/>
                    <a:pt x="3734" y="389089"/>
                  </a:cubicBezTo>
                  <a:cubicBezTo>
                    <a:pt x="1343" y="386697"/>
                    <a:pt x="0" y="383454"/>
                    <a:pt x="0" y="380073"/>
                  </a:cubicBezTo>
                  <a:lnTo>
                    <a:pt x="0" y="12750"/>
                  </a:lnTo>
                  <a:cubicBezTo>
                    <a:pt x="0" y="9369"/>
                    <a:pt x="1343" y="6126"/>
                    <a:pt x="3734" y="3734"/>
                  </a:cubicBezTo>
                  <a:cubicBezTo>
                    <a:pt x="6126" y="1343"/>
                    <a:pt x="9369" y="0"/>
                    <a:pt x="12750" y="0"/>
                  </a:cubicBezTo>
                  <a:close/>
                </a:path>
              </a:pathLst>
            </a:custGeom>
            <a:solidFill>
              <a:srgbClr val="FFFFFF"/>
            </a:solidFill>
            <a:ln w="19050" cap="sq">
              <a:solidFill>
                <a:srgbClr val="000000"/>
              </a:solidFill>
              <a:prstDash val="solid"/>
              <a:miter/>
            </a:ln>
          </p:spPr>
        </p:sp>
        <p:sp>
          <p:nvSpPr>
            <p:cNvPr name="TextBox 7" id="7"/>
            <p:cNvSpPr txBox="true"/>
            <p:nvPr/>
          </p:nvSpPr>
          <p:spPr>
            <a:xfrm>
              <a:off x="0" y="-38100"/>
              <a:ext cx="2148712" cy="430923"/>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320325" y="4821093"/>
            <a:ext cx="3032484" cy="6646539"/>
          </a:xfrm>
          <a:custGeom>
            <a:avLst/>
            <a:gdLst/>
            <a:ahLst/>
            <a:cxnLst/>
            <a:rect r="r" b="b" t="t" l="l"/>
            <a:pathLst>
              <a:path h="6646539" w="3032484">
                <a:moveTo>
                  <a:pt x="0" y="0"/>
                </a:moveTo>
                <a:lnTo>
                  <a:pt x="3032483" y="0"/>
                </a:lnTo>
                <a:lnTo>
                  <a:pt x="3032483" y="6646539"/>
                </a:lnTo>
                <a:lnTo>
                  <a:pt x="0" y="66465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0800000">
            <a:off x="14827993" y="-1392447"/>
            <a:ext cx="4017146" cy="3158481"/>
          </a:xfrm>
          <a:custGeom>
            <a:avLst/>
            <a:gdLst/>
            <a:ahLst/>
            <a:cxnLst/>
            <a:rect r="r" b="b" t="t" l="l"/>
            <a:pathLst>
              <a:path h="3158481" w="4017146">
                <a:moveTo>
                  <a:pt x="0" y="0"/>
                </a:moveTo>
                <a:lnTo>
                  <a:pt x="4017147" y="0"/>
                </a:lnTo>
                <a:lnTo>
                  <a:pt x="4017147" y="3158481"/>
                </a:lnTo>
                <a:lnTo>
                  <a:pt x="0" y="31584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0">
            <a:off x="8436678" y="-1926060"/>
            <a:ext cx="4224468" cy="2645573"/>
          </a:xfrm>
          <a:custGeom>
            <a:avLst/>
            <a:gdLst/>
            <a:ahLst/>
            <a:cxnLst/>
            <a:rect r="r" b="b" t="t" l="l"/>
            <a:pathLst>
              <a:path h="2645573" w="4224468">
                <a:moveTo>
                  <a:pt x="0" y="0"/>
                </a:moveTo>
                <a:lnTo>
                  <a:pt x="4224468" y="0"/>
                </a:lnTo>
                <a:lnTo>
                  <a:pt x="4224468" y="2645574"/>
                </a:lnTo>
                <a:lnTo>
                  <a:pt x="0" y="26455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1" id="11"/>
          <p:cNvSpPr/>
          <p:nvPr/>
        </p:nvSpPr>
        <p:spPr>
          <a:xfrm flipH="false" flipV="false" rot="0">
            <a:off x="8285780" y="9560661"/>
            <a:ext cx="3169280" cy="2226419"/>
          </a:xfrm>
          <a:custGeom>
            <a:avLst/>
            <a:gdLst/>
            <a:ahLst/>
            <a:cxnLst/>
            <a:rect r="r" b="b" t="t" l="l"/>
            <a:pathLst>
              <a:path h="2226419" w="3169280">
                <a:moveTo>
                  <a:pt x="0" y="0"/>
                </a:moveTo>
                <a:lnTo>
                  <a:pt x="3169280" y="0"/>
                </a:lnTo>
                <a:lnTo>
                  <a:pt x="3169280" y="2226419"/>
                </a:lnTo>
                <a:lnTo>
                  <a:pt x="0" y="22264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2" id="12"/>
          <p:cNvSpPr/>
          <p:nvPr/>
        </p:nvSpPr>
        <p:spPr>
          <a:xfrm flipH="false" flipV="false" rot="-5400000">
            <a:off x="12134412" y="9245030"/>
            <a:ext cx="2892762" cy="2919301"/>
          </a:xfrm>
          <a:custGeom>
            <a:avLst/>
            <a:gdLst/>
            <a:ahLst/>
            <a:cxnLst/>
            <a:rect r="r" b="b" t="t" l="l"/>
            <a:pathLst>
              <a:path h="2919301" w="2892762">
                <a:moveTo>
                  <a:pt x="0" y="0"/>
                </a:moveTo>
                <a:lnTo>
                  <a:pt x="2892762" y="0"/>
                </a:lnTo>
                <a:lnTo>
                  <a:pt x="2892762" y="2919301"/>
                </a:lnTo>
                <a:lnTo>
                  <a:pt x="0" y="29193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3" id="13"/>
          <p:cNvSpPr/>
          <p:nvPr/>
        </p:nvSpPr>
        <p:spPr>
          <a:xfrm flipH="false" flipV="false" rot="0">
            <a:off x="-1558320" y="909373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4" id="14"/>
          <p:cNvSpPr/>
          <p:nvPr/>
        </p:nvSpPr>
        <p:spPr>
          <a:xfrm flipH="false" flipV="false" rot="0">
            <a:off x="17259300" y="7433853"/>
            <a:ext cx="1794966" cy="1932669"/>
          </a:xfrm>
          <a:custGeom>
            <a:avLst/>
            <a:gdLst/>
            <a:ahLst/>
            <a:cxnLst/>
            <a:rect r="r" b="b" t="t" l="l"/>
            <a:pathLst>
              <a:path h="1932669" w="1794966">
                <a:moveTo>
                  <a:pt x="0" y="0"/>
                </a:moveTo>
                <a:lnTo>
                  <a:pt x="1794966" y="0"/>
                </a:lnTo>
                <a:lnTo>
                  <a:pt x="1794966" y="1932669"/>
                </a:lnTo>
                <a:lnTo>
                  <a:pt x="0" y="193266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5" id="15"/>
          <p:cNvSpPr/>
          <p:nvPr/>
        </p:nvSpPr>
        <p:spPr>
          <a:xfrm flipH="false" flipV="false" rot="0">
            <a:off x="-744232" y="460501"/>
            <a:ext cx="1488463" cy="1602652"/>
          </a:xfrm>
          <a:custGeom>
            <a:avLst/>
            <a:gdLst/>
            <a:ahLst/>
            <a:cxnLst/>
            <a:rect r="r" b="b" t="t" l="l"/>
            <a:pathLst>
              <a:path h="1602652" w="1488463">
                <a:moveTo>
                  <a:pt x="0" y="0"/>
                </a:moveTo>
                <a:lnTo>
                  <a:pt x="1488464" y="0"/>
                </a:lnTo>
                <a:lnTo>
                  <a:pt x="1488464" y="1602652"/>
                </a:lnTo>
                <a:lnTo>
                  <a:pt x="0" y="160265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TextBox 16" id="16"/>
          <p:cNvSpPr txBox="true"/>
          <p:nvPr/>
        </p:nvSpPr>
        <p:spPr>
          <a:xfrm rot="0">
            <a:off x="2303303" y="589414"/>
            <a:ext cx="6971006" cy="1607840"/>
          </a:xfrm>
          <a:prstGeom prst="rect">
            <a:avLst/>
          </a:prstGeom>
        </p:spPr>
        <p:txBody>
          <a:bodyPr anchor="t" rtlCol="false" tIns="0" lIns="0" bIns="0" rIns="0">
            <a:spAutoFit/>
          </a:bodyPr>
          <a:lstStyle/>
          <a:p>
            <a:pPr algn="ctr">
              <a:lnSpc>
                <a:spcPts val="4303"/>
              </a:lnSpc>
            </a:pPr>
            <a:r>
              <a:rPr lang="en-US" b="true" sz="3074">
                <a:solidFill>
                  <a:srgbClr val="000000"/>
                </a:solidFill>
                <a:latin typeface="Canva Sans Bold"/>
                <a:ea typeface="Canva Sans Bold"/>
                <a:cs typeface="Canva Sans Bold"/>
                <a:sym typeface="Canva Sans Bold"/>
              </a:rPr>
              <a:t>   Requirement Three: The Impact of Liabilities on an Institution's Financial Position    </a:t>
            </a:r>
          </a:p>
        </p:txBody>
      </p:sp>
      <p:sp>
        <p:nvSpPr>
          <p:cNvPr name="TextBox 17" id="17"/>
          <p:cNvSpPr txBox="true"/>
          <p:nvPr/>
        </p:nvSpPr>
        <p:spPr>
          <a:xfrm rot="0">
            <a:off x="1625541" y="3257483"/>
            <a:ext cx="8356699" cy="5155059"/>
          </a:xfrm>
          <a:prstGeom prst="rect">
            <a:avLst/>
          </a:prstGeom>
        </p:spPr>
        <p:txBody>
          <a:bodyPr anchor="t" rtlCol="false" tIns="0" lIns="0" bIns="0" rIns="0">
            <a:spAutoFit/>
          </a:bodyPr>
          <a:lstStyle/>
          <a:p>
            <a:pPr algn="l">
              <a:lnSpc>
                <a:spcPts val="5137"/>
              </a:lnSpc>
            </a:pPr>
            <a:r>
              <a:rPr lang="en-US" sz="3669" b="true">
                <a:solidFill>
                  <a:srgbClr val="000000"/>
                </a:solidFill>
                <a:latin typeface="Canva Sans Bold"/>
                <a:ea typeface="Canva Sans Bold"/>
                <a:cs typeface="Canva Sans Bold"/>
                <a:sym typeface="Canva Sans Bold"/>
              </a:rPr>
              <a:t>   1. Debt-to-Equity Ratio</a:t>
            </a:r>
          </a:p>
          <a:p>
            <a:pPr algn="l">
              <a:lnSpc>
                <a:spcPts val="5137"/>
              </a:lnSpc>
            </a:pPr>
            <a:r>
              <a:rPr lang="en-US" sz="3669" b="true">
                <a:solidFill>
                  <a:srgbClr val="000000"/>
                </a:solidFill>
                <a:latin typeface="Canva Sans Bold"/>
                <a:ea typeface="Canva Sans Bold"/>
                <a:cs typeface="Canva Sans Bold"/>
                <a:sym typeface="Canva Sans Bold"/>
              </a:rPr>
              <a:t>2. Liquidity and Solvency</a:t>
            </a:r>
          </a:p>
          <a:p>
            <a:pPr algn="l">
              <a:lnSpc>
                <a:spcPts val="5137"/>
              </a:lnSpc>
            </a:pPr>
            <a:r>
              <a:rPr lang="en-US" sz="3669" b="true">
                <a:solidFill>
                  <a:srgbClr val="000000"/>
                </a:solidFill>
                <a:latin typeface="Canva Sans Bold"/>
                <a:ea typeface="Canva Sans Bold"/>
                <a:cs typeface="Canva Sans Bold"/>
                <a:sym typeface="Canva Sans Bold"/>
              </a:rPr>
              <a:t>3. Interest Expenses and Profitability</a:t>
            </a:r>
          </a:p>
          <a:p>
            <a:pPr algn="l">
              <a:lnSpc>
                <a:spcPts val="5137"/>
              </a:lnSpc>
            </a:pPr>
            <a:r>
              <a:rPr lang="en-US" sz="3669" b="true">
                <a:solidFill>
                  <a:srgbClr val="000000"/>
                </a:solidFill>
                <a:latin typeface="Canva Sans Bold"/>
                <a:ea typeface="Canva Sans Bold"/>
                <a:cs typeface="Canva Sans Bold"/>
                <a:sym typeface="Canva Sans Bold"/>
              </a:rPr>
              <a:t>4. Risk of Default</a:t>
            </a:r>
          </a:p>
          <a:p>
            <a:pPr algn="l">
              <a:lnSpc>
                <a:spcPts val="5137"/>
              </a:lnSpc>
            </a:pPr>
            <a:r>
              <a:rPr lang="en-US" sz="3669" b="true">
                <a:solidFill>
                  <a:srgbClr val="000000"/>
                </a:solidFill>
                <a:latin typeface="Canva Sans Bold"/>
                <a:ea typeface="Canva Sans Bold"/>
                <a:cs typeface="Canva Sans Bold"/>
                <a:sym typeface="Canva Sans Bold"/>
              </a:rPr>
              <a:t>5. Impact on Creditworthiness</a:t>
            </a:r>
          </a:p>
          <a:p>
            <a:pPr algn="l">
              <a:lnSpc>
                <a:spcPts val="5137"/>
              </a:lnSpc>
            </a:pPr>
            <a:r>
              <a:rPr lang="en-US" sz="3669" b="true">
                <a:solidFill>
                  <a:srgbClr val="000000"/>
                </a:solidFill>
                <a:latin typeface="Canva Sans Bold"/>
                <a:ea typeface="Canva Sans Bold"/>
                <a:cs typeface="Canva Sans Bold"/>
                <a:sym typeface="Canva Sans Bold"/>
              </a:rPr>
              <a:t>6. Effect on Operational Flexibility</a:t>
            </a:r>
          </a:p>
          <a:p>
            <a:pPr algn="l">
              <a:lnSpc>
                <a:spcPts val="5137"/>
              </a:lnSpc>
            </a:pPr>
            <a:r>
              <a:rPr lang="en-US" sz="3669" b="true">
                <a:solidFill>
                  <a:srgbClr val="000000"/>
                </a:solidFill>
                <a:latin typeface="Canva Sans Bold"/>
                <a:ea typeface="Canva Sans Bold"/>
                <a:cs typeface="Canva Sans Bold"/>
                <a:sym typeface="Canva Sans Bold"/>
              </a:rPr>
              <a:t>7. Impact on Asset Financing</a:t>
            </a:r>
          </a:p>
          <a:p>
            <a:pPr algn="l">
              <a:lnSpc>
                <a:spcPts val="5137"/>
              </a:lnSpc>
            </a:pPr>
            <a:r>
              <a:rPr lang="en-US" sz="3669" b="true">
                <a:solidFill>
                  <a:srgbClr val="000000"/>
                </a:solidFill>
                <a:latin typeface="Canva Sans Bold"/>
                <a:ea typeface="Canva Sans Bold"/>
                <a:cs typeface="Canva Sans Bold"/>
                <a:sym typeface="Canva Sans Bold"/>
              </a:rPr>
              <a:t>8. Impact on Financial Ratios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DAGmYLkrrFk</dc:identifier>
  <dcterms:modified xsi:type="dcterms:W3CDTF">2011-08-01T06:04:30Z</dcterms:modified>
  <cp:revision>1</cp:revision>
  <dc:title>Assets and liabilities </dc:title>
</cp:coreProperties>
</file>