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57" r:id="rId4"/>
    <p:sldId id="258" r:id="rId5"/>
    <p:sldId id="259" r:id="rId6"/>
    <p:sldId id="260"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5" d="100"/>
          <a:sy n="75" d="100"/>
        </p:scale>
        <p:origin x="1666"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5/11/2025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5/11/2025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5/11/2025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5/11/2025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5/11/2025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AEA891D-8308-298F-CAA2-BB444B8785D8}"/>
              </a:ext>
            </a:extLst>
          </p:cNvPr>
          <p:cNvPicPr>
            <a:picLocks noChangeAspect="1"/>
          </p:cNvPicPr>
          <p:nvPr/>
        </p:nvPicPr>
        <p:blipFill>
          <a:blip r:embed="rId2"/>
          <a:stretch>
            <a:fillRect/>
          </a:stretch>
        </p:blipFill>
        <p:spPr>
          <a:xfrm>
            <a:off x="1" y="0"/>
            <a:ext cx="9144000" cy="6858000"/>
          </a:xfrm>
          <a:prstGeom prst="rect">
            <a:avLst/>
          </a:prstGeom>
        </p:spPr>
      </p:pic>
      <p:sp>
        <p:nvSpPr>
          <p:cNvPr id="2" name="Title 1"/>
          <p:cNvSpPr>
            <a:spLocks noGrp="1"/>
          </p:cNvSpPr>
          <p:nvPr>
            <p:ph type="title"/>
          </p:nvPr>
        </p:nvSpPr>
        <p:spPr/>
        <p:txBody>
          <a:bodyPr/>
          <a:lstStyle/>
          <a:p>
            <a:r>
              <a:t>Depreciation and Amortization</a:t>
            </a:r>
          </a:p>
        </p:txBody>
      </p:sp>
      <p:sp>
        <p:nvSpPr>
          <p:cNvPr id="3" name="Content Placeholder 2"/>
          <p:cNvSpPr>
            <a:spLocks noGrp="1"/>
          </p:cNvSpPr>
          <p:nvPr>
            <p:ph idx="1"/>
          </p:nvPr>
        </p:nvSpPr>
        <p:spPr/>
        <p:txBody>
          <a:bodyPr/>
          <a:lstStyle/>
          <a:p>
            <a:r>
              <a:rPr dirty="0"/>
              <a:t>Presented by:</a:t>
            </a:r>
            <a:r>
              <a:rPr lang="fr-FR" dirty="0"/>
              <a:t>meeki arcelene-chouakria kais-guedri abdeljalil-sayoud </a:t>
            </a:r>
            <a:r>
              <a:rPr lang="fr-FR"/>
              <a:t>abde raouf-bouhouche akrem-guerri youssri-laiche ahmed yacine-boughazi med islem-</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7"/>
            <a:ext cx="8229600" cy="1143000"/>
          </a:xfrm>
        </p:spPr>
        <p:txBody>
          <a:bodyPr>
            <a:normAutofit fontScale="90000"/>
          </a:bodyPr>
          <a:lstStyle/>
          <a:p>
            <a:r>
              <a:rPr dirty="0"/>
              <a:t>Part </a:t>
            </a:r>
            <a:r>
              <a:rPr lang="fr-FR" dirty="0"/>
              <a:t>7</a:t>
            </a:r>
            <a:r>
              <a:rPr dirty="0"/>
              <a:t>: Challenges and Considerations</a:t>
            </a:r>
          </a:p>
        </p:txBody>
      </p:sp>
      <p:sp>
        <p:nvSpPr>
          <p:cNvPr id="3" name="Content Placeholder 2"/>
          <p:cNvSpPr>
            <a:spLocks noGrp="1"/>
          </p:cNvSpPr>
          <p:nvPr>
            <p:ph idx="1"/>
          </p:nvPr>
        </p:nvSpPr>
        <p:spPr/>
        <p:txBody>
          <a:bodyPr/>
          <a:lstStyle/>
          <a:p>
            <a:r>
              <a:t>- Estimating useful life and residual value can be subjective.</a:t>
            </a:r>
          </a:p>
          <a:p>
            <a:r>
              <a:t>- Different methods affect financial outcomes.</a:t>
            </a:r>
          </a:p>
          <a:p>
            <a:r>
              <a:t>- Requires consistent application for comparability.</a:t>
            </a:r>
          </a:p>
          <a:p>
            <a:r>
              <a:t>- May impact investor perception if changes are made in estimation.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9B2AF0B-B06F-6498-4893-0F04829976F2}"/>
              </a:ext>
            </a:extLst>
          </p:cNvPr>
          <p:cNvPicPr>
            <a:picLocks noChangeAspect="1"/>
          </p:cNvPicPr>
          <p:nvPr/>
        </p:nvPicPr>
        <p:blipFill>
          <a:blip r:embed="rId2"/>
          <a:stretch>
            <a:fillRect/>
          </a:stretch>
        </p:blipFill>
        <p:spPr>
          <a:xfrm>
            <a:off x="993913" y="159026"/>
            <a:ext cx="7156174" cy="3657428"/>
          </a:xfrm>
          <a:prstGeom prst="rect">
            <a:avLst/>
          </a:prstGeom>
        </p:spPr>
      </p:pic>
      <p:sp>
        <p:nvSpPr>
          <p:cNvPr id="2" name="Title 1"/>
          <p:cNvSpPr>
            <a:spLocks noGrp="1"/>
          </p:cNvSpPr>
          <p:nvPr>
            <p:ph type="title"/>
          </p:nvPr>
        </p:nvSpPr>
        <p:spPr/>
        <p:txBody>
          <a:bodyPr/>
          <a:lstStyle/>
          <a:p>
            <a:r>
              <a:rPr dirty="0"/>
              <a:t>Conclusion</a:t>
            </a:r>
          </a:p>
        </p:txBody>
      </p:sp>
      <p:sp>
        <p:nvSpPr>
          <p:cNvPr id="3" name="Content Placeholder 2"/>
          <p:cNvSpPr>
            <a:spLocks noGrp="1"/>
          </p:cNvSpPr>
          <p:nvPr>
            <p:ph idx="1"/>
          </p:nvPr>
        </p:nvSpPr>
        <p:spPr>
          <a:xfrm>
            <a:off x="457200" y="1987740"/>
            <a:ext cx="8229600" cy="4572173"/>
          </a:xfrm>
        </p:spPr>
        <p:txBody>
          <a:bodyPr/>
          <a:lstStyle/>
          <a:p>
            <a:r>
              <a:t>Depreciation and amortization are essential tools in financial accounting.</a:t>
            </a:r>
          </a:p>
          <a:p>
            <a:endParaRPr/>
          </a:p>
          <a:p>
            <a:r>
              <a:t>They ensure expenses are spread across the periods that benefit from asset use.</a:t>
            </a:r>
          </a:p>
          <a:p>
            <a:r>
              <a:t>Proper use leads to accurate reporting, better financial management, and informed decisions.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A123A2-0026-04F4-AC69-D77978545537}"/>
              </a:ext>
            </a:extLst>
          </p:cNvPr>
          <p:cNvSpPr>
            <a:spLocks noGrp="1"/>
          </p:cNvSpPr>
          <p:nvPr>
            <p:ph idx="1"/>
          </p:nvPr>
        </p:nvSpPr>
        <p:spPr>
          <a:xfrm>
            <a:off x="457200" y="1294984"/>
            <a:ext cx="8229600" cy="5339496"/>
          </a:xfrm>
        </p:spPr>
        <p:txBody>
          <a:bodyPr/>
          <a:lstStyle/>
          <a:p>
            <a:pPr algn="ctr"/>
            <a:r>
              <a:rPr lang="en-US" dirty="0"/>
              <a:t>Introduction</a:t>
            </a:r>
            <a:endParaRPr lang="ar-DZ" dirty="0"/>
          </a:p>
          <a:p>
            <a:pPr algn="ctr"/>
            <a:r>
              <a:rPr lang="en-US" dirty="0"/>
              <a:t>Part 1: Definition of Depreciation</a:t>
            </a:r>
            <a:endParaRPr lang="ar-DZ" dirty="0"/>
          </a:p>
          <a:p>
            <a:pPr algn="ctr"/>
            <a:r>
              <a:rPr lang="en-US" dirty="0"/>
              <a:t>Part 2: Methods of Depreciation</a:t>
            </a:r>
            <a:endParaRPr lang="ar-DZ" dirty="0"/>
          </a:p>
          <a:p>
            <a:pPr algn="ctr"/>
            <a:r>
              <a:rPr lang="en-US" dirty="0"/>
              <a:t>Part 3: Definition of Amortization</a:t>
            </a:r>
            <a:endParaRPr lang="ar-DZ" dirty="0"/>
          </a:p>
          <a:p>
            <a:pPr algn="ctr"/>
            <a:r>
              <a:rPr lang="en-US" dirty="0"/>
              <a:t>Part 4: Accounting Treatment</a:t>
            </a:r>
            <a:endParaRPr lang="ar-DZ" dirty="0"/>
          </a:p>
          <a:p>
            <a:pPr algn="ctr"/>
            <a:r>
              <a:rPr lang="en-US" dirty="0"/>
              <a:t>Part 5: Real-World Examples</a:t>
            </a:r>
            <a:endParaRPr lang="ar-DZ" dirty="0"/>
          </a:p>
          <a:p>
            <a:pPr algn="ctr"/>
            <a:r>
              <a:rPr lang="en-US" dirty="0"/>
              <a:t>Part 6: Importance and Benefits</a:t>
            </a:r>
            <a:endParaRPr lang="ar-DZ" dirty="0"/>
          </a:p>
          <a:p>
            <a:pPr algn="ctr"/>
            <a:r>
              <a:rPr lang="en-US" dirty="0"/>
              <a:t>Part 7: Challenges and Considerations</a:t>
            </a:r>
            <a:endParaRPr lang="ar-DZ" dirty="0"/>
          </a:p>
          <a:p>
            <a:pPr algn="ctr"/>
            <a:r>
              <a:rPr lang="en-US" dirty="0"/>
              <a:t>Conclusion</a:t>
            </a:r>
            <a:endParaRPr lang="ar-DZ" dirty="0"/>
          </a:p>
          <a:p>
            <a:pPr algn="ctr"/>
            <a:endParaRPr lang="en-US" dirty="0"/>
          </a:p>
        </p:txBody>
      </p:sp>
      <p:sp>
        <p:nvSpPr>
          <p:cNvPr id="4" name="Rectangle 1">
            <a:extLst>
              <a:ext uri="{FF2B5EF4-FFF2-40B4-BE49-F238E27FC236}">
                <a16:creationId xmlns:a16="http://schemas.microsoft.com/office/drawing/2014/main" id="{91DE1293-B8CB-5982-B60D-248DCAA0F35B}"/>
              </a:ext>
            </a:extLst>
          </p:cNvPr>
          <p:cNvSpPr>
            <a:spLocks noGrp="1" noChangeArrowheads="1"/>
          </p:cNvSpPr>
          <p:nvPr>
            <p:ph type="title"/>
          </p:nvPr>
        </p:nvSpPr>
        <p:spPr bwMode="auto">
          <a:xfrm>
            <a:off x="2388622" y="397293"/>
            <a:ext cx="4529317" cy="897690"/>
          </a:xfrm>
          <a:prstGeom prst="rect">
            <a:avLst/>
          </a:prstGeom>
          <a:solidFill>
            <a:srgbClr val="30313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6000" b="0" i="0" u="none" strike="noStrike" cap="none" normalizeH="0" baseline="0" dirty="0">
                <a:ln>
                  <a:noFill/>
                </a:ln>
                <a:solidFill>
                  <a:srgbClr val="E8EAED"/>
                </a:solidFill>
                <a:effectLst/>
                <a:latin typeface="inherit"/>
              </a:rPr>
              <a:t>Research plan</a:t>
            </a:r>
            <a:r>
              <a:rPr kumimoji="0" lang="en-US" altLang="en-US" sz="6000" b="0" i="0" u="none" strike="noStrike" cap="none" normalizeH="0" baseline="0" dirty="0">
                <a:ln>
                  <a:noFill/>
                </a:ln>
                <a:solidFill>
                  <a:schemeClr val="tx1"/>
                </a:solidFill>
                <a:effectLst/>
              </a:rPr>
              <a:t> </a:t>
            </a:r>
            <a:endParaRPr kumimoji="0" lang="en-US" altLang="en-US" sz="6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3056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AEF689D-7F81-1CF4-3491-5F332604E938}"/>
              </a:ext>
            </a:extLst>
          </p:cNvPr>
          <p:cNvPicPr>
            <a:picLocks noChangeAspect="1"/>
          </p:cNvPicPr>
          <p:nvPr/>
        </p:nvPicPr>
        <p:blipFill>
          <a:blip r:embed="rId2"/>
          <a:stretch>
            <a:fillRect/>
          </a:stretch>
        </p:blipFill>
        <p:spPr>
          <a:xfrm>
            <a:off x="1736036" y="2451652"/>
            <a:ext cx="5724938" cy="4406348"/>
          </a:xfrm>
          <a:prstGeom prst="rect">
            <a:avLst/>
          </a:prstGeom>
        </p:spPr>
      </p:pic>
      <p:sp>
        <p:nvSpPr>
          <p:cNvPr id="2" name="Title 1"/>
          <p:cNvSpPr>
            <a:spLocks noGrp="1"/>
          </p:cNvSpPr>
          <p:nvPr>
            <p:ph type="title"/>
          </p:nvPr>
        </p:nvSpPr>
        <p:spPr>
          <a:xfrm>
            <a:off x="457200" y="-321710"/>
            <a:ext cx="8229600" cy="1143000"/>
          </a:xfrm>
        </p:spPr>
        <p:txBody>
          <a:bodyPr/>
          <a:lstStyle/>
          <a:p>
            <a:r>
              <a:rPr dirty="0"/>
              <a:t>Introduction</a:t>
            </a:r>
          </a:p>
        </p:txBody>
      </p:sp>
      <p:sp>
        <p:nvSpPr>
          <p:cNvPr id="3" name="Content Placeholder 2"/>
          <p:cNvSpPr>
            <a:spLocks noGrp="1"/>
          </p:cNvSpPr>
          <p:nvPr>
            <p:ph idx="1"/>
          </p:nvPr>
        </p:nvSpPr>
        <p:spPr>
          <a:xfrm>
            <a:off x="538520" y="1076136"/>
            <a:ext cx="8229600" cy="4525963"/>
          </a:xfrm>
        </p:spPr>
        <p:txBody>
          <a:bodyPr>
            <a:normAutofit fontScale="85000" lnSpcReduction="20000"/>
          </a:bodyPr>
          <a:lstStyle/>
          <a:p>
            <a:r>
              <a:t>Businesses use both tangible and intangible assets to generate revenue. Over time, these assets lose value due to use, time, or obsolescence. To reflect this in financial statements, two main accounting concepts are used:</a:t>
            </a:r>
          </a:p>
          <a:p>
            <a:endParaRPr/>
          </a:p>
          <a:p>
            <a:r>
              <a:t>- Depreciation (for tangible assets)</a:t>
            </a:r>
          </a:p>
          <a:p>
            <a:r>
              <a:t>- Amortization (for intangible assets)</a:t>
            </a:r>
          </a:p>
          <a:p>
            <a:endParaRPr/>
          </a:p>
          <a:p>
            <a:r>
              <a:t>These methods ensure expenses are allocated over the useful life of assets.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BC67CD-9ED3-F4B0-F087-816C2D2103FA}"/>
              </a:ext>
            </a:extLst>
          </p:cNvPr>
          <p:cNvPicPr>
            <a:picLocks noChangeAspect="1"/>
          </p:cNvPicPr>
          <p:nvPr/>
        </p:nvPicPr>
        <p:blipFill>
          <a:blip r:embed="rId2"/>
          <a:stretch>
            <a:fillRect/>
          </a:stretch>
        </p:blipFill>
        <p:spPr>
          <a:xfrm>
            <a:off x="4546983" y="708313"/>
            <a:ext cx="4597017" cy="2743200"/>
          </a:xfrm>
          <a:prstGeom prst="rect">
            <a:avLst/>
          </a:prstGeom>
        </p:spPr>
      </p:pic>
      <p:pic>
        <p:nvPicPr>
          <p:cNvPr id="4" name="Picture 3">
            <a:extLst>
              <a:ext uri="{FF2B5EF4-FFF2-40B4-BE49-F238E27FC236}">
                <a16:creationId xmlns:a16="http://schemas.microsoft.com/office/drawing/2014/main" id="{C0FEF86A-07C3-82B6-DBA1-5BD6FBE94E91}"/>
              </a:ext>
            </a:extLst>
          </p:cNvPr>
          <p:cNvPicPr>
            <a:picLocks noChangeAspect="1"/>
          </p:cNvPicPr>
          <p:nvPr/>
        </p:nvPicPr>
        <p:blipFill>
          <a:blip r:embed="rId3"/>
          <a:stretch>
            <a:fillRect/>
          </a:stretch>
        </p:blipFill>
        <p:spPr>
          <a:xfrm>
            <a:off x="4399722" y="4028661"/>
            <a:ext cx="4597017" cy="2859591"/>
          </a:xfrm>
          <a:prstGeom prst="rect">
            <a:avLst/>
          </a:prstGeom>
        </p:spPr>
      </p:pic>
      <p:sp>
        <p:nvSpPr>
          <p:cNvPr id="2" name="Title 1"/>
          <p:cNvSpPr>
            <a:spLocks noGrp="1"/>
          </p:cNvSpPr>
          <p:nvPr>
            <p:ph type="title"/>
          </p:nvPr>
        </p:nvSpPr>
        <p:spPr>
          <a:xfrm>
            <a:off x="312630" y="-267496"/>
            <a:ext cx="8229600" cy="1143000"/>
          </a:xfrm>
        </p:spPr>
        <p:txBody>
          <a:bodyPr/>
          <a:lstStyle/>
          <a:p>
            <a:r>
              <a:rPr dirty="0"/>
              <a:t>Part 1: Definition of Depreciation</a:t>
            </a:r>
          </a:p>
        </p:txBody>
      </p:sp>
      <p:sp>
        <p:nvSpPr>
          <p:cNvPr id="3" name="Content Placeholder 2"/>
          <p:cNvSpPr>
            <a:spLocks noGrp="1"/>
          </p:cNvSpPr>
          <p:nvPr>
            <p:ph idx="1"/>
          </p:nvPr>
        </p:nvSpPr>
        <p:spPr>
          <a:xfrm>
            <a:off x="312630" y="557000"/>
            <a:ext cx="7909666" cy="8280000"/>
          </a:xfrm>
        </p:spPr>
        <p:txBody>
          <a:bodyPr/>
          <a:lstStyle/>
          <a:p>
            <a:r>
              <a:rPr dirty="0"/>
              <a:t>Depreciation is the allocation of the cost of a tangible fixed asset over its useful life.</a:t>
            </a:r>
          </a:p>
          <a:p>
            <a:r>
              <a:rPr dirty="0"/>
              <a:t>It reflects the decrease in value due to:</a:t>
            </a:r>
          </a:p>
          <a:p>
            <a:r>
              <a:rPr dirty="0"/>
              <a:t>- Wear and tear</a:t>
            </a:r>
          </a:p>
          <a:p>
            <a:r>
              <a:rPr dirty="0"/>
              <a:t>- Usage</a:t>
            </a:r>
          </a:p>
          <a:p>
            <a:r>
              <a:rPr dirty="0"/>
              <a:t>- Obsolescence</a:t>
            </a:r>
          </a:p>
          <a:p>
            <a:r>
              <a:rPr dirty="0"/>
              <a:t>Examples of depreciable assets:</a:t>
            </a:r>
          </a:p>
          <a:p>
            <a:r>
              <a:rPr dirty="0"/>
              <a:t>- Vehicles</a:t>
            </a:r>
          </a:p>
          <a:p>
            <a:r>
              <a:rPr dirty="0"/>
              <a:t>- Machinery</a:t>
            </a:r>
          </a:p>
          <a:p>
            <a:r>
              <a:rPr dirty="0"/>
              <a:t>- Equipment</a:t>
            </a:r>
          </a:p>
          <a:p>
            <a:r>
              <a:rPr dirty="0"/>
              <a:t>- Buildings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EC18472-EB1A-1B41-6D4C-21B27B9838DC}"/>
              </a:ext>
            </a:extLst>
          </p:cNvPr>
          <p:cNvPicPr>
            <a:picLocks noChangeAspect="1"/>
          </p:cNvPicPr>
          <p:nvPr/>
        </p:nvPicPr>
        <p:blipFill>
          <a:blip r:embed="rId2"/>
          <a:stretch>
            <a:fillRect/>
          </a:stretch>
        </p:blipFill>
        <p:spPr>
          <a:xfrm>
            <a:off x="3233530" y="1457739"/>
            <a:ext cx="5910471" cy="5383183"/>
          </a:xfrm>
          <a:prstGeom prst="rect">
            <a:avLst/>
          </a:prstGeom>
        </p:spPr>
      </p:pic>
      <p:sp>
        <p:nvSpPr>
          <p:cNvPr id="2" name="Title 1"/>
          <p:cNvSpPr>
            <a:spLocks noGrp="1"/>
          </p:cNvSpPr>
          <p:nvPr>
            <p:ph type="title"/>
          </p:nvPr>
        </p:nvSpPr>
        <p:spPr>
          <a:xfrm>
            <a:off x="384915" y="-330745"/>
            <a:ext cx="8229600" cy="1143000"/>
          </a:xfrm>
        </p:spPr>
        <p:txBody>
          <a:bodyPr/>
          <a:lstStyle/>
          <a:p>
            <a:r>
              <a:rPr dirty="0"/>
              <a:t>Part 2: Methods of Depreciation</a:t>
            </a:r>
          </a:p>
        </p:txBody>
      </p:sp>
      <p:sp>
        <p:nvSpPr>
          <p:cNvPr id="3" name="Content Placeholder 2"/>
          <p:cNvSpPr>
            <a:spLocks noGrp="1"/>
          </p:cNvSpPr>
          <p:nvPr>
            <p:ph idx="1"/>
          </p:nvPr>
        </p:nvSpPr>
        <p:spPr>
          <a:xfrm>
            <a:off x="457200" y="957772"/>
            <a:ext cx="8229600" cy="5737633"/>
          </a:xfrm>
        </p:spPr>
        <p:txBody>
          <a:bodyPr>
            <a:normAutofit fontScale="92500"/>
          </a:bodyPr>
          <a:lstStyle/>
          <a:p>
            <a:r>
              <a:rPr dirty="0"/>
              <a:t>1. Straight-Line Method:</a:t>
            </a:r>
          </a:p>
          <a:p>
            <a:r>
              <a:rPr dirty="0"/>
              <a:t>   - (Cost - Residual Value) / Useful Life</a:t>
            </a:r>
          </a:p>
          <a:p>
            <a:r>
              <a:rPr dirty="0"/>
              <a:t>   - Simple and consistent</a:t>
            </a:r>
          </a:p>
          <a:p>
            <a:r>
              <a:rPr dirty="0"/>
              <a:t>2. Declining Balance Method:</a:t>
            </a:r>
          </a:p>
          <a:p>
            <a:r>
              <a:rPr dirty="0"/>
              <a:t>   - Accelerated method</a:t>
            </a:r>
          </a:p>
          <a:p>
            <a:r>
              <a:rPr dirty="0"/>
              <a:t>   - Higher depreciation in early years</a:t>
            </a:r>
          </a:p>
          <a:p>
            <a:r>
              <a:rPr dirty="0"/>
              <a:t>3. Double Declining Balance:</a:t>
            </a:r>
          </a:p>
          <a:p>
            <a:r>
              <a:rPr dirty="0"/>
              <a:t>   - Twice the straight-line rate</a:t>
            </a:r>
          </a:p>
          <a:p>
            <a:r>
              <a:rPr dirty="0"/>
              <a:t>4. Units of Production:</a:t>
            </a:r>
          </a:p>
          <a:p>
            <a:r>
              <a:rPr dirty="0"/>
              <a:t>   - Based on usage or output, ideal for machinery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08171F2-F26B-381C-B0B4-B7A8EBEBD11C}"/>
              </a:ext>
            </a:extLst>
          </p:cNvPr>
          <p:cNvPicPr>
            <a:picLocks noChangeAspect="1"/>
          </p:cNvPicPr>
          <p:nvPr/>
        </p:nvPicPr>
        <p:blipFill>
          <a:blip r:embed="rId2"/>
          <a:stretch>
            <a:fillRect/>
          </a:stretch>
        </p:blipFill>
        <p:spPr>
          <a:xfrm>
            <a:off x="4240696" y="3127513"/>
            <a:ext cx="4903304" cy="3730487"/>
          </a:xfrm>
          <a:prstGeom prst="rect">
            <a:avLst/>
          </a:prstGeom>
        </p:spPr>
      </p:pic>
      <p:sp>
        <p:nvSpPr>
          <p:cNvPr id="2" name="Title 1"/>
          <p:cNvSpPr>
            <a:spLocks noGrp="1"/>
          </p:cNvSpPr>
          <p:nvPr>
            <p:ph type="title"/>
          </p:nvPr>
        </p:nvSpPr>
        <p:spPr>
          <a:xfrm>
            <a:off x="348773" y="-240390"/>
            <a:ext cx="8229600" cy="1143000"/>
          </a:xfrm>
        </p:spPr>
        <p:txBody>
          <a:bodyPr/>
          <a:lstStyle/>
          <a:p>
            <a:r>
              <a:rPr dirty="0"/>
              <a:t>Part 3: Definition of Amortization</a:t>
            </a:r>
          </a:p>
        </p:txBody>
      </p:sp>
      <p:sp>
        <p:nvSpPr>
          <p:cNvPr id="3" name="Content Placeholder 2"/>
          <p:cNvSpPr>
            <a:spLocks noGrp="1"/>
          </p:cNvSpPr>
          <p:nvPr>
            <p:ph idx="1"/>
          </p:nvPr>
        </p:nvSpPr>
        <p:spPr>
          <a:xfrm>
            <a:off x="457200" y="614420"/>
            <a:ext cx="8229600" cy="5511744"/>
          </a:xfrm>
        </p:spPr>
        <p:txBody>
          <a:bodyPr>
            <a:normAutofit fontScale="85000" lnSpcReduction="20000"/>
          </a:bodyPr>
          <a:lstStyle/>
          <a:p>
            <a:r>
              <a:rPr dirty="0"/>
              <a:t>Amortization is similar to depreciation but applies to intangible assets.</a:t>
            </a:r>
          </a:p>
          <a:p>
            <a:endParaRPr dirty="0"/>
          </a:p>
          <a:p>
            <a:r>
              <a:rPr dirty="0"/>
              <a:t>It allocates the cost of an intangible asset over its useful life.</a:t>
            </a:r>
          </a:p>
          <a:p>
            <a:r>
              <a:rPr dirty="0"/>
              <a:t>Usually uses straight-line method.</a:t>
            </a:r>
          </a:p>
          <a:p>
            <a:r>
              <a:rPr dirty="0"/>
              <a:t>Residual value is generally not considered.</a:t>
            </a:r>
          </a:p>
          <a:p>
            <a:pPr marL="0" indent="0">
              <a:buNone/>
            </a:pPr>
            <a:endParaRPr dirty="0"/>
          </a:p>
          <a:p>
            <a:r>
              <a:rPr dirty="0"/>
              <a:t>Examples:</a:t>
            </a:r>
          </a:p>
          <a:p>
            <a:r>
              <a:rPr dirty="0"/>
              <a:t>- Patents</a:t>
            </a:r>
          </a:p>
          <a:p>
            <a:r>
              <a:rPr dirty="0"/>
              <a:t>- Copyrights</a:t>
            </a:r>
          </a:p>
          <a:p>
            <a:r>
              <a:rPr dirty="0"/>
              <a:t>- Software licenses</a:t>
            </a:r>
          </a:p>
          <a:p>
            <a:r>
              <a:rPr dirty="0"/>
              <a:t>- Trademarks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B1B86CE-5A4D-AA31-EEBE-D73010FF7092}"/>
              </a:ext>
            </a:extLst>
          </p:cNvPr>
          <p:cNvPicPr>
            <a:picLocks noChangeAspect="1"/>
          </p:cNvPicPr>
          <p:nvPr/>
        </p:nvPicPr>
        <p:blipFill>
          <a:blip r:embed="rId2"/>
          <a:stretch>
            <a:fillRect/>
          </a:stretch>
        </p:blipFill>
        <p:spPr>
          <a:xfrm>
            <a:off x="1722783" y="3429000"/>
            <a:ext cx="6334539" cy="3429000"/>
          </a:xfrm>
          <a:prstGeom prst="rect">
            <a:avLst/>
          </a:prstGeom>
        </p:spPr>
      </p:pic>
      <p:sp>
        <p:nvSpPr>
          <p:cNvPr id="2" name="Title 1"/>
          <p:cNvSpPr>
            <a:spLocks noGrp="1"/>
          </p:cNvSpPr>
          <p:nvPr>
            <p:ph type="title"/>
          </p:nvPr>
        </p:nvSpPr>
        <p:spPr/>
        <p:txBody>
          <a:bodyPr/>
          <a:lstStyle/>
          <a:p>
            <a:r>
              <a:rPr dirty="0"/>
              <a:t>Part </a:t>
            </a:r>
            <a:r>
              <a:rPr lang="fr-FR" dirty="0"/>
              <a:t>4</a:t>
            </a:r>
            <a:r>
              <a:rPr dirty="0"/>
              <a:t>: Accounting Treatment</a:t>
            </a:r>
          </a:p>
        </p:txBody>
      </p:sp>
      <p:sp>
        <p:nvSpPr>
          <p:cNvPr id="3" name="Content Placeholder 2"/>
          <p:cNvSpPr>
            <a:spLocks noGrp="1"/>
          </p:cNvSpPr>
          <p:nvPr>
            <p:ph idx="1"/>
          </p:nvPr>
        </p:nvSpPr>
        <p:spPr>
          <a:xfrm>
            <a:off x="190650" y="1166018"/>
            <a:ext cx="8229600" cy="4525963"/>
          </a:xfrm>
        </p:spPr>
        <p:txBody>
          <a:bodyPr>
            <a:normAutofit lnSpcReduction="10000"/>
          </a:bodyPr>
          <a:lstStyle/>
          <a:p>
            <a:r>
              <a:t>Depreciation and amortization are recorded as non-cash expenses on the income statement.</a:t>
            </a:r>
          </a:p>
          <a:p>
            <a:endParaRPr/>
          </a:p>
          <a:p>
            <a:r>
              <a:t>- They reduce the value of assets on the balance sheet.</a:t>
            </a:r>
          </a:p>
          <a:p>
            <a:r>
              <a:t>- Accumulated depreciation/amortization accounts show total reduction.</a:t>
            </a:r>
          </a:p>
          <a:p>
            <a:r>
              <a:t>- Help match expenses to revenues in the same accounting period.</a:t>
            </a:r>
          </a:p>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501739-77D8-85ED-7477-026B080076C6}"/>
              </a:ext>
            </a:extLst>
          </p:cNvPr>
          <p:cNvPicPr>
            <a:picLocks noChangeAspect="1"/>
          </p:cNvPicPr>
          <p:nvPr/>
        </p:nvPicPr>
        <p:blipFill>
          <a:blip r:embed="rId2"/>
          <a:stretch>
            <a:fillRect/>
          </a:stretch>
        </p:blipFill>
        <p:spPr>
          <a:xfrm>
            <a:off x="2186609" y="2809460"/>
            <a:ext cx="5247861" cy="4048539"/>
          </a:xfrm>
          <a:prstGeom prst="rect">
            <a:avLst/>
          </a:prstGeom>
        </p:spPr>
      </p:pic>
      <p:sp>
        <p:nvSpPr>
          <p:cNvPr id="2" name="Title 1"/>
          <p:cNvSpPr>
            <a:spLocks noGrp="1"/>
          </p:cNvSpPr>
          <p:nvPr>
            <p:ph type="title"/>
          </p:nvPr>
        </p:nvSpPr>
        <p:spPr>
          <a:xfrm>
            <a:off x="0" y="360476"/>
            <a:ext cx="8229600" cy="1143000"/>
          </a:xfrm>
        </p:spPr>
        <p:txBody>
          <a:bodyPr/>
          <a:lstStyle/>
          <a:p>
            <a:r>
              <a:rPr dirty="0"/>
              <a:t>Part </a:t>
            </a:r>
            <a:r>
              <a:rPr lang="fr-FR" dirty="0"/>
              <a:t>5</a:t>
            </a:r>
            <a:r>
              <a:rPr dirty="0"/>
              <a:t>: Real-World Examples</a:t>
            </a:r>
          </a:p>
        </p:txBody>
      </p:sp>
      <p:sp>
        <p:nvSpPr>
          <p:cNvPr id="3" name="Content Placeholder 2"/>
          <p:cNvSpPr>
            <a:spLocks noGrp="1"/>
          </p:cNvSpPr>
          <p:nvPr>
            <p:ph idx="1"/>
          </p:nvPr>
        </p:nvSpPr>
        <p:spPr/>
        <p:txBody>
          <a:bodyPr>
            <a:normAutofit lnSpcReduction="10000"/>
          </a:bodyPr>
          <a:lstStyle/>
          <a:p>
            <a:r>
              <a:t>- A truck bought for $50,000, depreciated over 5 years using straight-line method.</a:t>
            </a:r>
          </a:p>
          <a:p>
            <a:r>
              <a:t>- A software license for $9,000 amortized over 3 years.</a:t>
            </a:r>
          </a:p>
          <a:p>
            <a:r>
              <a:t>- A patent costing $20,000 amortized over its 10-year legal life.</a:t>
            </a:r>
          </a:p>
          <a:p>
            <a:endParaRPr/>
          </a:p>
          <a:p>
            <a:r>
              <a:t>Each example spreads the asset cost across the useful period, impacting annual profit.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837D87-8CC7-43E9-F79F-47DF1BB42036}"/>
              </a:ext>
            </a:extLst>
          </p:cNvPr>
          <p:cNvPicPr>
            <a:picLocks noChangeAspect="1"/>
          </p:cNvPicPr>
          <p:nvPr/>
        </p:nvPicPr>
        <p:blipFill>
          <a:blip r:embed="rId2"/>
          <a:stretch>
            <a:fillRect/>
          </a:stretch>
        </p:blipFill>
        <p:spPr>
          <a:xfrm>
            <a:off x="2054087" y="4151112"/>
            <a:ext cx="6096000" cy="2706888"/>
          </a:xfrm>
          <a:prstGeom prst="rect">
            <a:avLst/>
          </a:prstGeom>
        </p:spPr>
      </p:pic>
      <p:sp>
        <p:nvSpPr>
          <p:cNvPr id="2" name="Title 1"/>
          <p:cNvSpPr>
            <a:spLocks noGrp="1"/>
          </p:cNvSpPr>
          <p:nvPr>
            <p:ph type="title"/>
          </p:nvPr>
        </p:nvSpPr>
        <p:spPr/>
        <p:txBody>
          <a:bodyPr/>
          <a:lstStyle/>
          <a:p>
            <a:r>
              <a:rPr dirty="0"/>
              <a:t>Part </a:t>
            </a:r>
            <a:r>
              <a:rPr lang="fr-FR" dirty="0"/>
              <a:t>6</a:t>
            </a:r>
            <a:r>
              <a:rPr dirty="0"/>
              <a:t>: Importance and Benefits</a:t>
            </a:r>
          </a:p>
        </p:txBody>
      </p:sp>
      <p:sp>
        <p:nvSpPr>
          <p:cNvPr id="3" name="Content Placeholder 2"/>
          <p:cNvSpPr>
            <a:spLocks noGrp="1"/>
          </p:cNvSpPr>
          <p:nvPr>
            <p:ph idx="1"/>
          </p:nvPr>
        </p:nvSpPr>
        <p:spPr/>
        <p:txBody>
          <a:bodyPr/>
          <a:lstStyle/>
          <a:p>
            <a:r>
              <a:t>- Reflects true asset value over time.</a:t>
            </a:r>
          </a:p>
          <a:p>
            <a:r>
              <a:t>- Improves financial transparency and accuracy.</a:t>
            </a:r>
          </a:p>
          <a:p>
            <a:r>
              <a:t>- Ensures compliance with accounting standards (IFRS, GAAP).</a:t>
            </a:r>
          </a:p>
          <a:p>
            <a:r>
              <a:t>- Helps companies plan for asset replacement and capital investment.</a:t>
            </a:r>
          </a:p>
          <a:p>
            <a:r>
              <a:t>- Affects tax calculations and net income.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TotalTime>
  <Words>557</Words>
  <Application>Microsoft Office PowerPoint</Application>
  <PresentationFormat>Affichage à l'écran (4:3)</PresentationFormat>
  <Paragraphs>81</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Office Theme</vt:lpstr>
      <vt:lpstr>Depreciation and Amortization</vt:lpstr>
      <vt:lpstr>Research plan </vt:lpstr>
      <vt:lpstr>Introduction</vt:lpstr>
      <vt:lpstr>Part 1: Definition of Depreciation</vt:lpstr>
      <vt:lpstr>Part 2: Methods of Depreciation</vt:lpstr>
      <vt:lpstr>Part 3: Definition of Amortization</vt:lpstr>
      <vt:lpstr>Part 4: Accounting Treatment</vt:lpstr>
      <vt:lpstr>Part 5: Real-World Examples</vt:lpstr>
      <vt:lpstr>Part 6: Importance and Benefits</vt:lpstr>
      <vt:lpstr>Part 7: Challenges and Considerations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Depreciation and Amortization</dc:title>
  <dc:subject/>
  <dc:creator/>
  <cp:keywords/>
  <dc:description>generated using python-pptx</dc:description>
  <cp:lastModifiedBy>kaischk941@gmail.com</cp:lastModifiedBy>
  <cp:revision>10</cp:revision>
  <dcterms:created xsi:type="dcterms:W3CDTF">2013-01-27T09:14:16Z</dcterms:created>
  <dcterms:modified xsi:type="dcterms:W3CDTF">2025-05-11T17:41:35Z</dcterms:modified>
  <cp:category/>
</cp:coreProperties>
</file>