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hau Philomene" panose="020B0604020202020204" charset="0"/>
      <p:regular r:id="rId12"/>
    </p:embeddedFont>
    <p:embeddedFont>
      <p:font typeface="Poppins Bold" panose="020B0604020202020204" charset="0"/>
      <p:regular r:id="rId13"/>
    </p:embeddedFont>
    <p:embeddedFont>
      <p:font typeface="Calibri" panose="020F0502020204030204" pitchFamily="34" charset="0"/>
      <p:regular r:id="rId14"/>
      <p:bold r:id="rId15"/>
      <p:italic r:id="rId16"/>
      <p:boldItalic r:id="rId17"/>
    </p:embeddedFont>
    <p:embeddedFont>
      <p:font typeface="Canva Sans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441095" y="1028700"/>
            <a:ext cx="4135374" cy="8229600"/>
          </a:xfrm>
          <a:custGeom>
            <a:avLst/>
            <a:gdLst/>
            <a:ahLst/>
            <a:cxnLst/>
            <a:rect l="l" t="t" r="r" b="b"/>
            <a:pathLst>
              <a:path w="4135374" h="8229600">
                <a:moveTo>
                  <a:pt x="0" y="0"/>
                </a:moveTo>
                <a:lnTo>
                  <a:pt x="4135374" y="0"/>
                </a:lnTo>
                <a:lnTo>
                  <a:pt x="4135374" y="8229600"/>
                </a:lnTo>
                <a:lnTo>
                  <a:pt x="0" y="8229600"/>
                </a:lnTo>
                <a:lnTo>
                  <a:pt x="0" y="0"/>
                </a:lnTo>
                <a:close/>
              </a:path>
            </a:pathLst>
          </a:custGeom>
          <a:blipFill>
            <a:blip r:embed="rId2">
              <a:alphaModFix amt="50000"/>
            </a:blip>
            <a:stretch>
              <a:fillRect/>
            </a:stretch>
          </a:blipFill>
        </p:spPr>
      </p:sp>
      <p:sp>
        <p:nvSpPr>
          <p:cNvPr id="3" name="Freeform 3"/>
          <p:cNvSpPr/>
          <p:nvPr/>
        </p:nvSpPr>
        <p:spPr>
          <a:xfrm>
            <a:off x="-2244595" y="5790796"/>
            <a:ext cx="7935880" cy="4496204"/>
          </a:xfrm>
          <a:custGeom>
            <a:avLst/>
            <a:gdLst/>
            <a:ahLst/>
            <a:cxnLst/>
            <a:rect l="l" t="t" r="r" b="b"/>
            <a:pathLst>
              <a:path w="7935880" h="4496204">
                <a:moveTo>
                  <a:pt x="0" y="0"/>
                </a:moveTo>
                <a:lnTo>
                  <a:pt x="7935880" y="0"/>
                </a:lnTo>
                <a:lnTo>
                  <a:pt x="7935880" y="4496204"/>
                </a:lnTo>
                <a:lnTo>
                  <a:pt x="0" y="44962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13140031" y="428188"/>
            <a:ext cx="9290235" cy="8229600"/>
          </a:xfrm>
          <a:custGeom>
            <a:avLst/>
            <a:gdLst/>
            <a:ahLst/>
            <a:cxnLst/>
            <a:rect l="l" t="t" r="r" b="b"/>
            <a:pathLst>
              <a:path w="9290235" h="8229600">
                <a:moveTo>
                  <a:pt x="9290235" y="0"/>
                </a:moveTo>
                <a:lnTo>
                  <a:pt x="0" y="0"/>
                </a:lnTo>
                <a:lnTo>
                  <a:pt x="0" y="8229600"/>
                </a:lnTo>
                <a:lnTo>
                  <a:pt x="9290235" y="8229600"/>
                </a:lnTo>
                <a:lnTo>
                  <a:pt x="9290235" y="0"/>
                </a:lnTo>
                <a:close/>
              </a:path>
            </a:pathLst>
          </a:custGeom>
          <a:blipFill>
            <a:blip r:embed="rId5">
              <a:alphaModFix amt="50000"/>
            </a:blip>
            <a:stretch>
              <a:fillRect/>
            </a:stretch>
          </a:blipFill>
        </p:spPr>
      </p:sp>
      <p:sp>
        <p:nvSpPr>
          <p:cNvPr id="5" name="Freeform 5"/>
          <p:cNvSpPr/>
          <p:nvPr/>
        </p:nvSpPr>
        <p:spPr>
          <a:xfrm>
            <a:off x="12358981" y="4240423"/>
            <a:ext cx="5336059" cy="5419697"/>
          </a:xfrm>
          <a:custGeom>
            <a:avLst/>
            <a:gdLst/>
            <a:ahLst/>
            <a:cxnLst/>
            <a:rect l="l" t="t" r="r" b="b"/>
            <a:pathLst>
              <a:path w="5336059" h="5419697">
                <a:moveTo>
                  <a:pt x="0" y="0"/>
                </a:moveTo>
                <a:lnTo>
                  <a:pt x="5336059" y="0"/>
                </a:lnTo>
                <a:lnTo>
                  <a:pt x="5336059" y="5419697"/>
                </a:lnTo>
                <a:lnTo>
                  <a:pt x="0" y="54196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2508782" y="2055975"/>
            <a:ext cx="13125742" cy="4121246"/>
          </a:xfrm>
          <a:prstGeom prst="rect">
            <a:avLst/>
          </a:prstGeom>
        </p:spPr>
        <p:txBody>
          <a:bodyPr lIns="0" tIns="0" rIns="0" bIns="0" rtlCol="0" anchor="t">
            <a:spAutoFit/>
          </a:bodyPr>
          <a:lstStyle/>
          <a:p>
            <a:pPr algn="ctr">
              <a:lnSpc>
                <a:spcPts val="18328"/>
              </a:lnSpc>
            </a:pPr>
            <a:r>
              <a:rPr lang="en-US" sz="13092" spc="392">
                <a:solidFill>
                  <a:srgbClr val="8E572A"/>
                </a:solidFill>
                <a:latin typeface="Chau Philomene"/>
                <a:ea typeface="Chau Philomene"/>
                <a:cs typeface="Chau Philomene"/>
                <a:sym typeface="Chau Philomene"/>
              </a:rPr>
              <a:t>   FALL AND RISE  </a:t>
            </a:r>
          </a:p>
        </p:txBody>
      </p:sp>
      <p:sp>
        <p:nvSpPr>
          <p:cNvPr id="7" name="TextBox 7"/>
          <p:cNvSpPr txBox="1"/>
          <p:nvPr/>
        </p:nvSpPr>
        <p:spPr>
          <a:xfrm>
            <a:off x="6425534" y="5714596"/>
            <a:ext cx="5199198" cy="2574013"/>
          </a:xfrm>
          <a:prstGeom prst="rect">
            <a:avLst/>
          </a:prstGeom>
        </p:spPr>
        <p:txBody>
          <a:bodyPr lIns="0" tIns="0" rIns="0" bIns="0" rtlCol="0" anchor="t">
            <a:spAutoFit/>
          </a:bodyPr>
          <a:lstStyle/>
          <a:p>
            <a:pPr algn="ctr">
              <a:lnSpc>
                <a:spcPts val="4075"/>
              </a:lnSpc>
            </a:pPr>
            <a:r>
              <a:rPr lang="en-US" sz="2910" b="1" spc="58">
                <a:solidFill>
                  <a:srgbClr val="8E572A"/>
                </a:solidFill>
                <a:latin typeface="Poppins Bold"/>
                <a:ea typeface="Poppins Bold"/>
                <a:cs typeface="Poppins Bold"/>
                <a:sym typeface="Poppins Bold"/>
              </a:rPr>
              <a:t>By:</a:t>
            </a:r>
          </a:p>
          <a:p>
            <a:pPr algn="ctr">
              <a:lnSpc>
                <a:spcPts val="4075"/>
              </a:lnSpc>
            </a:pPr>
            <a:r>
              <a:rPr lang="en-US" sz="2910" b="1" spc="58">
                <a:solidFill>
                  <a:srgbClr val="8E572A"/>
                </a:solidFill>
                <a:latin typeface="Poppins Bold"/>
                <a:ea typeface="Poppins Bold"/>
                <a:cs typeface="Poppins Bold"/>
                <a:sym typeface="Poppins Bold"/>
              </a:rPr>
              <a:t>Ghouzlen hadil </a:t>
            </a:r>
          </a:p>
          <a:p>
            <a:pPr algn="ctr">
              <a:lnSpc>
                <a:spcPts val="4075"/>
              </a:lnSpc>
            </a:pPr>
            <a:r>
              <a:rPr lang="en-US" sz="2910" b="1" spc="58">
                <a:solidFill>
                  <a:srgbClr val="8E572A"/>
                </a:solidFill>
                <a:latin typeface="Poppins Bold"/>
                <a:ea typeface="Poppins Bold"/>
                <a:cs typeface="Poppins Bold"/>
                <a:sym typeface="Poppins Bold"/>
              </a:rPr>
              <a:t>Nacef ritej </a:t>
            </a:r>
          </a:p>
          <a:p>
            <a:pPr algn="ctr">
              <a:lnSpc>
                <a:spcPts val="4075"/>
              </a:lnSpc>
            </a:pPr>
            <a:r>
              <a:rPr lang="en-US" sz="2910" b="1" spc="58">
                <a:solidFill>
                  <a:srgbClr val="8E572A"/>
                </a:solidFill>
                <a:latin typeface="Poppins Bold"/>
                <a:ea typeface="Poppins Bold"/>
                <a:cs typeface="Poppins Bold"/>
                <a:sym typeface="Poppins Bold"/>
              </a:rPr>
              <a:t>Hani meriem </a:t>
            </a:r>
          </a:p>
          <a:p>
            <a:pPr algn="ctr">
              <a:lnSpc>
                <a:spcPts val="4075"/>
              </a:lnSpc>
            </a:pPr>
            <a:r>
              <a:rPr lang="en-US" sz="2910" b="1" spc="58">
                <a:solidFill>
                  <a:srgbClr val="8E572A"/>
                </a:solidFill>
                <a:latin typeface="Poppins Bold"/>
                <a:ea typeface="Poppins Bold"/>
                <a:cs typeface="Poppins Bold"/>
                <a:sym typeface="Poppins Bold"/>
              </a:rPr>
              <a:t>Daghdache nesreen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0D1"/>
        </a:solidFill>
        <a:effectLst/>
      </p:bgPr>
    </p:bg>
    <p:spTree>
      <p:nvGrpSpPr>
        <p:cNvPr id="1" name=""/>
        <p:cNvGrpSpPr/>
        <p:nvPr/>
      </p:nvGrpSpPr>
      <p:grpSpPr>
        <a:xfrm>
          <a:off x="0" y="0"/>
          <a:ext cx="0" cy="0"/>
          <a:chOff x="0" y="0"/>
          <a:chExt cx="0" cy="0"/>
        </a:xfrm>
      </p:grpSpPr>
      <p:sp>
        <p:nvSpPr>
          <p:cNvPr id="2" name="TextBox 2"/>
          <p:cNvSpPr txBox="1"/>
          <p:nvPr/>
        </p:nvSpPr>
        <p:spPr>
          <a:xfrm>
            <a:off x="1028700" y="1440770"/>
            <a:ext cx="15159953" cy="7068505"/>
          </a:xfrm>
          <a:prstGeom prst="rect">
            <a:avLst/>
          </a:prstGeom>
        </p:spPr>
        <p:txBody>
          <a:bodyPr lIns="0" tIns="0" rIns="0" bIns="0" rtlCol="0" anchor="t">
            <a:spAutoFit/>
          </a:bodyPr>
          <a:lstStyle/>
          <a:p>
            <a:pPr algn="just">
              <a:lnSpc>
                <a:spcPts val="4672"/>
              </a:lnSpc>
            </a:pPr>
            <a:r>
              <a:rPr lang="en-US" sz="3337" b="1">
                <a:solidFill>
                  <a:srgbClr val="000000"/>
                </a:solidFill>
                <a:latin typeface="Canva Sans Bold"/>
                <a:ea typeface="Canva Sans Bold"/>
                <a:cs typeface="Canva Sans Bold"/>
                <a:sym typeface="Canva Sans Bold"/>
              </a:rPr>
              <a:t>Conclusion</a:t>
            </a:r>
          </a:p>
          <a:p>
            <a:pPr algn="just">
              <a:lnSpc>
                <a:spcPts val="4672"/>
              </a:lnSpc>
              <a:spcBef>
                <a:spcPct val="0"/>
              </a:spcBef>
            </a:pPr>
            <a:r>
              <a:rPr lang="en-US" sz="3337" b="1">
                <a:solidFill>
                  <a:srgbClr val="000000"/>
                </a:solidFill>
                <a:latin typeface="Canva Sans Bold"/>
                <a:ea typeface="Canva Sans Bold"/>
                <a:cs typeface="Canva Sans Bold"/>
                <a:sym typeface="Canva Sans Bold"/>
              </a:rPr>
              <a:t> Economic decline and recovery are a natural phenomenon experienced by various countries throughout history, as a result of internal and external changes, including financial crises, wars, disasters, or poor policies. However, the ability to recover and rise depends largely on the strength of institutions, the effectiveness of economic policies, and the cohesion of society. Global experience has shown that serious reforms, openness to international cooperation, and the efficient allocation of resources can transform crises into opportunities for growth and stability. Therefore, understanding the causes of decline and the mechanisms of recovery is essential to formulating a more resilient and equitable economic future.</a:t>
            </a:r>
          </a:p>
        </p:txBody>
      </p:sp>
      <p:sp>
        <p:nvSpPr>
          <p:cNvPr id="3" name="Freeform 3"/>
          <p:cNvSpPr/>
          <p:nvPr/>
        </p:nvSpPr>
        <p:spPr>
          <a:xfrm rot="5400000" flipH="1">
            <a:off x="-8398574" y="859726"/>
            <a:ext cx="10624948" cy="8229600"/>
          </a:xfrm>
          <a:custGeom>
            <a:avLst/>
            <a:gdLst/>
            <a:ahLst/>
            <a:cxnLst/>
            <a:rect l="l" t="t" r="r" b="b"/>
            <a:pathLst>
              <a:path w="10624948" h="8229600">
                <a:moveTo>
                  <a:pt x="10624948" y="0"/>
                </a:moveTo>
                <a:lnTo>
                  <a:pt x="0" y="0"/>
                </a:lnTo>
                <a:lnTo>
                  <a:pt x="0" y="8229600"/>
                </a:lnTo>
                <a:lnTo>
                  <a:pt x="10624948" y="8229600"/>
                </a:lnTo>
                <a:lnTo>
                  <a:pt x="10624948" y="0"/>
                </a:lnTo>
                <a:close/>
              </a:path>
            </a:pathLst>
          </a:custGeom>
          <a:blipFill>
            <a:blip r:embed="rId2"/>
            <a:stretch>
              <a:fillRect t="-5359" b="-5359"/>
            </a:stretch>
          </a:blipFill>
        </p:spPr>
      </p:sp>
      <p:sp>
        <p:nvSpPr>
          <p:cNvPr id="4" name="Freeform 4"/>
          <p:cNvSpPr/>
          <p:nvPr/>
        </p:nvSpPr>
        <p:spPr>
          <a:xfrm>
            <a:off x="16364753" y="3230743"/>
            <a:ext cx="3846495" cy="3825514"/>
          </a:xfrm>
          <a:custGeom>
            <a:avLst/>
            <a:gdLst/>
            <a:ahLst/>
            <a:cxnLst/>
            <a:rect l="l" t="t" r="r" b="b"/>
            <a:pathLst>
              <a:path w="3846495" h="3825514">
                <a:moveTo>
                  <a:pt x="0" y="0"/>
                </a:moveTo>
                <a:lnTo>
                  <a:pt x="3846494" y="0"/>
                </a:lnTo>
                <a:lnTo>
                  <a:pt x="3846494" y="3825514"/>
                </a:lnTo>
                <a:lnTo>
                  <a:pt x="0" y="382551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TextBox 2"/>
          <p:cNvSpPr txBox="1"/>
          <p:nvPr/>
        </p:nvSpPr>
        <p:spPr>
          <a:xfrm>
            <a:off x="3725933" y="1192718"/>
            <a:ext cx="11723401" cy="7739640"/>
          </a:xfrm>
          <a:prstGeom prst="rect">
            <a:avLst/>
          </a:prstGeom>
        </p:spPr>
        <p:txBody>
          <a:bodyPr lIns="0" tIns="0" rIns="0" bIns="0" rtlCol="0" anchor="t">
            <a:spAutoFit/>
          </a:bodyPr>
          <a:lstStyle/>
          <a:p>
            <a:pPr algn="l">
              <a:lnSpc>
                <a:spcPts val="4729"/>
              </a:lnSpc>
            </a:pPr>
            <a:r>
              <a:rPr lang="en-US" sz="2475" b="1">
                <a:solidFill>
                  <a:srgbClr val="000000"/>
                </a:solidFill>
                <a:latin typeface="Canva Sans Bold"/>
                <a:ea typeface="Canva Sans Bold"/>
                <a:cs typeface="Canva Sans Bold"/>
                <a:sym typeface="Canva Sans Bold"/>
              </a:rPr>
              <a:t>Research Plan</a:t>
            </a:r>
          </a:p>
          <a:p>
            <a:pPr algn="l">
              <a:lnSpc>
                <a:spcPts val="4729"/>
              </a:lnSpc>
            </a:pPr>
            <a:r>
              <a:rPr lang="en-US" sz="2475" b="1">
                <a:solidFill>
                  <a:srgbClr val="000000"/>
                </a:solidFill>
                <a:latin typeface="Canva Sans Bold"/>
                <a:ea typeface="Canva Sans Bold"/>
                <a:cs typeface="Canva Sans Bold"/>
                <a:sym typeface="Canva Sans Bold"/>
              </a:rPr>
              <a:t>Introduction</a:t>
            </a:r>
          </a:p>
          <a:p>
            <a:pPr algn="l">
              <a:lnSpc>
                <a:spcPts val="4729"/>
              </a:lnSpc>
            </a:pPr>
            <a:r>
              <a:rPr lang="en-US" sz="2475" b="1">
                <a:solidFill>
                  <a:srgbClr val="000000"/>
                </a:solidFill>
                <a:latin typeface="Canva Sans Bold"/>
                <a:ea typeface="Canva Sans Bold"/>
                <a:cs typeface="Canva Sans Bold"/>
                <a:sym typeface="Canva Sans Bold"/>
              </a:rPr>
              <a:t>Section One: Economic Decline – Its Causes and Effects</a:t>
            </a:r>
          </a:p>
          <a:p>
            <a:pPr algn="l">
              <a:lnSpc>
                <a:spcPts val="4729"/>
              </a:lnSpc>
            </a:pPr>
            <a:r>
              <a:rPr lang="en-US" sz="2475" b="1">
                <a:solidFill>
                  <a:srgbClr val="000000"/>
                </a:solidFill>
                <a:latin typeface="Canva Sans Bold"/>
                <a:ea typeface="Canva Sans Bold"/>
                <a:cs typeface="Canva Sans Bold"/>
                <a:sym typeface="Canva Sans Bold"/>
              </a:rPr>
              <a:t>Section One: Internal Causes of Economic Decline</a:t>
            </a:r>
          </a:p>
          <a:p>
            <a:pPr algn="l">
              <a:lnSpc>
                <a:spcPts val="4729"/>
              </a:lnSpc>
            </a:pPr>
            <a:r>
              <a:rPr lang="en-US" sz="2475" b="1">
                <a:solidFill>
                  <a:srgbClr val="000000"/>
                </a:solidFill>
                <a:latin typeface="Canva Sans Bold"/>
                <a:ea typeface="Canva Sans Bold"/>
                <a:cs typeface="Canva Sans Bold"/>
                <a:sym typeface="Canva Sans Bold"/>
              </a:rPr>
              <a:t>Section Two: External Causes of Economic Decline</a:t>
            </a:r>
          </a:p>
          <a:p>
            <a:pPr algn="l">
              <a:lnSpc>
                <a:spcPts val="4729"/>
              </a:lnSpc>
            </a:pPr>
            <a:r>
              <a:rPr lang="en-US" sz="2475" b="1">
                <a:solidFill>
                  <a:srgbClr val="000000"/>
                </a:solidFill>
                <a:latin typeface="Canva Sans Bold"/>
                <a:ea typeface="Canva Sans Bold"/>
                <a:cs typeface="Canva Sans Bold"/>
                <a:sym typeface="Canva Sans Bold"/>
              </a:rPr>
              <a:t>Section Three: Manifestations of Economic Decline</a:t>
            </a:r>
          </a:p>
          <a:p>
            <a:pPr algn="l">
              <a:lnSpc>
                <a:spcPts val="4729"/>
              </a:lnSpc>
            </a:pPr>
            <a:r>
              <a:rPr lang="en-US" sz="2475" b="1">
                <a:solidFill>
                  <a:srgbClr val="000000"/>
                </a:solidFill>
                <a:latin typeface="Canva Sans Bold"/>
                <a:ea typeface="Canva Sans Bold"/>
                <a:cs typeface="Canva Sans Bold"/>
                <a:sym typeface="Canva Sans Bold"/>
              </a:rPr>
              <a:t>Section Two: Economic Recovery – Its Components and Results</a:t>
            </a:r>
          </a:p>
          <a:p>
            <a:pPr algn="l">
              <a:lnSpc>
                <a:spcPts val="4729"/>
              </a:lnSpc>
            </a:pPr>
            <a:r>
              <a:rPr lang="en-US" sz="2475" b="1">
                <a:solidFill>
                  <a:srgbClr val="000000"/>
                </a:solidFill>
                <a:latin typeface="Canva Sans Bold"/>
                <a:ea typeface="Canva Sans Bold"/>
                <a:cs typeface="Canva Sans Bold"/>
                <a:sym typeface="Canva Sans Bold"/>
              </a:rPr>
              <a:t>Section One: Effective Economic Reforms and Policies</a:t>
            </a:r>
          </a:p>
          <a:p>
            <a:pPr algn="l">
              <a:lnSpc>
                <a:spcPts val="4729"/>
              </a:lnSpc>
            </a:pPr>
            <a:r>
              <a:rPr lang="en-US" sz="2475" b="1">
                <a:solidFill>
                  <a:srgbClr val="000000"/>
                </a:solidFill>
                <a:latin typeface="Canva Sans Bold"/>
                <a:ea typeface="Canva Sans Bold"/>
                <a:cs typeface="Canva Sans Bold"/>
                <a:sym typeface="Canva Sans Bold"/>
              </a:rPr>
              <a:t>Section Two: Diversifying Sources of Income and Enhancing Local Production</a:t>
            </a:r>
          </a:p>
          <a:p>
            <a:pPr algn="l">
              <a:lnSpc>
                <a:spcPts val="4729"/>
              </a:lnSpc>
            </a:pPr>
            <a:r>
              <a:rPr lang="en-US" sz="2475" b="1">
                <a:solidFill>
                  <a:srgbClr val="000000"/>
                </a:solidFill>
                <a:latin typeface="Canva Sans Bold"/>
                <a:ea typeface="Canva Sans Bold"/>
                <a:cs typeface="Canva Sans Bold"/>
                <a:sym typeface="Canva Sans Bold"/>
              </a:rPr>
              <a:t>Section Three: The Role of International Cooperation and Global Economic Institutions</a:t>
            </a:r>
          </a:p>
          <a:p>
            <a:pPr algn="l">
              <a:lnSpc>
                <a:spcPts val="4729"/>
              </a:lnSpc>
            </a:pPr>
            <a:r>
              <a:rPr lang="en-US" sz="2475" b="1">
                <a:solidFill>
                  <a:srgbClr val="000000"/>
                </a:solidFill>
                <a:latin typeface="Canva Sans Bold"/>
                <a:ea typeface="Canva Sans Bold"/>
                <a:cs typeface="Canva Sans Bold"/>
                <a:sym typeface="Canva Sans Bold"/>
              </a:rPr>
              <a:t>Conclusion</a:t>
            </a:r>
          </a:p>
        </p:txBody>
      </p:sp>
      <p:sp>
        <p:nvSpPr>
          <p:cNvPr id="3" name="Freeform 3"/>
          <p:cNvSpPr/>
          <p:nvPr/>
        </p:nvSpPr>
        <p:spPr>
          <a:xfrm>
            <a:off x="14664553" y="8500549"/>
            <a:ext cx="5744667" cy="1786451"/>
          </a:xfrm>
          <a:custGeom>
            <a:avLst/>
            <a:gdLst/>
            <a:ahLst/>
            <a:cxnLst/>
            <a:rect l="l" t="t" r="r" b="b"/>
            <a:pathLst>
              <a:path w="5744667" h="1786451">
                <a:moveTo>
                  <a:pt x="0" y="0"/>
                </a:moveTo>
                <a:lnTo>
                  <a:pt x="5744667" y="0"/>
                </a:lnTo>
                <a:lnTo>
                  <a:pt x="5744667" y="1786451"/>
                </a:lnTo>
                <a:lnTo>
                  <a:pt x="0" y="17864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699209" y="1476940"/>
            <a:ext cx="3979712" cy="3197035"/>
          </a:xfrm>
          <a:custGeom>
            <a:avLst/>
            <a:gdLst/>
            <a:ahLst/>
            <a:cxnLst/>
            <a:rect l="l" t="t" r="r" b="b"/>
            <a:pathLst>
              <a:path w="3979712" h="3197035">
                <a:moveTo>
                  <a:pt x="0" y="0"/>
                </a:moveTo>
                <a:lnTo>
                  <a:pt x="3979712" y="0"/>
                </a:lnTo>
                <a:lnTo>
                  <a:pt x="3979712" y="3197035"/>
                </a:lnTo>
                <a:lnTo>
                  <a:pt x="0" y="31970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5003904" y="1476940"/>
            <a:ext cx="5065966" cy="3197035"/>
          </a:xfrm>
          <a:custGeom>
            <a:avLst/>
            <a:gdLst/>
            <a:ahLst/>
            <a:cxnLst/>
            <a:rect l="l" t="t" r="r" b="b"/>
            <a:pathLst>
              <a:path w="5065966" h="3197035">
                <a:moveTo>
                  <a:pt x="0" y="0"/>
                </a:moveTo>
                <a:lnTo>
                  <a:pt x="5065965" y="0"/>
                </a:lnTo>
                <a:lnTo>
                  <a:pt x="5065965" y="3197035"/>
                </a:lnTo>
                <a:lnTo>
                  <a:pt x="0" y="31970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TextBox 2"/>
          <p:cNvSpPr txBox="1"/>
          <p:nvPr/>
        </p:nvSpPr>
        <p:spPr>
          <a:xfrm>
            <a:off x="1553199" y="962025"/>
            <a:ext cx="14731722" cy="8117205"/>
          </a:xfrm>
          <a:prstGeom prst="rect">
            <a:avLst/>
          </a:prstGeom>
        </p:spPr>
        <p:txBody>
          <a:bodyPr lIns="0" tIns="0" rIns="0" bIns="0" rtlCol="0" anchor="t">
            <a:spAutoFit/>
          </a:bodyPr>
          <a:lstStyle/>
          <a:p>
            <a:pPr algn="ctr">
              <a:lnSpc>
                <a:spcPts val="4620"/>
              </a:lnSpc>
            </a:pPr>
            <a:r>
              <a:rPr lang="en-US" sz="3300" b="1" dirty="0">
                <a:solidFill>
                  <a:srgbClr val="000000"/>
                </a:solidFill>
                <a:latin typeface="Canva Sans Bold"/>
                <a:ea typeface="Canva Sans Bold"/>
                <a:cs typeface="Canva Sans Bold"/>
                <a:sym typeface="Canva Sans Bold"/>
              </a:rPr>
              <a:t>       Introduction</a:t>
            </a:r>
          </a:p>
          <a:p>
            <a:pPr algn="ctr">
              <a:lnSpc>
                <a:spcPts val="4620"/>
              </a:lnSpc>
            </a:pPr>
            <a:r>
              <a:rPr lang="en-US" sz="3300" b="1" dirty="0">
                <a:solidFill>
                  <a:srgbClr val="000000"/>
                </a:solidFill>
                <a:latin typeface="Canva Sans Bold"/>
                <a:ea typeface="Canva Sans Bold"/>
                <a:cs typeface="Canva Sans Bold"/>
                <a:sym typeface="Canva Sans Bold"/>
              </a:rPr>
              <a:t>The economy is a dynamic system that constantly experiences periods of growth and decline. These cycles of rise and fall shape the lives of individuals, influence national policies, and impact global relations. Economic booms bring prosperity, employment, and innovation, while downturns often lead to recession, unemployment, and social unrest. Understanding the factors behind these fluctuations is crucial for economists, policymakers, and society as a whole.</a:t>
            </a:r>
          </a:p>
          <a:p>
            <a:pPr algn="ctr">
              <a:lnSpc>
                <a:spcPts val="4620"/>
              </a:lnSpc>
            </a:pPr>
            <a:r>
              <a:rPr lang="en-US" sz="3300" b="1" dirty="0">
                <a:solidFill>
                  <a:srgbClr val="000000"/>
                </a:solidFill>
                <a:latin typeface="Canva Sans Bold"/>
                <a:ea typeface="Canva Sans Bold"/>
                <a:cs typeface="Canva Sans Bold"/>
                <a:sym typeface="Canva Sans Bold"/>
              </a:rPr>
              <a:t>This research aims to explore the main causes behind economic decline, the consequences it generates, and the mechanisms through which economies can recover and grow again. By analyzing both internal and external factors, and reviewing historical examples, this study seeks to provide a comprehensive view of how economies fall—and more importantly—how they rise again.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TextBox 2"/>
          <p:cNvSpPr txBox="1"/>
          <p:nvPr/>
        </p:nvSpPr>
        <p:spPr>
          <a:xfrm>
            <a:off x="4595406" y="4001974"/>
            <a:ext cx="8234167" cy="5465869"/>
          </a:xfrm>
          <a:prstGeom prst="rect">
            <a:avLst/>
          </a:prstGeom>
        </p:spPr>
        <p:txBody>
          <a:bodyPr lIns="0" tIns="0" rIns="0" bIns="0" rtlCol="0" anchor="t">
            <a:spAutoFit/>
          </a:bodyPr>
          <a:lstStyle/>
          <a:p>
            <a:pPr algn="ctr">
              <a:lnSpc>
                <a:spcPts val="6249"/>
              </a:lnSpc>
            </a:pPr>
            <a:r>
              <a:rPr lang="en-US" sz="3272" b="1">
                <a:solidFill>
                  <a:srgbClr val="000000"/>
                </a:solidFill>
                <a:latin typeface="Canva Sans Bold"/>
                <a:ea typeface="Canva Sans Bold"/>
                <a:cs typeface="Canva Sans Bold"/>
                <a:sym typeface="Canva Sans Bold"/>
              </a:rPr>
              <a:t>1. Poor Economic Governance</a:t>
            </a:r>
          </a:p>
          <a:p>
            <a:pPr algn="ctr">
              <a:lnSpc>
                <a:spcPts val="6249"/>
              </a:lnSpc>
            </a:pPr>
            <a:r>
              <a:rPr lang="en-US" sz="3272" b="1">
                <a:solidFill>
                  <a:srgbClr val="000000"/>
                </a:solidFill>
                <a:latin typeface="Canva Sans Bold"/>
                <a:ea typeface="Canva Sans Bold"/>
                <a:cs typeface="Canva Sans Bold"/>
                <a:sym typeface="Canva Sans Bold"/>
              </a:rPr>
              <a:t>2. Corruption and Mismanagement</a:t>
            </a:r>
          </a:p>
          <a:p>
            <a:pPr algn="ctr">
              <a:lnSpc>
                <a:spcPts val="6249"/>
              </a:lnSpc>
            </a:pPr>
            <a:r>
              <a:rPr lang="en-US" sz="3272" b="1">
                <a:solidFill>
                  <a:srgbClr val="000000"/>
                </a:solidFill>
                <a:latin typeface="Canva Sans Bold"/>
                <a:ea typeface="Canva Sans Bold"/>
                <a:cs typeface="Canva Sans Bold"/>
                <a:sym typeface="Canva Sans Bold"/>
              </a:rPr>
              <a:t>3. Overdependence on a Single Sector</a:t>
            </a:r>
          </a:p>
          <a:p>
            <a:pPr algn="ctr">
              <a:lnSpc>
                <a:spcPts val="6249"/>
              </a:lnSpc>
            </a:pPr>
            <a:r>
              <a:rPr lang="en-US" sz="3272" b="1">
                <a:solidFill>
                  <a:srgbClr val="000000"/>
                </a:solidFill>
                <a:latin typeface="Canva Sans Bold"/>
                <a:ea typeface="Canva Sans Bold"/>
                <a:cs typeface="Canva Sans Bold"/>
                <a:sym typeface="Canva Sans Bold"/>
              </a:rPr>
              <a:t>4. Weak Human Capital and Education Systems</a:t>
            </a:r>
          </a:p>
          <a:p>
            <a:pPr algn="ctr">
              <a:lnSpc>
                <a:spcPts val="6249"/>
              </a:lnSpc>
            </a:pPr>
            <a:r>
              <a:rPr lang="en-US" sz="3272" b="1">
                <a:solidFill>
                  <a:srgbClr val="000000"/>
                </a:solidFill>
                <a:latin typeface="Canva Sans Bold"/>
                <a:ea typeface="Canva Sans Bold"/>
                <a:cs typeface="Canva Sans Bold"/>
                <a:sym typeface="Canva Sans Bold"/>
              </a:rPr>
              <a:t>5. Inadequate Infrastructure and Technology</a:t>
            </a:r>
          </a:p>
        </p:txBody>
      </p:sp>
      <p:sp>
        <p:nvSpPr>
          <p:cNvPr id="3" name="Freeform 3"/>
          <p:cNvSpPr/>
          <p:nvPr/>
        </p:nvSpPr>
        <p:spPr>
          <a:xfrm>
            <a:off x="1991486" y="7188255"/>
            <a:ext cx="3280157" cy="2070045"/>
          </a:xfrm>
          <a:custGeom>
            <a:avLst/>
            <a:gdLst/>
            <a:ahLst/>
            <a:cxnLst/>
            <a:rect l="l" t="t" r="r" b="b"/>
            <a:pathLst>
              <a:path w="3280157" h="2070045">
                <a:moveTo>
                  <a:pt x="0" y="0"/>
                </a:moveTo>
                <a:lnTo>
                  <a:pt x="3280157" y="0"/>
                </a:lnTo>
                <a:lnTo>
                  <a:pt x="3280157" y="2070045"/>
                </a:lnTo>
                <a:lnTo>
                  <a:pt x="0" y="20700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59585" y="6165877"/>
            <a:ext cx="3928415" cy="4114800"/>
          </a:xfrm>
          <a:custGeom>
            <a:avLst/>
            <a:gdLst/>
            <a:ahLst/>
            <a:cxnLst/>
            <a:rect l="l" t="t" r="r" b="b"/>
            <a:pathLst>
              <a:path w="3928415" h="4114800">
                <a:moveTo>
                  <a:pt x="0" y="0"/>
                </a:moveTo>
                <a:lnTo>
                  <a:pt x="3928415" y="0"/>
                </a:lnTo>
                <a:lnTo>
                  <a:pt x="392841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898324" y="1985243"/>
            <a:ext cx="16491352" cy="4427159"/>
          </a:xfrm>
          <a:prstGeom prst="rect">
            <a:avLst/>
          </a:prstGeom>
        </p:spPr>
        <p:txBody>
          <a:bodyPr lIns="0" tIns="0" rIns="0" bIns="0" rtlCol="0" anchor="t">
            <a:spAutoFit/>
          </a:bodyPr>
          <a:lstStyle/>
          <a:p>
            <a:pPr algn="ctr">
              <a:lnSpc>
                <a:spcPts val="6160"/>
              </a:lnSpc>
            </a:pPr>
            <a:r>
              <a:rPr lang="en-US" sz="4400" b="1" spc="132">
                <a:solidFill>
                  <a:srgbClr val="8E572A"/>
                </a:solidFill>
                <a:latin typeface="Canva Sans Bold"/>
                <a:ea typeface="Canva Sans Bold"/>
                <a:cs typeface="Canva Sans Bold"/>
                <a:sym typeface="Canva Sans Bold"/>
              </a:rPr>
              <a:t>      SECTION ONE: INTERNAL CAUSES OF ECONOMIC DECLINE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Freeform 2"/>
          <p:cNvSpPr/>
          <p:nvPr/>
        </p:nvSpPr>
        <p:spPr>
          <a:xfrm>
            <a:off x="12187027" y="7200900"/>
            <a:ext cx="5072273" cy="6172200"/>
          </a:xfrm>
          <a:custGeom>
            <a:avLst/>
            <a:gdLst/>
            <a:ahLst/>
            <a:cxnLst/>
            <a:rect l="l" t="t" r="r" b="b"/>
            <a:pathLst>
              <a:path w="5072273" h="6172200">
                <a:moveTo>
                  <a:pt x="0" y="0"/>
                </a:moveTo>
                <a:lnTo>
                  <a:pt x="5072273" y="0"/>
                </a:lnTo>
                <a:lnTo>
                  <a:pt x="5072273" y="6172200"/>
                </a:lnTo>
                <a:lnTo>
                  <a:pt x="0" y="61722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389489" y="5129932"/>
            <a:ext cx="5546506" cy="5633442"/>
          </a:xfrm>
          <a:custGeom>
            <a:avLst/>
            <a:gdLst/>
            <a:ahLst/>
            <a:cxnLst/>
            <a:rect l="l" t="t" r="r" b="b"/>
            <a:pathLst>
              <a:path w="5546506" h="5633442">
                <a:moveTo>
                  <a:pt x="5546507" y="0"/>
                </a:moveTo>
                <a:lnTo>
                  <a:pt x="0" y="0"/>
                </a:lnTo>
                <a:lnTo>
                  <a:pt x="0" y="5633443"/>
                </a:lnTo>
                <a:lnTo>
                  <a:pt x="5546507" y="5633443"/>
                </a:lnTo>
                <a:lnTo>
                  <a:pt x="554650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789075" y="1507906"/>
            <a:ext cx="14709851" cy="3977669"/>
          </a:xfrm>
          <a:prstGeom prst="rect">
            <a:avLst/>
          </a:prstGeom>
        </p:spPr>
        <p:txBody>
          <a:bodyPr lIns="0" tIns="0" rIns="0" bIns="0" rtlCol="0" anchor="t">
            <a:spAutoFit/>
          </a:bodyPr>
          <a:lstStyle/>
          <a:p>
            <a:pPr algn="ctr">
              <a:lnSpc>
                <a:spcPts val="5459"/>
              </a:lnSpc>
            </a:pPr>
            <a:r>
              <a:rPr lang="en-US" sz="3900" b="1" spc="117">
                <a:solidFill>
                  <a:srgbClr val="8E572A"/>
                </a:solidFill>
                <a:latin typeface="Canva Sans Bold"/>
                <a:ea typeface="Canva Sans Bold"/>
                <a:cs typeface="Canva Sans Bold"/>
                <a:sym typeface="Canva Sans Bold"/>
              </a:rPr>
              <a:t>      SECTION TWO: EXTERNAL CAUSES OF ECONOMIC DECLINE    </a:t>
            </a:r>
          </a:p>
        </p:txBody>
      </p:sp>
      <p:sp>
        <p:nvSpPr>
          <p:cNvPr id="5" name="TextBox 5"/>
          <p:cNvSpPr txBox="1"/>
          <p:nvPr/>
        </p:nvSpPr>
        <p:spPr>
          <a:xfrm>
            <a:off x="3162743" y="3741123"/>
            <a:ext cx="11980934" cy="4205531"/>
          </a:xfrm>
          <a:prstGeom prst="rect">
            <a:avLst/>
          </a:prstGeom>
        </p:spPr>
        <p:txBody>
          <a:bodyPr lIns="0" tIns="0" rIns="0" bIns="0" rtlCol="0" anchor="t">
            <a:spAutoFit/>
          </a:bodyPr>
          <a:lstStyle/>
          <a:p>
            <a:pPr algn="ctr">
              <a:lnSpc>
                <a:spcPts val="6791"/>
              </a:lnSpc>
            </a:pPr>
            <a:r>
              <a:rPr lang="en-US" sz="3556" b="1">
                <a:solidFill>
                  <a:srgbClr val="000000"/>
                </a:solidFill>
                <a:latin typeface="Canva Sans Bold"/>
                <a:ea typeface="Canva Sans Bold"/>
                <a:cs typeface="Canva Sans Bold"/>
                <a:sym typeface="Canva Sans Bold"/>
              </a:rPr>
              <a:t>1. Global Economic Crises</a:t>
            </a:r>
          </a:p>
          <a:p>
            <a:pPr algn="ctr">
              <a:lnSpc>
                <a:spcPts val="6791"/>
              </a:lnSpc>
            </a:pPr>
            <a:r>
              <a:rPr lang="en-US" sz="3556" b="1">
                <a:solidFill>
                  <a:srgbClr val="000000"/>
                </a:solidFill>
                <a:latin typeface="Canva Sans Bold"/>
                <a:ea typeface="Canva Sans Bold"/>
                <a:cs typeface="Canva Sans Bold"/>
                <a:sym typeface="Canva Sans Bold"/>
              </a:rPr>
              <a:t>2. Trade Imbalances and Global Market Fluctuations</a:t>
            </a:r>
          </a:p>
          <a:p>
            <a:pPr algn="ctr">
              <a:lnSpc>
                <a:spcPts val="6791"/>
              </a:lnSpc>
            </a:pPr>
            <a:r>
              <a:rPr lang="en-US" sz="3556" b="1">
                <a:solidFill>
                  <a:srgbClr val="000000"/>
                </a:solidFill>
                <a:latin typeface="Canva Sans Bold"/>
                <a:ea typeface="Canva Sans Bold"/>
                <a:cs typeface="Canva Sans Bold"/>
                <a:sym typeface="Canva Sans Bold"/>
              </a:rPr>
              <a:t>3. Economic Sanctions and Geopolitical Tensions</a:t>
            </a:r>
          </a:p>
          <a:p>
            <a:pPr algn="ctr">
              <a:lnSpc>
                <a:spcPts val="6791"/>
              </a:lnSpc>
            </a:pPr>
            <a:r>
              <a:rPr lang="en-US" sz="3556" b="1">
                <a:solidFill>
                  <a:srgbClr val="000000"/>
                </a:solidFill>
                <a:latin typeface="Canva Sans Bold"/>
                <a:ea typeface="Canva Sans Bold"/>
                <a:cs typeface="Canva Sans Bold"/>
                <a:sym typeface="Canva Sans Bold"/>
              </a:rPr>
              <a:t>4. Natural Disasters and Climate Change</a:t>
            </a:r>
          </a:p>
          <a:p>
            <a:pPr algn="ctr">
              <a:lnSpc>
                <a:spcPts val="6791"/>
              </a:lnSpc>
            </a:pPr>
            <a:r>
              <a:rPr lang="en-US" sz="3556" b="1">
                <a:solidFill>
                  <a:srgbClr val="000000"/>
                </a:solidFill>
                <a:latin typeface="Canva Sans Bold"/>
                <a:ea typeface="Canva Sans Bold"/>
                <a:cs typeface="Canva Sans Bold"/>
                <a:sym typeface="Canva Sans Bold"/>
              </a:rPr>
              <a:t>5. Foreign Debt and Dependency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E8D7"/>
        </a:solidFill>
        <a:effectLst/>
      </p:bgPr>
    </p:bg>
    <p:spTree>
      <p:nvGrpSpPr>
        <p:cNvPr id="1" name=""/>
        <p:cNvGrpSpPr/>
        <p:nvPr/>
      </p:nvGrpSpPr>
      <p:grpSpPr>
        <a:xfrm>
          <a:off x="0" y="0"/>
          <a:ext cx="0" cy="0"/>
          <a:chOff x="0" y="0"/>
          <a:chExt cx="0" cy="0"/>
        </a:xfrm>
      </p:grpSpPr>
      <p:grpSp>
        <p:nvGrpSpPr>
          <p:cNvPr id="2" name="Group 2"/>
          <p:cNvGrpSpPr/>
          <p:nvPr/>
        </p:nvGrpSpPr>
        <p:grpSpPr>
          <a:xfrm>
            <a:off x="-1030778" y="0"/>
            <a:ext cx="20349556" cy="10287000"/>
            <a:chOff x="0" y="0"/>
            <a:chExt cx="27132742" cy="13716000"/>
          </a:xfrm>
        </p:grpSpPr>
        <p:sp>
          <p:nvSpPr>
            <p:cNvPr id="3" name="Freeform 3"/>
            <p:cNvSpPr/>
            <p:nvPr/>
          </p:nvSpPr>
          <p:spPr>
            <a:xfrm>
              <a:off x="20349556" y="0"/>
              <a:ext cx="6783185" cy="6858000"/>
            </a:xfrm>
            <a:custGeom>
              <a:avLst/>
              <a:gdLst/>
              <a:ahLst/>
              <a:cxnLst/>
              <a:rect l="l" t="t" r="r" b="b"/>
              <a:pathLst>
                <a:path w="6783185" h="6858000">
                  <a:moveTo>
                    <a:pt x="0" y="0"/>
                  </a:moveTo>
                  <a:lnTo>
                    <a:pt x="6783186" y="0"/>
                  </a:lnTo>
                  <a:lnTo>
                    <a:pt x="6783186"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0349556" y="6858000"/>
              <a:ext cx="6783185" cy="6858000"/>
            </a:xfrm>
            <a:custGeom>
              <a:avLst/>
              <a:gdLst/>
              <a:ahLst/>
              <a:cxnLst/>
              <a:rect l="l" t="t" r="r" b="b"/>
              <a:pathLst>
                <a:path w="6783185" h="6858000">
                  <a:moveTo>
                    <a:pt x="0" y="0"/>
                  </a:moveTo>
                  <a:lnTo>
                    <a:pt x="6783186" y="0"/>
                  </a:lnTo>
                  <a:lnTo>
                    <a:pt x="6783186"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3566371" y="0"/>
              <a:ext cx="6783185" cy="6858000"/>
            </a:xfrm>
            <a:custGeom>
              <a:avLst/>
              <a:gdLst/>
              <a:ahLst/>
              <a:cxnLst/>
              <a:rect l="l" t="t" r="r" b="b"/>
              <a:pathLst>
                <a:path w="6783185" h="6858000">
                  <a:moveTo>
                    <a:pt x="0" y="0"/>
                  </a:moveTo>
                  <a:lnTo>
                    <a:pt x="6783185" y="0"/>
                  </a:lnTo>
                  <a:lnTo>
                    <a:pt x="6783185"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3566371" y="6858000"/>
              <a:ext cx="6783185" cy="6858000"/>
            </a:xfrm>
            <a:custGeom>
              <a:avLst/>
              <a:gdLst/>
              <a:ahLst/>
              <a:cxnLst/>
              <a:rect l="l" t="t" r="r" b="b"/>
              <a:pathLst>
                <a:path w="6783185" h="6858000">
                  <a:moveTo>
                    <a:pt x="0" y="0"/>
                  </a:moveTo>
                  <a:lnTo>
                    <a:pt x="6783185" y="0"/>
                  </a:lnTo>
                  <a:lnTo>
                    <a:pt x="6783185"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6783185" y="0"/>
              <a:ext cx="6783185" cy="6858000"/>
            </a:xfrm>
            <a:custGeom>
              <a:avLst/>
              <a:gdLst/>
              <a:ahLst/>
              <a:cxnLst/>
              <a:rect l="l" t="t" r="r" b="b"/>
              <a:pathLst>
                <a:path w="6783185" h="6858000">
                  <a:moveTo>
                    <a:pt x="0" y="0"/>
                  </a:moveTo>
                  <a:lnTo>
                    <a:pt x="6783186" y="0"/>
                  </a:lnTo>
                  <a:lnTo>
                    <a:pt x="6783186"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6783185" y="6858000"/>
              <a:ext cx="6783185" cy="6858000"/>
            </a:xfrm>
            <a:custGeom>
              <a:avLst/>
              <a:gdLst/>
              <a:ahLst/>
              <a:cxnLst/>
              <a:rect l="l" t="t" r="r" b="b"/>
              <a:pathLst>
                <a:path w="6783185" h="6858000">
                  <a:moveTo>
                    <a:pt x="0" y="0"/>
                  </a:moveTo>
                  <a:lnTo>
                    <a:pt x="6783186" y="0"/>
                  </a:lnTo>
                  <a:lnTo>
                    <a:pt x="6783186"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0" y="0"/>
              <a:ext cx="6783185" cy="6858000"/>
            </a:xfrm>
            <a:custGeom>
              <a:avLst/>
              <a:gdLst/>
              <a:ahLst/>
              <a:cxnLst/>
              <a:rect l="l" t="t" r="r" b="b"/>
              <a:pathLst>
                <a:path w="6783185" h="6858000">
                  <a:moveTo>
                    <a:pt x="0" y="0"/>
                  </a:moveTo>
                  <a:lnTo>
                    <a:pt x="6783185" y="0"/>
                  </a:lnTo>
                  <a:lnTo>
                    <a:pt x="6783185"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0" y="6858000"/>
              <a:ext cx="6783185" cy="6858000"/>
            </a:xfrm>
            <a:custGeom>
              <a:avLst/>
              <a:gdLst/>
              <a:ahLst/>
              <a:cxnLst/>
              <a:rect l="l" t="t" r="r" b="b"/>
              <a:pathLst>
                <a:path w="6783185" h="6858000">
                  <a:moveTo>
                    <a:pt x="0" y="0"/>
                  </a:moveTo>
                  <a:lnTo>
                    <a:pt x="6783185" y="0"/>
                  </a:lnTo>
                  <a:lnTo>
                    <a:pt x="6783185" y="6858000"/>
                  </a:lnTo>
                  <a:lnTo>
                    <a:pt x="0" y="6858000"/>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grpSp>
        <p:nvGrpSpPr>
          <p:cNvPr id="11" name="Group 11"/>
          <p:cNvGrpSpPr/>
          <p:nvPr/>
        </p:nvGrpSpPr>
        <p:grpSpPr>
          <a:xfrm>
            <a:off x="1193364" y="3291379"/>
            <a:ext cx="12242671" cy="5472858"/>
            <a:chOff x="0" y="0"/>
            <a:chExt cx="3224407" cy="1441411"/>
          </a:xfrm>
        </p:grpSpPr>
        <p:sp>
          <p:nvSpPr>
            <p:cNvPr id="12" name="Freeform 12"/>
            <p:cNvSpPr/>
            <p:nvPr/>
          </p:nvSpPr>
          <p:spPr>
            <a:xfrm>
              <a:off x="0" y="0"/>
              <a:ext cx="3224407" cy="1441411"/>
            </a:xfrm>
            <a:custGeom>
              <a:avLst/>
              <a:gdLst/>
              <a:ahLst/>
              <a:cxnLst/>
              <a:rect l="l" t="t" r="r" b="b"/>
              <a:pathLst>
                <a:path w="3224407" h="1441411">
                  <a:moveTo>
                    <a:pt x="32251" y="0"/>
                  </a:moveTo>
                  <a:lnTo>
                    <a:pt x="3192156" y="0"/>
                  </a:lnTo>
                  <a:cubicBezTo>
                    <a:pt x="3209968" y="0"/>
                    <a:pt x="3224407" y="14439"/>
                    <a:pt x="3224407" y="32251"/>
                  </a:cubicBezTo>
                  <a:lnTo>
                    <a:pt x="3224407" y="1409160"/>
                  </a:lnTo>
                  <a:cubicBezTo>
                    <a:pt x="3224407" y="1417714"/>
                    <a:pt x="3221009" y="1425917"/>
                    <a:pt x="3214961" y="1431965"/>
                  </a:cubicBezTo>
                  <a:cubicBezTo>
                    <a:pt x="3208913" y="1438013"/>
                    <a:pt x="3200710" y="1441411"/>
                    <a:pt x="3192156" y="1441411"/>
                  </a:cubicBezTo>
                  <a:lnTo>
                    <a:pt x="32251" y="1441411"/>
                  </a:lnTo>
                  <a:cubicBezTo>
                    <a:pt x="23697" y="1441411"/>
                    <a:pt x="15494" y="1438013"/>
                    <a:pt x="9446" y="1431965"/>
                  </a:cubicBezTo>
                  <a:cubicBezTo>
                    <a:pt x="3398" y="1425917"/>
                    <a:pt x="0" y="1417714"/>
                    <a:pt x="0" y="1409160"/>
                  </a:cubicBezTo>
                  <a:lnTo>
                    <a:pt x="0" y="32251"/>
                  </a:lnTo>
                  <a:cubicBezTo>
                    <a:pt x="0" y="23697"/>
                    <a:pt x="3398" y="15494"/>
                    <a:pt x="9446" y="9446"/>
                  </a:cubicBezTo>
                  <a:cubicBezTo>
                    <a:pt x="15494" y="3398"/>
                    <a:pt x="23697" y="0"/>
                    <a:pt x="32251" y="0"/>
                  </a:cubicBezTo>
                  <a:close/>
                </a:path>
              </a:pathLst>
            </a:custGeom>
            <a:solidFill>
              <a:srgbClr val="FFFFFF"/>
            </a:solidFill>
          </p:spPr>
        </p:sp>
        <p:sp>
          <p:nvSpPr>
            <p:cNvPr id="13" name="TextBox 13"/>
            <p:cNvSpPr txBox="1"/>
            <p:nvPr/>
          </p:nvSpPr>
          <p:spPr>
            <a:xfrm>
              <a:off x="0" y="-38100"/>
              <a:ext cx="3224407" cy="1479511"/>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429599" y="3942957"/>
            <a:ext cx="11770200" cy="4385816"/>
          </a:xfrm>
          <a:prstGeom prst="rect">
            <a:avLst/>
          </a:prstGeom>
        </p:spPr>
        <p:txBody>
          <a:bodyPr lIns="0" tIns="0" rIns="0" bIns="0" rtlCol="0" anchor="t">
            <a:spAutoFit/>
          </a:bodyPr>
          <a:lstStyle/>
          <a:p>
            <a:pPr algn="just">
              <a:lnSpc>
                <a:spcPts val="5691"/>
              </a:lnSpc>
            </a:pPr>
            <a:r>
              <a:rPr lang="en-US" sz="4065" b="1" dirty="0">
                <a:solidFill>
                  <a:srgbClr val="000000"/>
                </a:solidFill>
                <a:latin typeface="Canva Sans Bold"/>
                <a:ea typeface="Canva Sans Bold"/>
                <a:cs typeface="Canva Sans Bold"/>
                <a:sym typeface="Canva Sans Bold"/>
              </a:rPr>
              <a:t>1. High Unemployment Rates</a:t>
            </a:r>
          </a:p>
          <a:p>
            <a:pPr algn="just">
              <a:lnSpc>
                <a:spcPts val="5691"/>
              </a:lnSpc>
            </a:pPr>
            <a:r>
              <a:rPr lang="en-US" sz="4065" b="1" dirty="0">
                <a:solidFill>
                  <a:srgbClr val="000000"/>
                </a:solidFill>
                <a:latin typeface="Canva Sans Bold"/>
                <a:ea typeface="Canva Sans Bold"/>
                <a:cs typeface="Canva Sans Bold"/>
                <a:sym typeface="Canva Sans Bold"/>
              </a:rPr>
              <a:t>2. Inflation and Currency Devaluation</a:t>
            </a:r>
          </a:p>
          <a:p>
            <a:pPr algn="just">
              <a:lnSpc>
                <a:spcPts val="5691"/>
              </a:lnSpc>
            </a:pPr>
            <a:r>
              <a:rPr lang="en-US" sz="4065" b="1" dirty="0">
                <a:solidFill>
                  <a:srgbClr val="000000"/>
                </a:solidFill>
                <a:latin typeface="Canva Sans Bold"/>
                <a:ea typeface="Canva Sans Bold"/>
                <a:cs typeface="Canva Sans Bold"/>
                <a:sym typeface="Canva Sans Bold"/>
              </a:rPr>
              <a:t>3. Decline </a:t>
            </a:r>
            <a:r>
              <a:rPr lang="en-US" sz="4065" b="1" dirty="0">
                <a:solidFill>
                  <a:srgbClr val="000000"/>
                </a:solidFill>
                <a:latin typeface="Canva Sans Bold"/>
                <a:ea typeface="Canva Sans Bold"/>
                <a:cs typeface="Canva Sans Bold"/>
                <a:sym typeface="Canva Sans Bold"/>
              </a:rPr>
              <a:t>in Gross Domestic </a:t>
            </a:r>
            <a:r>
              <a:rPr lang="en-US" sz="4065" b="1" smtClean="0">
                <a:solidFill>
                  <a:srgbClr val="000000"/>
                </a:solidFill>
                <a:latin typeface="Canva Sans Bold"/>
                <a:ea typeface="Canva Sans Bold"/>
                <a:cs typeface="Canva Sans Bold"/>
                <a:sym typeface="Canva Sans Bold"/>
              </a:rPr>
              <a:t>Product</a:t>
            </a:r>
            <a:r>
              <a:rPr lang="en-US" sz="4065" b="1" smtClean="0">
                <a:solidFill>
                  <a:srgbClr val="000000"/>
                </a:solidFill>
                <a:latin typeface="Canva Sans Bold"/>
                <a:ea typeface="Canva Sans Bold"/>
                <a:cs typeface="Canva Sans Bold"/>
                <a:sym typeface="Canva Sans Bold"/>
              </a:rPr>
              <a:t>GDP</a:t>
            </a:r>
            <a:r>
              <a:rPr lang="en-US" sz="4065" b="1" dirty="0" smtClean="0">
                <a:solidFill>
                  <a:srgbClr val="000000"/>
                </a:solidFill>
                <a:latin typeface="Canva Sans Bold"/>
                <a:ea typeface="Canva Sans Bold"/>
                <a:cs typeface="Canva Sans Bold"/>
                <a:sym typeface="Canva Sans Bold"/>
              </a:rPr>
              <a:t> </a:t>
            </a:r>
            <a:r>
              <a:rPr lang="en-US" sz="4065" b="1" dirty="0">
                <a:solidFill>
                  <a:srgbClr val="000000"/>
                </a:solidFill>
                <a:latin typeface="Canva Sans Bold"/>
                <a:ea typeface="Canva Sans Bold"/>
                <a:cs typeface="Canva Sans Bold"/>
                <a:sym typeface="Canva Sans Bold"/>
              </a:rPr>
              <a:t>Growth</a:t>
            </a:r>
          </a:p>
          <a:p>
            <a:pPr algn="just">
              <a:lnSpc>
                <a:spcPts val="5691"/>
              </a:lnSpc>
            </a:pPr>
            <a:r>
              <a:rPr lang="en-US" sz="4065" b="1" dirty="0">
                <a:solidFill>
                  <a:srgbClr val="000000"/>
                </a:solidFill>
                <a:latin typeface="Canva Sans Bold"/>
                <a:ea typeface="Canva Sans Bold"/>
                <a:cs typeface="Canva Sans Bold"/>
                <a:sym typeface="Canva Sans Bold"/>
              </a:rPr>
              <a:t>4. Decrease in Foreign Investment</a:t>
            </a:r>
          </a:p>
          <a:p>
            <a:pPr algn="just">
              <a:lnSpc>
                <a:spcPts val="5691"/>
              </a:lnSpc>
            </a:pPr>
            <a:r>
              <a:rPr lang="en-US" sz="4065" b="1" dirty="0">
                <a:solidFill>
                  <a:srgbClr val="000000"/>
                </a:solidFill>
                <a:latin typeface="Canva Sans Bold"/>
                <a:ea typeface="Canva Sans Bold"/>
                <a:cs typeface="Canva Sans Bold"/>
                <a:sym typeface="Canva Sans Bold"/>
              </a:rPr>
              <a:t>5. Rising Poverty and Social Inequality</a:t>
            </a:r>
          </a:p>
        </p:txBody>
      </p:sp>
      <p:sp>
        <p:nvSpPr>
          <p:cNvPr id="15" name="Freeform 15"/>
          <p:cNvSpPr/>
          <p:nvPr/>
        </p:nvSpPr>
        <p:spPr>
          <a:xfrm>
            <a:off x="13755577" y="1028700"/>
            <a:ext cx="3339059" cy="8229600"/>
          </a:xfrm>
          <a:custGeom>
            <a:avLst/>
            <a:gdLst/>
            <a:ahLst/>
            <a:cxnLst/>
            <a:rect l="l" t="t" r="r" b="b"/>
            <a:pathLst>
              <a:path w="3339059" h="8229600">
                <a:moveTo>
                  <a:pt x="0" y="0"/>
                </a:moveTo>
                <a:lnTo>
                  <a:pt x="3339059" y="0"/>
                </a:lnTo>
                <a:lnTo>
                  <a:pt x="3339059"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TextBox 16"/>
          <p:cNvSpPr txBox="1"/>
          <p:nvPr/>
        </p:nvSpPr>
        <p:spPr>
          <a:xfrm>
            <a:off x="1193364" y="1038225"/>
            <a:ext cx="11770200" cy="1892427"/>
          </a:xfrm>
          <a:prstGeom prst="rect">
            <a:avLst/>
          </a:prstGeom>
        </p:spPr>
        <p:txBody>
          <a:bodyPr lIns="0" tIns="0" rIns="0" bIns="0" rtlCol="0" anchor="t">
            <a:spAutoFit/>
          </a:bodyPr>
          <a:lstStyle/>
          <a:p>
            <a:pPr algn="ctr">
              <a:lnSpc>
                <a:spcPts val="7433"/>
              </a:lnSpc>
            </a:pPr>
            <a:r>
              <a:rPr lang="en-US" sz="6300" b="1">
                <a:solidFill>
                  <a:srgbClr val="866255"/>
                </a:solidFill>
                <a:latin typeface="Canva Sans Bold"/>
                <a:ea typeface="Canva Sans Bold"/>
                <a:cs typeface="Canva Sans Bold"/>
                <a:sym typeface="Canva Sans Bold"/>
              </a:rPr>
              <a:t>Section Three: Manifestations of Economic Decline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F5D9"/>
        </a:solidFill>
        <a:effectLst/>
      </p:bgPr>
    </p:bg>
    <p:spTree>
      <p:nvGrpSpPr>
        <p:cNvPr id="1" name=""/>
        <p:cNvGrpSpPr/>
        <p:nvPr/>
      </p:nvGrpSpPr>
      <p:grpSpPr>
        <a:xfrm>
          <a:off x="0" y="0"/>
          <a:ext cx="0" cy="0"/>
          <a:chOff x="0" y="0"/>
          <a:chExt cx="0" cy="0"/>
        </a:xfrm>
      </p:grpSpPr>
      <p:sp>
        <p:nvSpPr>
          <p:cNvPr id="2" name="Freeform 2"/>
          <p:cNvSpPr/>
          <p:nvPr/>
        </p:nvSpPr>
        <p:spPr>
          <a:xfrm rot="2807232">
            <a:off x="10752155" y="1445807"/>
            <a:ext cx="9943320" cy="8022549"/>
          </a:xfrm>
          <a:custGeom>
            <a:avLst/>
            <a:gdLst/>
            <a:ahLst/>
            <a:cxnLst/>
            <a:rect l="l" t="t" r="r" b="b"/>
            <a:pathLst>
              <a:path w="9943320" h="8022549">
                <a:moveTo>
                  <a:pt x="0" y="0"/>
                </a:moveTo>
                <a:lnTo>
                  <a:pt x="9943319" y="0"/>
                </a:lnTo>
                <a:lnTo>
                  <a:pt x="9943319" y="8022549"/>
                </a:lnTo>
                <a:lnTo>
                  <a:pt x="0" y="80225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066800" y="1028700"/>
            <a:ext cx="14695114" cy="9258300"/>
            <a:chOff x="0" y="0"/>
            <a:chExt cx="3870318" cy="2438400"/>
          </a:xfrm>
        </p:grpSpPr>
        <p:sp>
          <p:nvSpPr>
            <p:cNvPr id="4" name="Freeform 4"/>
            <p:cNvSpPr/>
            <p:nvPr/>
          </p:nvSpPr>
          <p:spPr>
            <a:xfrm>
              <a:off x="0" y="0"/>
              <a:ext cx="3870318" cy="2438400"/>
            </a:xfrm>
            <a:custGeom>
              <a:avLst/>
              <a:gdLst/>
              <a:ahLst/>
              <a:cxnLst/>
              <a:rect l="l" t="t" r="r" b="b"/>
              <a:pathLst>
                <a:path w="3870318" h="2438400">
                  <a:moveTo>
                    <a:pt x="0" y="0"/>
                  </a:moveTo>
                  <a:lnTo>
                    <a:pt x="3870318" y="0"/>
                  </a:lnTo>
                  <a:lnTo>
                    <a:pt x="3870318" y="2438400"/>
                  </a:lnTo>
                  <a:lnTo>
                    <a:pt x="0" y="2438400"/>
                  </a:lnTo>
                  <a:close/>
                </a:path>
              </a:pathLst>
            </a:custGeom>
            <a:solidFill>
              <a:srgbClr val="FFFFFF"/>
            </a:solidFill>
            <a:ln w="19050" cap="sq">
              <a:solidFill>
                <a:srgbClr val="000000"/>
              </a:solidFill>
              <a:prstDash val="solid"/>
              <a:miter/>
            </a:ln>
          </p:spPr>
        </p:sp>
        <p:sp>
          <p:nvSpPr>
            <p:cNvPr id="5" name="TextBox 5"/>
            <p:cNvSpPr txBox="1"/>
            <p:nvPr/>
          </p:nvSpPr>
          <p:spPr>
            <a:xfrm>
              <a:off x="0" y="-76200"/>
              <a:ext cx="3870318" cy="2514600"/>
            </a:xfrm>
            <a:prstGeom prst="rect">
              <a:avLst/>
            </a:prstGeom>
          </p:spPr>
          <p:txBody>
            <a:bodyPr lIns="50800" tIns="50800" rIns="50800" bIns="50800" rtlCol="0" anchor="ctr"/>
            <a:lstStyle/>
            <a:p>
              <a:pPr algn="ctr">
                <a:lnSpc>
                  <a:spcPts val="2660"/>
                </a:lnSpc>
              </a:pPr>
              <a:endParaRPr/>
            </a:p>
          </p:txBody>
        </p:sp>
      </p:grpSp>
      <p:sp>
        <p:nvSpPr>
          <p:cNvPr id="6" name="TextBox 6"/>
          <p:cNvSpPr txBox="1"/>
          <p:nvPr/>
        </p:nvSpPr>
        <p:spPr>
          <a:xfrm>
            <a:off x="1441452" y="2008544"/>
            <a:ext cx="13869611" cy="1183005"/>
          </a:xfrm>
          <a:prstGeom prst="rect">
            <a:avLst/>
          </a:prstGeom>
        </p:spPr>
        <p:txBody>
          <a:bodyPr lIns="0" tIns="0" rIns="0" bIns="0" rtlCol="0" anchor="t">
            <a:spAutoFit/>
          </a:bodyPr>
          <a:lstStyle/>
          <a:p>
            <a:pPr algn="ctr">
              <a:lnSpc>
                <a:spcPts val="4635"/>
              </a:lnSpc>
            </a:pPr>
            <a:r>
              <a:rPr lang="en-US" sz="4500" b="1">
                <a:solidFill>
                  <a:srgbClr val="000000"/>
                </a:solidFill>
                <a:latin typeface="Canva Sans Bold"/>
                <a:ea typeface="Canva Sans Bold"/>
                <a:cs typeface="Canva Sans Bold"/>
                <a:sym typeface="Canva Sans Bold"/>
              </a:rPr>
              <a:t>SECTION ONE: EFFECTIVE ECONOMIC REFORMS AND POLICIES</a:t>
            </a:r>
          </a:p>
        </p:txBody>
      </p:sp>
      <p:sp>
        <p:nvSpPr>
          <p:cNvPr id="7" name="TextBox 7"/>
          <p:cNvSpPr txBox="1"/>
          <p:nvPr/>
        </p:nvSpPr>
        <p:spPr>
          <a:xfrm>
            <a:off x="3180295" y="3891316"/>
            <a:ext cx="10391924" cy="5170087"/>
          </a:xfrm>
          <a:prstGeom prst="rect">
            <a:avLst/>
          </a:prstGeom>
        </p:spPr>
        <p:txBody>
          <a:bodyPr lIns="0" tIns="0" rIns="0" bIns="0" rtlCol="0" anchor="t">
            <a:spAutoFit/>
          </a:bodyPr>
          <a:lstStyle/>
          <a:p>
            <a:pPr algn="ctr">
              <a:lnSpc>
                <a:spcPts val="5884"/>
              </a:lnSpc>
            </a:pPr>
            <a:r>
              <a:rPr lang="en-US" sz="4203" b="1" dirty="0">
                <a:solidFill>
                  <a:srgbClr val="000000"/>
                </a:solidFill>
                <a:latin typeface="Canva Sans Bold"/>
                <a:ea typeface="Canva Sans Bold"/>
                <a:cs typeface="Canva Sans Bold"/>
                <a:sym typeface="Canva Sans Bold"/>
              </a:rPr>
              <a:t>   1. Stimulating Economic Growth</a:t>
            </a:r>
          </a:p>
          <a:p>
            <a:pPr algn="ctr">
              <a:lnSpc>
                <a:spcPts val="5884"/>
              </a:lnSpc>
            </a:pPr>
            <a:r>
              <a:rPr lang="en-US" sz="4203" b="1" dirty="0">
                <a:solidFill>
                  <a:srgbClr val="000000"/>
                </a:solidFill>
                <a:latin typeface="Canva Sans Bold"/>
                <a:ea typeface="Canva Sans Bold"/>
                <a:cs typeface="Canva Sans Bold"/>
                <a:sym typeface="Canva Sans Bold"/>
              </a:rPr>
              <a:t>2. Improving the Investment Climate</a:t>
            </a:r>
          </a:p>
          <a:p>
            <a:pPr algn="ctr">
              <a:lnSpc>
                <a:spcPts val="5884"/>
              </a:lnSpc>
            </a:pPr>
            <a:r>
              <a:rPr lang="en-US" sz="4203" b="1" dirty="0">
                <a:solidFill>
                  <a:srgbClr val="000000"/>
                </a:solidFill>
                <a:latin typeface="Canva Sans Bold"/>
                <a:ea typeface="Canva Sans Bold"/>
                <a:cs typeface="Canva Sans Bold"/>
                <a:sym typeface="Canva Sans Bold"/>
              </a:rPr>
              <a:t>3. Reforming the Tax System</a:t>
            </a:r>
          </a:p>
          <a:p>
            <a:pPr algn="ctr">
              <a:lnSpc>
                <a:spcPts val="5884"/>
              </a:lnSpc>
            </a:pPr>
            <a:r>
              <a:rPr lang="en-US" sz="4203" b="1" dirty="0">
                <a:solidFill>
                  <a:srgbClr val="000000"/>
                </a:solidFill>
                <a:latin typeface="Canva Sans Bold"/>
                <a:ea typeface="Canva Sans Bold"/>
                <a:cs typeface="Canva Sans Bold"/>
                <a:sym typeface="Canva Sans Bold"/>
              </a:rPr>
              <a:t>4. Rationalizing Public Spending</a:t>
            </a:r>
          </a:p>
          <a:p>
            <a:pPr algn="ctr">
              <a:lnSpc>
                <a:spcPts val="5884"/>
              </a:lnSpc>
            </a:pPr>
            <a:r>
              <a:rPr lang="en-US" sz="4203" b="1" dirty="0">
                <a:solidFill>
                  <a:srgbClr val="000000"/>
                </a:solidFill>
                <a:latin typeface="Canva Sans Bold"/>
                <a:ea typeface="Canva Sans Bold"/>
                <a:cs typeface="Canva Sans Bold"/>
                <a:sym typeface="Canva Sans Bold"/>
              </a:rPr>
              <a:t>5. Improving Employment Policies</a:t>
            </a:r>
          </a:p>
          <a:p>
            <a:pPr algn="ctr">
              <a:lnSpc>
                <a:spcPts val="5884"/>
              </a:lnSpc>
            </a:pPr>
            <a:r>
              <a:rPr lang="en-US" sz="4203" b="1" dirty="0">
                <a:solidFill>
                  <a:srgbClr val="000000"/>
                </a:solidFill>
                <a:latin typeface="Canva Sans Bold"/>
                <a:ea typeface="Canva Sans Bold"/>
                <a:cs typeface="Canva Sans Bold"/>
                <a:sym typeface="Canva Sans Bold"/>
              </a:rPr>
              <a:t>6. Achieving Balance in Monetary Policy</a:t>
            </a:r>
          </a:p>
          <a:p>
            <a:pPr algn="ctr">
              <a:lnSpc>
                <a:spcPts val="5884"/>
              </a:lnSpc>
            </a:pPr>
            <a:r>
              <a:rPr lang="en-US" sz="4203" b="1" dirty="0">
                <a:solidFill>
                  <a:srgbClr val="000000"/>
                </a:solidFill>
                <a:latin typeface="Canva Sans Bold"/>
                <a:ea typeface="Canva Sans Bold"/>
                <a:cs typeface="Canva Sans Bold"/>
                <a:sym typeface="Canva Sans Bold"/>
              </a:rPr>
              <a:t>7. Ensuring Social Justice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0D1"/>
        </a:solidFill>
        <a:effectLst/>
      </p:bgPr>
    </p:bg>
    <p:spTree>
      <p:nvGrpSpPr>
        <p:cNvPr id="1" name=""/>
        <p:cNvGrpSpPr/>
        <p:nvPr/>
      </p:nvGrpSpPr>
      <p:grpSpPr>
        <a:xfrm>
          <a:off x="0" y="0"/>
          <a:ext cx="0" cy="0"/>
          <a:chOff x="0" y="0"/>
          <a:chExt cx="0" cy="0"/>
        </a:xfrm>
      </p:grpSpPr>
      <p:sp>
        <p:nvSpPr>
          <p:cNvPr id="2" name="TextBox 2"/>
          <p:cNvSpPr txBox="1"/>
          <p:nvPr/>
        </p:nvSpPr>
        <p:spPr>
          <a:xfrm>
            <a:off x="2509564" y="823257"/>
            <a:ext cx="12384105" cy="1695240"/>
          </a:xfrm>
          <a:prstGeom prst="rect">
            <a:avLst/>
          </a:prstGeom>
        </p:spPr>
        <p:txBody>
          <a:bodyPr lIns="0" tIns="0" rIns="0" bIns="0" rtlCol="0" anchor="t">
            <a:spAutoFit/>
          </a:bodyPr>
          <a:lstStyle/>
          <a:p>
            <a:pPr algn="ctr">
              <a:lnSpc>
                <a:spcPts val="6836"/>
              </a:lnSpc>
              <a:spcBef>
                <a:spcPct val="0"/>
              </a:spcBef>
            </a:pPr>
            <a:r>
              <a:rPr lang="en-US" sz="4883" b="1">
                <a:solidFill>
                  <a:srgbClr val="000000"/>
                </a:solidFill>
                <a:latin typeface="Canva Sans Bold"/>
                <a:ea typeface="Canva Sans Bold"/>
                <a:cs typeface="Canva Sans Bold"/>
                <a:sym typeface="Canva Sans Bold"/>
              </a:rPr>
              <a:t>Section Two: Diversifying Sources of Income and Enhancing Local Production</a:t>
            </a:r>
          </a:p>
        </p:txBody>
      </p:sp>
      <p:sp>
        <p:nvSpPr>
          <p:cNvPr id="3" name="Freeform 3"/>
          <p:cNvSpPr/>
          <p:nvPr/>
        </p:nvSpPr>
        <p:spPr>
          <a:xfrm>
            <a:off x="15336053" y="-1307017"/>
            <a:ext cx="3846495" cy="3825514"/>
          </a:xfrm>
          <a:custGeom>
            <a:avLst/>
            <a:gdLst/>
            <a:ahLst/>
            <a:cxnLst/>
            <a:rect l="l" t="t" r="r" b="b"/>
            <a:pathLst>
              <a:path w="3846495" h="3825514">
                <a:moveTo>
                  <a:pt x="0" y="0"/>
                </a:moveTo>
                <a:lnTo>
                  <a:pt x="3846494" y="0"/>
                </a:lnTo>
                <a:lnTo>
                  <a:pt x="3846494" y="3825514"/>
                </a:lnTo>
                <a:lnTo>
                  <a:pt x="0" y="38255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946883" y="3812529"/>
            <a:ext cx="5456447" cy="5062339"/>
          </a:xfrm>
          <a:custGeom>
            <a:avLst/>
            <a:gdLst/>
            <a:ahLst/>
            <a:cxnLst/>
            <a:rect l="l" t="t" r="r" b="b"/>
            <a:pathLst>
              <a:path w="5456447" h="5062339">
                <a:moveTo>
                  <a:pt x="0" y="0"/>
                </a:moveTo>
                <a:lnTo>
                  <a:pt x="5456447" y="0"/>
                </a:lnTo>
                <a:lnTo>
                  <a:pt x="5456447" y="5062339"/>
                </a:lnTo>
                <a:lnTo>
                  <a:pt x="0" y="50623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790885" y="2822624"/>
            <a:ext cx="15468415" cy="6556375"/>
          </a:xfrm>
          <a:prstGeom prst="rect">
            <a:avLst/>
          </a:prstGeom>
        </p:spPr>
        <p:txBody>
          <a:bodyPr lIns="0" tIns="0" rIns="0" bIns="0" rtlCol="0" anchor="t">
            <a:spAutoFit/>
          </a:bodyPr>
          <a:lstStyle/>
          <a:p>
            <a:pPr algn="just">
              <a:lnSpc>
                <a:spcPts val="3499"/>
              </a:lnSpc>
            </a:pPr>
            <a:r>
              <a:rPr lang="en-US" sz="2499" b="1">
                <a:solidFill>
                  <a:srgbClr val="000000"/>
                </a:solidFill>
                <a:latin typeface="Canva Sans Bold"/>
                <a:ea typeface="Canva Sans Bold"/>
                <a:cs typeface="Canva Sans Bold"/>
                <a:sym typeface="Canva Sans Bold"/>
              </a:rPr>
              <a:t>1. Reducing Dependency on a Single Sector:</a:t>
            </a:r>
          </a:p>
          <a:p>
            <a:pPr algn="just">
              <a:lnSpc>
                <a:spcPts val="3499"/>
              </a:lnSpc>
            </a:pPr>
            <a:r>
              <a:rPr lang="en-US" sz="2499" b="1">
                <a:solidFill>
                  <a:srgbClr val="000000"/>
                </a:solidFill>
                <a:latin typeface="Canva Sans Bold"/>
                <a:ea typeface="Canva Sans Bold"/>
                <a:cs typeface="Canva Sans Bold"/>
                <a:sym typeface="Canva Sans Bold"/>
              </a:rPr>
              <a:t>Reliance on a single sector makes the economy vulnerable to any change in prices or demand for that sector. Diversification helps create economic balance and reduce volatility.</a:t>
            </a:r>
          </a:p>
          <a:p>
            <a:pPr algn="just">
              <a:lnSpc>
                <a:spcPts val="3499"/>
              </a:lnSpc>
            </a:pPr>
            <a:r>
              <a:rPr lang="en-US" sz="2499" b="1">
                <a:solidFill>
                  <a:srgbClr val="000000"/>
                </a:solidFill>
                <a:latin typeface="Canva Sans Bold"/>
                <a:ea typeface="Canva Sans Bold"/>
                <a:cs typeface="Canva Sans Bold"/>
                <a:sym typeface="Canva Sans Bold"/>
              </a:rPr>
              <a:t>2. Supporting Agriculture and Industry:</a:t>
            </a:r>
          </a:p>
          <a:p>
            <a:pPr algn="just">
              <a:lnSpc>
                <a:spcPts val="3499"/>
              </a:lnSpc>
            </a:pPr>
            <a:r>
              <a:rPr lang="en-US" sz="2499" b="1">
                <a:solidFill>
                  <a:srgbClr val="000000"/>
                </a:solidFill>
                <a:latin typeface="Canva Sans Bold"/>
                <a:ea typeface="Canva Sans Bold"/>
                <a:cs typeface="Canva Sans Bold"/>
                <a:sym typeface="Canva Sans Bold"/>
              </a:rPr>
              <a:t>Enhancing local production in areas such as agriculture and manufacturing can reduce imports and increase job opportunities, contributing to an improved trade balance.</a:t>
            </a:r>
          </a:p>
          <a:p>
            <a:pPr algn="just">
              <a:lnSpc>
                <a:spcPts val="3499"/>
              </a:lnSpc>
            </a:pPr>
            <a:r>
              <a:rPr lang="en-US" sz="2499" b="1">
                <a:solidFill>
                  <a:srgbClr val="000000"/>
                </a:solidFill>
                <a:latin typeface="Canva Sans Bold"/>
                <a:ea typeface="Canva Sans Bold"/>
                <a:cs typeface="Canva Sans Bold"/>
                <a:sym typeface="Canva Sans Bold"/>
              </a:rPr>
              <a:t>3. Promoting Small and Medium Enterprises (SMEs):</a:t>
            </a:r>
          </a:p>
          <a:p>
            <a:pPr algn="just">
              <a:lnSpc>
                <a:spcPts val="3499"/>
              </a:lnSpc>
            </a:pPr>
            <a:r>
              <a:rPr lang="en-US" sz="2499" b="1">
                <a:solidFill>
                  <a:srgbClr val="000000"/>
                </a:solidFill>
                <a:latin typeface="Canva Sans Bold"/>
                <a:ea typeface="Canva Sans Bold"/>
                <a:cs typeface="Canva Sans Bold"/>
                <a:sym typeface="Canva Sans Bold"/>
              </a:rPr>
              <a:t>SMEs are a key driver of innovation and job creation. Supporting them with training and financing contributes to stimulating the local economy.</a:t>
            </a:r>
          </a:p>
          <a:p>
            <a:pPr algn="just">
              <a:lnSpc>
                <a:spcPts val="3499"/>
              </a:lnSpc>
            </a:pPr>
            <a:r>
              <a:rPr lang="en-US" sz="2499" b="1">
                <a:solidFill>
                  <a:srgbClr val="000000"/>
                </a:solidFill>
                <a:latin typeface="Canva Sans Bold"/>
                <a:ea typeface="Canva Sans Bold"/>
                <a:cs typeface="Canva Sans Bold"/>
                <a:sym typeface="Canva Sans Bold"/>
              </a:rPr>
              <a:t>4. Encouraging Technological Innovation and Digital Economy:</a:t>
            </a:r>
          </a:p>
          <a:p>
            <a:pPr algn="just">
              <a:lnSpc>
                <a:spcPts val="3499"/>
              </a:lnSpc>
            </a:pPr>
            <a:r>
              <a:rPr lang="en-US" sz="2499" b="1">
                <a:solidFill>
                  <a:srgbClr val="000000"/>
                </a:solidFill>
                <a:latin typeface="Canva Sans Bold"/>
                <a:ea typeface="Canva Sans Bold"/>
                <a:cs typeface="Canva Sans Bold"/>
                <a:sym typeface="Canva Sans Bold"/>
              </a:rPr>
              <a:t>Employing technology and innovation in local production enhances the competitiveness of goods and services and opens new horizons in sectors such as the digital economy and creative industries.</a:t>
            </a:r>
          </a:p>
          <a:p>
            <a:pPr algn="just">
              <a:lnSpc>
                <a:spcPts val="3499"/>
              </a:lnSpc>
            </a:pPr>
            <a:r>
              <a:rPr lang="en-US" sz="2499" b="1">
                <a:solidFill>
                  <a:srgbClr val="000000"/>
                </a:solidFill>
                <a:latin typeface="Canva Sans Bold"/>
                <a:ea typeface="Canva Sans Bold"/>
                <a:cs typeface="Canva Sans Bold"/>
                <a:sym typeface="Canva Sans Bold"/>
              </a:rPr>
              <a:t> 5. Export-Oriented Strategies:</a:t>
            </a:r>
          </a:p>
          <a:p>
            <a:pPr algn="just">
              <a:lnSpc>
                <a:spcPts val="3499"/>
              </a:lnSpc>
              <a:spcBef>
                <a:spcPct val="0"/>
              </a:spcBef>
            </a:pPr>
            <a:r>
              <a:rPr lang="en-US" sz="2499" b="1">
                <a:solidFill>
                  <a:srgbClr val="000000"/>
                </a:solidFill>
                <a:latin typeface="Canva Sans Bold"/>
                <a:ea typeface="Canva Sans Bold"/>
                <a:cs typeface="Canva Sans Bold"/>
                <a:sym typeface="Canva Sans Bold"/>
              </a:rPr>
              <a:t>Encouraging export-oriented production helps generate hard currency and achieve financial stability, especially if the focus is on product quality and expansion into foreign markets.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DD"/>
        </a:solidFill>
        <a:effectLst/>
      </p:bgPr>
    </p:bg>
    <p:spTree>
      <p:nvGrpSpPr>
        <p:cNvPr id="1" name=""/>
        <p:cNvGrpSpPr/>
        <p:nvPr/>
      </p:nvGrpSpPr>
      <p:grpSpPr>
        <a:xfrm>
          <a:off x="0" y="0"/>
          <a:ext cx="0" cy="0"/>
          <a:chOff x="0" y="0"/>
          <a:chExt cx="0" cy="0"/>
        </a:xfrm>
      </p:grpSpPr>
      <p:sp>
        <p:nvSpPr>
          <p:cNvPr id="2" name="TextBox 2"/>
          <p:cNvSpPr txBox="1"/>
          <p:nvPr/>
        </p:nvSpPr>
        <p:spPr>
          <a:xfrm>
            <a:off x="4082318" y="3560189"/>
            <a:ext cx="10123365" cy="4996393"/>
          </a:xfrm>
          <a:prstGeom prst="rect">
            <a:avLst/>
          </a:prstGeom>
        </p:spPr>
        <p:txBody>
          <a:bodyPr lIns="0" tIns="0" rIns="0" bIns="0" rtlCol="0" anchor="t">
            <a:spAutoFit/>
          </a:bodyPr>
          <a:lstStyle/>
          <a:p>
            <a:pPr marL="648710" lvl="1" indent="-324355" algn="ctr">
              <a:lnSpc>
                <a:spcPts val="5738"/>
              </a:lnSpc>
              <a:buFont typeface="Arial"/>
              <a:buChar char="•"/>
            </a:pPr>
            <a:r>
              <a:rPr lang="en-US" sz="3004" b="1">
                <a:solidFill>
                  <a:srgbClr val="000000"/>
                </a:solidFill>
                <a:latin typeface="Canva Sans Bold"/>
                <a:ea typeface="Canva Sans Bold"/>
                <a:cs typeface="Canva Sans Bold"/>
                <a:sym typeface="Canva Sans Bold"/>
              </a:rPr>
              <a:t>International Cooperation</a:t>
            </a:r>
          </a:p>
          <a:p>
            <a:pPr marL="648710" lvl="1" indent="-324355" algn="ctr">
              <a:lnSpc>
                <a:spcPts val="5738"/>
              </a:lnSpc>
              <a:buFont typeface="Arial"/>
              <a:buChar char="•"/>
            </a:pPr>
            <a:r>
              <a:rPr lang="en-US" sz="3004" b="1">
                <a:solidFill>
                  <a:srgbClr val="000000"/>
                </a:solidFill>
                <a:latin typeface="Canva Sans Bold"/>
                <a:ea typeface="Canva Sans Bold"/>
                <a:cs typeface="Canva Sans Bold"/>
                <a:sym typeface="Canva Sans Bold"/>
              </a:rPr>
              <a:t>International Economic Organizations</a:t>
            </a:r>
          </a:p>
          <a:p>
            <a:pPr marL="648710" lvl="1" indent="-324355" algn="ctr">
              <a:lnSpc>
                <a:spcPts val="5738"/>
              </a:lnSpc>
              <a:buFont typeface="Arial"/>
              <a:buChar char="•"/>
            </a:pPr>
            <a:r>
              <a:rPr lang="en-US" sz="3004" b="1">
                <a:solidFill>
                  <a:srgbClr val="000000"/>
                </a:solidFill>
                <a:latin typeface="Canva Sans Bold"/>
                <a:ea typeface="Canva Sans Bold"/>
                <a:cs typeface="Canva Sans Bold"/>
                <a:sym typeface="Canva Sans Bold"/>
              </a:rPr>
              <a:t>International Development Assistance</a:t>
            </a:r>
          </a:p>
          <a:p>
            <a:pPr marL="648710" lvl="1" indent="-324355" algn="ctr">
              <a:lnSpc>
                <a:spcPts val="5738"/>
              </a:lnSpc>
              <a:buFont typeface="Arial"/>
              <a:buChar char="•"/>
            </a:pPr>
            <a:r>
              <a:rPr lang="en-US" sz="3004" b="1">
                <a:solidFill>
                  <a:srgbClr val="000000"/>
                </a:solidFill>
                <a:latin typeface="Canva Sans Bold"/>
                <a:ea typeface="Canva Sans Bold"/>
                <a:cs typeface="Canva Sans Bold"/>
                <a:sym typeface="Canva Sans Bold"/>
              </a:rPr>
              <a:t>International Trade</a:t>
            </a:r>
          </a:p>
          <a:p>
            <a:pPr marL="648710" lvl="1" indent="-324355" algn="ctr">
              <a:lnSpc>
                <a:spcPts val="5738"/>
              </a:lnSpc>
              <a:buFont typeface="Arial"/>
              <a:buChar char="•"/>
            </a:pPr>
            <a:r>
              <a:rPr lang="en-US" sz="3004" b="1">
                <a:solidFill>
                  <a:srgbClr val="000000"/>
                </a:solidFill>
                <a:latin typeface="Canva Sans Bold"/>
                <a:ea typeface="Canva Sans Bold"/>
                <a:cs typeface="Canva Sans Bold"/>
                <a:sym typeface="Canva Sans Bold"/>
              </a:rPr>
              <a:t>Monetary Policy Coordination</a:t>
            </a:r>
          </a:p>
          <a:p>
            <a:pPr marL="648710" lvl="1" indent="-324355" algn="ctr">
              <a:lnSpc>
                <a:spcPts val="5738"/>
              </a:lnSpc>
              <a:buFont typeface="Arial"/>
              <a:buChar char="•"/>
            </a:pPr>
            <a:r>
              <a:rPr lang="en-US" sz="3004" b="1">
                <a:solidFill>
                  <a:srgbClr val="000000"/>
                </a:solidFill>
                <a:latin typeface="Canva Sans Bold"/>
                <a:ea typeface="Canva Sans Bold"/>
                <a:cs typeface="Canva Sans Bold"/>
                <a:sym typeface="Canva Sans Bold"/>
              </a:rPr>
              <a:t>The Role of Non-Governmental Organizations</a:t>
            </a:r>
          </a:p>
          <a:p>
            <a:pPr marL="648710" lvl="1" indent="-324355" algn="ctr">
              <a:lnSpc>
                <a:spcPts val="5738"/>
              </a:lnSpc>
              <a:buFont typeface="Arial"/>
              <a:buChar char="•"/>
            </a:pPr>
            <a:r>
              <a:rPr lang="en-US" sz="3004" b="1">
                <a:solidFill>
                  <a:srgbClr val="000000"/>
                </a:solidFill>
                <a:latin typeface="Canva Sans Bold"/>
                <a:ea typeface="Canva Sans Bold"/>
                <a:cs typeface="Canva Sans Bold"/>
                <a:sym typeface="Canva Sans Bold"/>
              </a:rPr>
              <a:t> Challenges Facing International Cooperation</a:t>
            </a:r>
          </a:p>
        </p:txBody>
      </p:sp>
      <p:sp>
        <p:nvSpPr>
          <p:cNvPr id="3" name="Freeform 3"/>
          <p:cNvSpPr/>
          <p:nvPr/>
        </p:nvSpPr>
        <p:spPr>
          <a:xfrm>
            <a:off x="641901" y="6118393"/>
            <a:ext cx="5503044" cy="3472867"/>
          </a:xfrm>
          <a:custGeom>
            <a:avLst/>
            <a:gdLst/>
            <a:ahLst/>
            <a:cxnLst/>
            <a:rect l="l" t="t" r="r" b="b"/>
            <a:pathLst>
              <a:path w="5503044" h="3472867">
                <a:moveTo>
                  <a:pt x="0" y="0"/>
                </a:moveTo>
                <a:lnTo>
                  <a:pt x="5503045" y="0"/>
                </a:lnTo>
                <a:lnTo>
                  <a:pt x="5503045" y="3472867"/>
                </a:lnTo>
                <a:lnTo>
                  <a:pt x="0" y="34728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600405" y="6118393"/>
            <a:ext cx="4323071" cy="3472867"/>
          </a:xfrm>
          <a:custGeom>
            <a:avLst/>
            <a:gdLst/>
            <a:ahLst/>
            <a:cxnLst/>
            <a:rect l="l" t="t" r="r" b="b"/>
            <a:pathLst>
              <a:path w="4323071" h="3472867">
                <a:moveTo>
                  <a:pt x="0" y="0"/>
                </a:moveTo>
                <a:lnTo>
                  <a:pt x="4323071" y="0"/>
                </a:lnTo>
                <a:lnTo>
                  <a:pt x="4323071" y="3472867"/>
                </a:lnTo>
                <a:lnTo>
                  <a:pt x="0" y="3472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587969" y="933450"/>
            <a:ext cx="16173972" cy="1811020"/>
          </a:xfrm>
          <a:prstGeom prst="rect">
            <a:avLst/>
          </a:prstGeom>
        </p:spPr>
        <p:txBody>
          <a:bodyPr lIns="0" tIns="0" rIns="0" bIns="0" rtlCol="0" anchor="t">
            <a:spAutoFit/>
          </a:bodyPr>
          <a:lstStyle/>
          <a:p>
            <a:pPr algn="ctr">
              <a:lnSpc>
                <a:spcPts val="7279"/>
              </a:lnSpc>
            </a:pPr>
            <a:r>
              <a:rPr lang="en-US" sz="5199" b="1">
                <a:solidFill>
                  <a:srgbClr val="4A0F00"/>
                </a:solidFill>
                <a:latin typeface="Canva Sans Bold"/>
                <a:ea typeface="Canva Sans Bold"/>
                <a:cs typeface="Canva Sans Bold"/>
                <a:sym typeface="Canva Sans Bold"/>
              </a:rPr>
              <a:t>     Section Three: The Role of International Cooperation and Global Economic Institutions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741</Words>
  <Application>Microsoft Office PowerPoint</Application>
  <PresentationFormat>Custom</PresentationFormat>
  <Paragraphs>67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Chau Philomene</vt:lpstr>
      <vt:lpstr>Poppins Bold</vt:lpstr>
      <vt:lpstr>Calibri</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and rise</dc:title>
  <cp:lastModifiedBy>Admin</cp:lastModifiedBy>
  <cp:revision>2</cp:revision>
  <dcterms:created xsi:type="dcterms:W3CDTF">2006-08-16T00:00:00Z</dcterms:created>
  <dcterms:modified xsi:type="dcterms:W3CDTF">2025-05-04T17:18:42Z</dcterms:modified>
  <dc:identifier>DAGmX9SS3_o</dc:identifier>
</cp:coreProperties>
</file>