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753600" cy="7315200"/>
  <p:notesSz cx="6858000" cy="9144000"/>
  <p:embeddedFontLst>
    <p:embeddedFont>
      <p:font typeface="Garet Bold" charset="1" panose="00000000000000000000"/>
      <p:regular r:id="rId15"/>
    </p:embeddedFont>
    <p:embeddedFont>
      <p:font typeface="Calibri (MS)" charset="1" panose="020F050202020403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478855"/>
            <a:ext cx="9753600" cy="2243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5"/>
              </a:lnSpc>
            </a:pPr>
            <a:r>
              <a:rPr lang="en-US" b="true" sz="399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WHY DO YOU THINK ENGLISH IS IMPORTANT IN YOUR FIELD (FINANCE)?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678944" y="5911508"/>
            <a:ext cx="5847269" cy="5858117"/>
          </a:xfrm>
          <a:custGeom>
            <a:avLst/>
            <a:gdLst/>
            <a:ahLst/>
            <a:cxnLst/>
            <a:rect r="r" b="b" t="t" l="l"/>
            <a:pathLst>
              <a:path h="5858117" w="5847269">
                <a:moveTo>
                  <a:pt x="0" y="0"/>
                </a:moveTo>
                <a:lnTo>
                  <a:pt x="5847269" y="0"/>
                </a:lnTo>
                <a:lnTo>
                  <a:pt x="5847269" y="5858118"/>
                </a:lnTo>
                <a:lnTo>
                  <a:pt x="0" y="5858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83715" y="-4256081"/>
            <a:ext cx="5847269" cy="5858117"/>
          </a:xfrm>
          <a:custGeom>
            <a:avLst/>
            <a:gdLst/>
            <a:ahLst/>
            <a:cxnLst/>
            <a:rect r="r" b="b" t="t" l="l"/>
            <a:pathLst>
              <a:path h="5858117" w="5847269">
                <a:moveTo>
                  <a:pt x="0" y="0"/>
                </a:moveTo>
                <a:lnTo>
                  <a:pt x="5847269" y="0"/>
                </a:lnTo>
                <a:lnTo>
                  <a:pt x="5847269" y="5858118"/>
                </a:lnTo>
                <a:lnTo>
                  <a:pt x="0" y="5858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9989" y="468677"/>
            <a:ext cx="770669" cy="795250"/>
          </a:xfrm>
          <a:custGeom>
            <a:avLst/>
            <a:gdLst/>
            <a:ahLst/>
            <a:cxnLst/>
            <a:rect r="r" b="b" t="t" l="l"/>
            <a:pathLst>
              <a:path h="795250" w="770669">
                <a:moveTo>
                  <a:pt x="0" y="0"/>
                </a:moveTo>
                <a:lnTo>
                  <a:pt x="770670" y="0"/>
                </a:lnTo>
                <a:lnTo>
                  <a:pt x="770670" y="795250"/>
                </a:lnTo>
                <a:lnTo>
                  <a:pt x="0" y="795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91401" y="468677"/>
            <a:ext cx="7124398" cy="7137616"/>
          </a:xfrm>
          <a:custGeom>
            <a:avLst/>
            <a:gdLst/>
            <a:ahLst/>
            <a:cxnLst/>
            <a:rect r="r" b="b" t="t" l="l"/>
            <a:pathLst>
              <a:path h="7137616" w="7124398">
                <a:moveTo>
                  <a:pt x="0" y="0"/>
                </a:moveTo>
                <a:lnTo>
                  <a:pt x="7124398" y="0"/>
                </a:lnTo>
                <a:lnTo>
                  <a:pt x="7124398" y="7137616"/>
                </a:lnTo>
                <a:lnTo>
                  <a:pt x="0" y="7137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30659" y="2071898"/>
            <a:ext cx="7292282" cy="1481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5"/>
              </a:lnSpc>
            </a:pPr>
            <a:r>
              <a:rPr lang="en-US" b="true" sz="399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ESP Module: Writing and Presenting Texts in English</a:t>
            </a:r>
          </a:p>
        </p:txBody>
      </p:sp>
      <p:sp>
        <p:nvSpPr>
          <p:cNvPr name="AutoShape 5" id="5"/>
          <p:cNvSpPr/>
          <p:nvPr/>
        </p:nvSpPr>
        <p:spPr>
          <a:xfrm flipV="true">
            <a:off x="731520" y="3657600"/>
            <a:ext cx="7635982" cy="50473"/>
          </a:xfrm>
          <a:prstGeom prst="line">
            <a:avLst/>
          </a:prstGeom>
          <a:ln cap="rnd" w="47625">
            <a:solidFill>
              <a:srgbClr val="03989E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2326764" y="3777333"/>
            <a:ext cx="5100071" cy="509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4"/>
              </a:lnSpc>
            </a:pPr>
            <a:r>
              <a:rPr lang="en-US" b="true" sz="279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Accounting &amp; Finance (FE)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78616" y="2666270"/>
            <a:ext cx="989495" cy="991330"/>
          </a:xfrm>
          <a:custGeom>
            <a:avLst/>
            <a:gdLst/>
            <a:ahLst/>
            <a:cxnLst/>
            <a:rect r="r" b="b" t="t" l="l"/>
            <a:pathLst>
              <a:path h="991330" w="989495">
                <a:moveTo>
                  <a:pt x="0" y="0"/>
                </a:moveTo>
                <a:lnTo>
                  <a:pt x="989495" y="0"/>
                </a:lnTo>
                <a:lnTo>
                  <a:pt x="989495" y="991330"/>
                </a:lnTo>
                <a:lnTo>
                  <a:pt x="0" y="991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73012" y="3065892"/>
            <a:ext cx="2205604" cy="717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6"/>
              </a:lnSpc>
            </a:pPr>
            <a:r>
              <a:rPr lang="en-US" sz="1905" b="true">
                <a:solidFill>
                  <a:srgbClr val="1B1B1B"/>
                </a:solidFill>
                <a:latin typeface="Garet Bold"/>
                <a:ea typeface="Garet Bold"/>
                <a:cs typeface="Garet Bold"/>
                <a:sym typeface="Garet Bold"/>
              </a:rPr>
              <a:t>Unit 01:</a:t>
            </a:r>
          </a:p>
          <a:p>
            <a:pPr algn="ctr">
              <a:lnSpc>
                <a:spcPts val="1886"/>
              </a:lnSpc>
            </a:pPr>
            <a:r>
              <a:rPr lang="en-US" b="true" sz="1905">
                <a:solidFill>
                  <a:srgbClr val="1B1B1B"/>
                </a:solidFill>
                <a:latin typeface="Garet Bold"/>
                <a:ea typeface="Garet Bold"/>
                <a:cs typeface="Garet Bold"/>
                <a:sym typeface="Garet Bold"/>
              </a:rPr>
              <a:t>Professional project skills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424098" y="277522"/>
            <a:ext cx="2001448" cy="1968698"/>
          </a:xfrm>
          <a:custGeom>
            <a:avLst/>
            <a:gdLst/>
            <a:ahLst/>
            <a:cxnLst/>
            <a:rect r="r" b="b" t="t" l="l"/>
            <a:pathLst>
              <a:path h="1968698" w="2001448">
                <a:moveTo>
                  <a:pt x="0" y="0"/>
                </a:moveTo>
                <a:lnTo>
                  <a:pt x="2001448" y="0"/>
                </a:lnTo>
                <a:lnTo>
                  <a:pt x="2001448" y="1968697"/>
                </a:lnTo>
                <a:lnTo>
                  <a:pt x="0" y="1968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765514" y="990127"/>
            <a:ext cx="6222571" cy="870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9"/>
              </a:lnSpc>
            </a:pPr>
            <a:r>
              <a:rPr lang="en-US" b="true" sz="6575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Syllabus 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3673364" y="2037182"/>
            <a:ext cx="2406873" cy="0"/>
          </a:xfrm>
          <a:prstGeom prst="line">
            <a:avLst/>
          </a:prstGeom>
          <a:ln cap="rnd" w="38100">
            <a:solidFill>
              <a:srgbClr val="03989E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2610848" y="6158483"/>
            <a:ext cx="4531903" cy="4540311"/>
          </a:xfrm>
          <a:custGeom>
            <a:avLst/>
            <a:gdLst/>
            <a:ahLst/>
            <a:cxnLst/>
            <a:rect r="r" b="b" t="t" l="l"/>
            <a:pathLst>
              <a:path h="4540311" w="4531903">
                <a:moveTo>
                  <a:pt x="0" y="0"/>
                </a:moveTo>
                <a:lnTo>
                  <a:pt x="4531904" y="0"/>
                </a:lnTo>
                <a:lnTo>
                  <a:pt x="4531904" y="4540311"/>
                </a:lnTo>
                <a:lnTo>
                  <a:pt x="0" y="4540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9989" y="468677"/>
            <a:ext cx="770669" cy="795250"/>
          </a:xfrm>
          <a:custGeom>
            <a:avLst/>
            <a:gdLst/>
            <a:ahLst/>
            <a:cxnLst/>
            <a:rect r="r" b="b" t="t" l="l"/>
            <a:pathLst>
              <a:path h="795250" w="770669">
                <a:moveTo>
                  <a:pt x="0" y="0"/>
                </a:moveTo>
                <a:lnTo>
                  <a:pt x="770670" y="0"/>
                </a:lnTo>
                <a:lnTo>
                  <a:pt x="770670" y="795250"/>
                </a:lnTo>
                <a:lnTo>
                  <a:pt x="0" y="795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574984" y="3065892"/>
            <a:ext cx="2700949" cy="712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6"/>
              </a:lnSpc>
            </a:pPr>
            <a:r>
              <a:rPr lang="en-US" sz="1905" b="true">
                <a:solidFill>
                  <a:srgbClr val="1B1B1B"/>
                </a:solidFill>
                <a:latin typeface="Garet Bold"/>
                <a:ea typeface="Garet Bold"/>
                <a:cs typeface="Garet Bold"/>
                <a:sym typeface="Garet Bold"/>
              </a:rPr>
              <a:t>Unit 02:</a:t>
            </a:r>
          </a:p>
          <a:p>
            <a:pPr algn="ctr">
              <a:lnSpc>
                <a:spcPts val="1886"/>
              </a:lnSpc>
            </a:pPr>
            <a:r>
              <a:rPr lang="en-US" b="true" sz="1905">
                <a:solidFill>
                  <a:srgbClr val="1B1B1B"/>
                </a:solidFill>
                <a:latin typeface="Garet Bold"/>
                <a:ea typeface="Garet Bold"/>
                <a:cs typeface="Garet Bold"/>
                <a:sym typeface="Garet Bold"/>
              </a:rPr>
              <a:t>Entrepreneurship &amp; company law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5585489" y="2667076"/>
            <a:ext cx="989495" cy="991330"/>
          </a:xfrm>
          <a:custGeom>
            <a:avLst/>
            <a:gdLst/>
            <a:ahLst/>
            <a:cxnLst/>
            <a:rect r="r" b="b" t="t" l="l"/>
            <a:pathLst>
              <a:path h="991330" w="989495">
                <a:moveTo>
                  <a:pt x="0" y="0"/>
                </a:moveTo>
                <a:lnTo>
                  <a:pt x="989495" y="0"/>
                </a:lnTo>
                <a:lnTo>
                  <a:pt x="989495" y="991330"/>
                </a:lnTo>
                <a:lnTo>
                  <a:pt x="0" y="991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264813" y="4248150"/>
            <a:ext cx="989495" cy="991330"/>
          </a:xfrm>
          <a:custGeom>
            <a:avLst/>
            <a:gdLst/>
            <a:ahLst/>
            <a:cxnLst/>
            <a:rect r="r" b="b" t="t" l="l"/>
            <a:pathLst>
              <a:path h="991330" w="989495">
                <a:moveTo>
                  <a:pt x="0" y="0"/>
                </a:moveTo>
                <a:lnTo>
                  <a:pt x="989495" y="0"/>
                </a:lnTo>
                <a:lnTo>
                  <a:pt x="989495" y="991330"/>
                </a:lnTo>
                <a:lnTo>
                  <a:pt x="0" y="991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59209" y="4647772"/>
            <a:ext cx="2205604" cy="717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6"/>
              </a:lnSpc>
            </a:pPr>
            <a:r>
              <a:rPr lang="en-US" b="true" sz="1905">
                <a:solidFill>
                  <a:srgbClr val="1B1B1B"/>
                </a:solidFill>
                <a:latin typeface="Garet Bold"/>
                <a:ea typeface="Garet Bold"/>
                <a:cs typeface="Garet Bold"/>
                <a:sym typeface="Garet Bold"/>
              </a:rPr>
              <a:t>Unit 03: Accounting &amp; taxation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22609" y="4647772"/>
            <a:ext cx="2700949" cy="712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6"/>
              </a:lnSpc>
            </a:pPr>
            <a:r>
              <a:rPr lang="en-US" b="true" sz="1905">
                <a:solidFill>
                  <a:srgbClr val="1B1B1B"/>
                </a:solidFill>
                <a:latin typeface="Garet Bold"/>
                <a:ea typeface="Garet Bold"/>
                <a:cs typeface="Garet Bold"/>
                <a:sym typeface="Garet Bold"/>
              </a:rPr>
              <a:t>Unit 04: Sustainability &amp; strategic audit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5633114" y="4248956"/>
            <a:ext cx="989495" cy="991330"/>
          </a:xfrm>
          <a:custGeom>
            <a:avLst/>
            <a:gdLst/>
            <a:ahLst/>
            <a:cxnLst/>
            <a:rect r="r" b="b" t="t" l="l"/>
            <a:pathLst>
              <a:path h="991330" w="989495">
                <a:moveTo>
                  <a:pt x="0" y="0"/>
                </a:moveTo>
                <a:lnTo>
                  <a:pt x="989495" y="0"/>
                </a:lnTo>
                <a:lnTo>
                  <a:pt x="989495" y="991330"/>
                </a:lnTo>
                <a:lnTo>
                  <a:pt x="0" y="991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5" id="15"/>
          <p:cNvSpPr/>
          <p:nvPr/>
        </p:nvSpPr>
        <p:spPr>
          <a:xfrm flipV="true">
            <a:off x="4919898" y="2666270"/>
            <a:ext cx="0" cy="2486713"/>
          </a:xfrm>
          <a:prstGeom prst="line">
            <a:avLst/>
          </a:prstGeom>
          <a:ln cap="rnd" w="38100">
            <a:solidFill>
              <a:srgbClr val="03989E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16" id="16"/>
          <p:cNvGrpSpPr/>
          <p:nvPr/>
        </p:nvGrpSpPr>
        <p:grpSpPr>
          <a:xfrm rot="0">
            <a:off x="4919771" y="3153216"/>
            <a:ext cx="713597" cy="1540734"/>
            <a:chOff x="0" y="0"/>
            <a:chExt cx="951463" cy="2054311"/>
          </a:xfrm>
        </p:grpSpPr>
        <p:sp>
          <p:nvSpPr>
            <p:cNvPr name="AutoShape 17" id="17"/>
            <p:cNvSpPr/>
            <p:nvPr/>
          </p:nvSpPr>
          <p:spPr>
            <a:xfrm>
              <a:off x="0" y="25400"/>
              <a:ext cx="951294" cy="0"/>
            </a:xfrm>
            <a:prstGeom prst="line">
              <a:avLst/>
            </a:prstGeom>
            <a:ln cap="flat" w="50800">
              <a:solidFill>
                <a:srgbClr val="03989E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18" id="18"/>
            <p:cNvSpPr/>
            <p:nvPr/>
          </p:nvSpPr>
          <p:spPr>
            <a:xfrm>
              <a:off x="170" y="2028911"/>
              <a:ext cx="951294" cy="0"/>
            </a:xfrm>
            <a:prstGeom prst="line">
              <a:avLst/>
            </a:prstGeom>
            <a:ln cap="flat" w="50800">
              <a:solidFill>
                <a:srgbClr val="03989E"/>
              </a:solidFill>
              <a:prstDash val="solid"/>
              <a:headEnd type="none" len="sm" w="sm"/>
              <a:tailEnd type="arrow" len="sm" w="med"/>
            </a:ln>
          </p:spPr>
        </p:sp>
      </p:grpSp>
      <p:grpSp>
        <p:nvGrpSpPr>
          <p:cNvPr name="Group 19" id="19"/>
          <p:cNvGrpSpPr/>
          <p:nvPr/>
        </p:nvGrpSpPr>
        <p:grpSpPr>
          <a:xfrm rot="-10800000">
            <a:off x="4163203" y="3162741"/>
            <a:ext cx="713597" cy="1540734"/>
            <a:chOff x="0" y="0"/>
            <a:chExt cx="951463" cy="2054311"/>
          </a:xfrm>
        </p:grpSpPr>
        <p:sp>
          <p:nvSpPr>
            <p:cNvPr name="AutoShape 20" id="20"/>
            <p:cNvSpPr/>
            <p:nvPr/>
          </p:nvSpPr>
          <p:spPr>
            <a:xfrm>
              <a:off x="0" y="25400"/>
              <a:ext cx="951294" cy="0"/>
            </a:xfrm>
            <a:prstGeom prst="line">
              <a:avLst/>
            </a:prstGeom>
            <a:ln cap="flat" w="50800">
              <a:solidFill>
                <a:srgbClr val="03989E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21" id="21"/>
            <p:cNvSpPr/>
            <p:nvPr/>
          </p:nvSpPr>
          <p:spPr>
            <a:xfrm>
              <a:off x="170" y="2028911"/>
              <a:ext cx="951294" cy="0"/>
            </a:xfrm>
            <a:prstGeom prst="line">
              <a:avLst/>
            </a:prstGeom>
            <a:ln cap="flat" w="50800">
              <a:solidFill>
                <a:srgbClr val="03989E"/>
              </a:solidFill>
              <a:prstDash val="solid"/>
              <a:headEnd type="none" len="sm" w="sm"/>
              <a:tailEnd type="arrow" len="sm" w="med"/>
            </a:ln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459989" y="2231932"/>
            <a:ext cx="5928095" cy="0"/>
          </a:xfrm>
          <a:prstGeom prst="line">
            <a:avLst/>
          </a:prstGeom>
          <a:ln cap="rnd" w="28575">
            <a:solidFill>
              <a:srgbClr val="03989E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-2022112" y="5983466"/>
            <a:ext cx="4531903" cy="4540311"/>
          </a:xfrm>
          <a:custGeom>
            <a:avLst/>
            <a:gdLst/>
            <a:ahLst/>
            <a:cxnLst/>
            <a:rect r="r" b="b" t="t" l="l"/>
            <a:pathLst>
              <a:path h="4540311" w="4531903">
                <a:moveTo>
                  <a:pt x="0" y="0"/>
                </a:moveTo>
                <a:lnTo>
                  <a:pt x="4531904" y="0"/>
                </a:lnTo>
                <a:lnTo>
                  <a:pt x="4531904" y="4540312"/>
                </a:lnTo>
                <a:lnTo>
                  <a:pt x="0" y="4540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44393" y="-95970"/>
            <a:ext cx="2381154" cy="2342189"/>
          </a:xfrm>
          <a:custGeom>
            <a:avLst/>
            <a:gdLst/>
            <a:ahLst/>
            <a:cxnLst/>
            <a:rect r="r" b="b" t="t" l="l"/>
            <a:pathLst>
              <a:path h="2342189" w="2381154">
                <a:moveTo>
                  <a:pt x="0" y="0"/>
                </a:moveTo>
                <a:lnTo>
                  <a:pt x="2381153" y="0"/>
                </a:lnTo>
                <a:lnTo>
                  <a:pt x="2381153" y="2342189"/>
                </a:lnTo>
                <a:lnTo>
                  <a:pt x="0" y="2342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37788" y="5553081"/>
            <a:ext cx="4531903" cy="4540311"/>
          </a:xfrm>
          <a:custGeom>
            <a:avLst/>
            <a:gdLst/>
            <a:ahLst/>
            <a:cxnLst/>
            <a:rect r="r" b="b" t="t" l="l"/>
            <a:pathLst>
              <a:path h="4540311" w="4531903">
                <a:moveTo>
                  <a:pt x="0" y="0"/>
                </a:moveTo>
                <a:lnTo>
                  <a:pt x="4531903" y="0"/>
                </a:lnTo>
                <a:lnTo>
                  <a:pt x="4531903" y="4540312"/>
                </a:lnTo>
                <a:lnTo>
                  <a:pt x="0" y="4540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59989" y="468677"/>
            <a:ext cx="770669" cy="795250"/>
          </a:xfrm>
          <a:custGeom>
            <a:avLst/>
            <a:gdLst/>
            <a:ahLst/>
            <a:cxnLst/>
            <a:rect r="r" b="b" t="t" l="l"/>
            <a:pathLst>
              <a:path h="795250" w="770669">
                <a:moveTo>
                  <a:pt x="0" y="0"/>
                </a:moveTo>
                <a:lnTo>
                  <a:pt x="770670" y="0"/>
                </a:lnTo>
                <a:lnTo>
                  <a:pt x="770670" y="795250"/>
                </a:lnTo>
                <a:lnTo>
                  <a:pt x="0" y="795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10584" y="855345"/>
            <a:ext cx="6932433" cy="123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1"/>
              </a:lnSpc>
            </a:pPr>
            <a:r>
              <a:rPr lang="en-US" sz="5001" spc="-150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Unit 1: Professional Project Skills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5324" y="2740398"/>
            <a:ext cx="8595360" cy="327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Week 1: Business Correspondence (Emails)</a:t>
            </a:r>
          </a:p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Week 2: Business Correspondence (Reports &amp; Letters)</a:t>
            </a:r>
          </a:p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Week 3: Job Interviews in Finance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5324" y="2740398"/>
            <a:ext cx="8595360" cy="2453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Week 4: Types of Entrepreneurships</a:t>
            </a:r>
          </a:p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Week 5: LLCs in Algerian Law</a:t>
            </a:r>
          </a:p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Week 6: Joint-Stock / Business Corporations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22424" y="980602"/>
            <a:ext cx="7108753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75"/>
              </a:lnSpc>
            </a:pPr>
            <a:r>
              <a:rPr lang="en-US" sz="4500" spc="-135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Unit 2: Entrepreneurship &amp; Company Law</a:t>
            </a:r>
          </a:p>
        </p:txBody>
      </p:sp>
      <p:sp>
        <p:nvSpPr>
          <p:cNvPr name="AutoShape 4" id="4"/>
          <p:cNvSpPr/>
          <p:nvPr/>
        </p:nvSpPr>
        <p:spPr>
          <a:xfrm>
            <a:off x="459989" y="2231932"/>
            <a:ext cx="5928095" cy="0"/>
          </a:xfrm>
          <a:prstGeom prst="line">
            <a:avLst/>
          </a:prstGeom>
          <a:ln cap="rnd" w="28575">
            <a:solidFill>
              <a:srgbClr val="03989E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2022112" y="5983466"/>
            <a:ext cx="4531903" cy="4540311"/>
          </a:xfrm>
          <a:custGeom>
            <a:avLst/>
            <a:gdLst/>
            <a:ahLst/>
            <a:cxnLst/>
            <a:rect r="r" b="b" t="t" l="l"/>
            <a:pathLst>
              <a:path h="4540311" w="4531903">
                <a:moveTo>
                  <a:pt x="0" y="0"/>
                </a:moveTo>
                <a:lnTo>
                  <a:pt x="4531904" y="0"/>
                </a:lnTo>
                <a:lnTo>
                  <a:pt x="4531904" y="4540312"/>
                </a:lnTo>
                <a:lnTo>
                  <a:pt x="0" y="4540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044393" y="-95970"/>
            <a:ext cx="2381154" cy="2342189"/>
          </a:xfrm>
          <a:custGeom>
            <a:avLst/>
            <a:gdLst/>
            <a:ahLst/>
            <a:cxnLst/>
            <a:rect r="r" b="b" t="t" l="l"/>
            <a:pathLst>
              <a:path h="2342189" w="2381154">
                <a:moveTo>
                  <a:pt x="0" y="0"/>
                </a:moveTo>
                <a:lnTo>
                  <a:pt x="2381153" y="0"/>
                </a:lnTo>
                <a:lnTo>
                  <a:pt x="2381153" y="2342189"/>
                </a:lnTo>
                <a:lnTo>
                  <a:pt x="0" y="2342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37788" y="5553081"/>
            <a:ext cx="4531903" cy="4540311"/>
          </a:xfrm>
          <a:custGeom>
            <a:avLst/>
            <a:gdLst/>
            <a:ahLst/>
            <a:cxnLst/>
            <a:rect r="r" b="b" t="t" l="l"/>
            <a:pathLst>
              <a:path h="4540311" w="4531903">
                <a:moveTo>
                  <a:pt x="0" y="0"/>
                </a:moveTo>
                <a:lnTo>
                  <a:pt x="4531903" y="0"/>
                </a:lnTo>
                <a:lnTo>
                  <a:pt x="4531903" y="4540312"/>
                </a:lnTo>
                <a:lnTo>
                  <a:pt x="0" y="4540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9989" y="468677"/>
            <a:ext cx="770669" cy="795250"/>
          </a:xfrm>
          <a:custGeom>
            <a:avLst/>
            <a:gdLst/>
            <a:ahLst/>
            <a:cxnLst/>
            <a:rect r="r" b="b" t="t" l="l"/>
            <a:pathLst>
              <a:path h="795250" w="770669">
                <a:moveTo>
                  <a:pt x="0" y="0"/>
                </a:moveTo>
                <a:lnTo>
                  <a:pt x="770670" y="0"/>
                </a:lnTo>
                <a:lnTo>
                  <a:pt x="770670" y="795250"/>
                </a:lnTo>
                <a:lnTo>
                  <a:pt x="0" y="795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5324" y="2740398"/>
            <a:ext cx="8595360" cy="327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Week 7: Sectoral Accounting</a:t>
            </a:r>
          </a:p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Week 8: Taxation</a:t>
            </a:r>
          </a:p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Week 9: (Quiz)</a:t>
            </a:r>
          </a:p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Week 10: Insurance Companies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37542" y="845820"/>
            <a:ext cx="7584538" cy="122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4899" spc="-146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Unit 3: Accounting </a:t>
            </a:r>
          </a:p>
          <a:p>
            <a:pPr algn="l">
              <a:lnSpc>
                <a:spcPts val="4654"/>
              </a:lnSpc>
            </a:pPr>
            <a:r>
              <a:rPr lang="en-US" sz="4899" spc="-146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&amp; Taxation</a:t>
            </a:r>
          </a:p>
        </p:txBody>
      </p:sp>
      <p:sp>
        <p:nvSpPr>
          <p:cNvPr name="AutoShape 4" id="4"/>
          <p:cNvSpPr/>
          <p:nvPr/>
        </p:nvSpPr>
        <p:spPr>
          <a:xfrm>
            <a:off x="459989" y="2231932"/>
            <a:ext cx="5928095" cy="0"/>
          </a:xfrm>
          <a:prstGeom prst="line">
            <a:avLst/>
          </a:prstGeom>
          <a:ln cap="rnd" w="28575">
            <a:solidFill>
              <a:srgbClr val="03989E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2022112" y="5983466"/>
            <a:ext cx="4531903" cy="4540311"/>
          </a:xfrm>
          <a:custGeom>
            <a:avLst/>
            <a:gdLst/>
            <a:ahLst/>
            <a:cxnLst/>
            <a:rect r="r" b="b" t="t" l="l"/>
            <a:pathLst>
              <a:path h="4540311" w="4531903">
                <a:moveTo>
                  <a:pt x="0" y="0"/>
                </a:moveTo>
                <a:lnTo>
                  <a:pt x="4531904" y="0"/>
                </a:lnTo>
                <a:lnTo>
                  <a:pt x="4531904" y="4540312"/>
                </a:lnTo>
                <a:lnTo>
                  <a:pt x="0" y="4540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044393" y="-95970"/>
            <a:ext cx="2381154" cy="2342189"/>
          </a:xfrm>
          <a:custGeom>
            <a:avLst/>
            <a:gdLst/>
            <a:ahLst/>
            <a:cxnLst/>
            <a:rect r="r" b="b" t="t" l="l"/>
            <a:pathLst>
              <a:path h="2342189" w="2381154">
                <a:moveTo>
                  <a:pt x="0" y="0"/>
                </a:moveTo>
                <a:lnTo>
                  <a:pt x="2381153" y="0"/>
                </a:lnTo>
                <a:lnTo>
                  <a:pt x="2381153" y="2342189"/>
                </a:lnTo>
                <a:lnTo>
                  <a:pt x="0" y="2342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37788" y="5553081"/>
            <a:ext cx="4531903" cy="4540311"/>
          </a:xfrm>
          <a:custGeom>
            <a:avLst/>
            <a:gdLst/>
            <a:ahLst/>
            <a:cxnLst/>
            <a:rect r="r" b="b" t="t" l="l"/>
            <a:pathLst>
              <a:path h="4540311" w="4531903">
                <a:moveTo>
                  <a:pt x="0" y="0"/>
                </a:moveTo>
                <a:lnTo>
                  <a:pt x="4531903" y="0"/>
                </a:lnTo>
                <a:lnTo>
                  <a:pt x="4531903" y="4540312"/>
                </a:lnTo>
                <a:lnTo>
                  <a:pt x="0" y="4540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9989" y="468677"/>
            <a:ext cx="770669" cy="795250"/>
          </a:xfrm>
          <a:custGeom>
            <a:avLst/>
            <a:gdLst/>
            <a:ahLst/>
            <a:cxnLst/>
            <a:rect r="r" b="b" t="t" l="l"/>
            <a:pathLst>
              <a:path h="795250" w="770669">
                <a:moveTo>
                  <a:pt x="0" y="0"/>
                </a:moveTo>
                <a:lnTo>
                  <a:pt x="770670" y="0"/>
                </a:lnTo>
                <a:lnTo>
                  <a:pt x="770670" y="795250"/>
                </a:lnTo>
                <a:lnTo>
                  <a:pt x="0" y="795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5324" y="2740398"/>
            <a:ext cx="8595360" cy="2453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Week 10: Sustainability Reporting</a:t>
            </a:r>
          </a:p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Week 11: Strategic Audit</a:t>
            </a:r>
          </a:p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Week 12: I</a:t>
            </a: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ntegration &amp; Final Presentations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022112" y="-95970"/>
            <a:ext cx="13591803" cy="10619747"/>
            <a:chOff x="0" y="0"/>
            <a:chExt cx="18122404" cy="1415966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4497129" y="1217620"/>
              <a:ext cx="10112718" cy="16975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50"/>
                </a:lnSpc>
              </a:pPr>
              <a:r>
                <a:rPr lang="en-US" sz="5000" spc="-150" b="true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Unit 4: Sustainability </a:t>
              </a:r>
            </a:p>
            <a:p>
              <a:pPr algn="l">
                <a:lnSpc>
                  <a:spcPts val="4750"/>
                </a:lnSpc>
              </a:pPr>
              <a:r>
                <a:rPr lang="en-US" sz="5000" spc="-150" b="true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&amp; Strategic Audit</a:t>
              </a:r>
            </a:p>
          </p:txBody>
        </p:sp>
        <p:sp>
          <p:nvSpPr>
            <p:cNvPr name="AutoShape 5" id="5"/>
            <p:cNvSpPr/>
            <p:nvPr/>
          </p:nvSpPr>
          <p:spPr>
            <a:xfrm>
              <a:off x="3309468" y="3103869"/>
              <a:ext cx="7904126" cy="0"/>
            </a:xfrm>
            <a:prstGeom prst="line">
              <a:avLst/>
            </a:prstGeom>
            <a:ln cap="rnd" w="38100">
              <a:solidFill>
                <a:srgbClr val="03989E"/>
              </a:solidFill>
              <a:prstDash val="solid"/>
              <a:headEnd type="oval" len="lg" w="lg"/>
              <a:tailEnd type="oval" len="lg" w="lg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8105915"/>
              <a:ext cx="6042538" cy="6053748"/>
            </a:xfrm>
            <a:custGeom>
              <a:avLst/>
              <a:gdLst/>
              <a:ahLst/>
              <a:cxnLst/>
              <a:rect r="r" b="b" t="t" l="l"/>
              <a:pathLst>
                <a:path h="6053748" w="6042538">
                  <a:moveTo>
                    <a:pt x="0" y="0"/>
                  </a:moveTo>
                  <a:lnTo>
                    <a:pt x="6042538" y="0"/>
                  </a:lnTo>
                  <a:lnTo>
                    <a:pt x="6042538" y="6053748"/>
                  </a:lnTo>
                  <a:lnTo>
                    <a:pt x="0" y="6053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3422006" y="0"/>
              <a:ext cx="3174872" cy="3122919"/>
            </a:xfrm>
            <a:custGeom>
              <a:avLst/>
              <a:gdLst/>
              <a:ahLst/>
              <a:cxnLst/>
              <a:rect r="r" b="b" t="t" l="l"/>
              <a:pathLst>
                <a:path h="3122919" w="3174872">
                  <a:moveTo>
                    <a:pt x="0" y="0"/>
                  </a:moveTo>
                  <a:lnTo>
                    <a:pt x="3174871" y="0"/>
                  </a:lnTo>
                  <a:lnTo>
                    <a:pt x="3174871" y="3122919"/>
                  </a:lnTo>
                  <a:lnTo>
                    <a:pt x="0" y="3122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079866" y="7532068"/>
              <a:ext cx="6042538" cy="6053748"/>
            </a:xfrm>
            <a:custGeom>
              <a:avLst/>
              <a:gdLst/>
              <a:ahLst/>
              <a:cxnLst/>
              <a:rect r="r" b="b" t="t" l="l"/>
              <a:pathLst>
                <a:path h="6053748" w="6042538">
                  <a:moveTo>
                    <a:pt x="0" y="0"/>
                  </a:moveTo>
                  <a:lnTo>
                    <a:pt x="6042538" y="0"/>
                  </a:lnTo>
                  <a:lnTo>
                    <a:pt x="6042538" y="6053749"/>
                  </a:lnTo>
                  <a:lnTo>
                    <a:pt x="0" y="6053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309468" y="752863"/>
              <a:ext cx="1027559" cy="1060333"/>
            </a:xfrm>
            <a:custGeom>
              <a:avLst/>
              <a:gdLst/>
              <a:ahLst/>
              <a:cxnLst/>
              <a:rect r="r" b="b" t="t" l="l"/>
              <a:pathLst>
                <a:path h="1060333" w="1027559">
                  <a:moveTo>
                    <a:pt x="0" y="0"/>
                  </a:moveTo>
                  <a:lnTo>
                    <a:pt x="1027560" y="0"/>
                  </a:lnTo>
                  <a:lnTo>
                    <a:pt x="1027560" y="1060333"/>
                  </a:lnTo>
                  <a:lnTo>
                    <a:pt x="0" y="1060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37542" y="1378227"/>
            <a:ext cx="7584538" cy="64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0"/>
              </a:lnSpc>
            </a:pPr>
            <a:r>
              <a:rPr lang="en-US" sz="5000" spc="-150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Evaluation </a:t>
            </a:r>
          </a:p>
        </p:txBody>
      </p:sp>
      <p:sp>
        <p:nvSpPr>
          <p:cNvPr name="AutoShape 3" id="3"/>
          <p:cNvSpPr/>
          <p:nvPr/>
        </p:nvSpPr>
        <p:spPr>
          <a:xfrm>
            <a:off x="459989" y="2231932"/>
            <a:ext cx="5928095" cy="0"/>
          </a:xfrm>
          <a:prstGeom prst="line">
            <a:avLst/>
          </a:prstGeom>
          <a:ln cap="rnd" w="28575">
            <a:solidFill>
              <a:srgbClr val="03989E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-2022112" y="5983466"/>
            <a:ext cx="4531903" cy="4540311"/>
          </a:xfrm>
          <a:custGeom>
            <a:avLst/>
            <a:gdLst/>
            <a:ahLst/>
            <a:cxnLst/>
            <a:rect r="r" b="b" t="t" l="l"/>
            <a:pathLst>
              <a:path h="4540311" w="4531903">
                <a:moveTo>
                  <a:pt x="0" y="0"/>
                </a:moveTo>
                <a:lnTo>
                  <a:pt x="4531904" y="0"/>
                </a:lnTo>
                <a:lnTo>
                  <a:pt x="4531904" y="4540312"/>
                </a:lnTo>
                <a:lnTo>
                  <a:pt x="0" y="4540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44393" y="-95970"/>
            <a:ext cx="2381154" cy="2342189"/>
          </a:xfrm>
          <a:custGeom>
            <a:avLst/>
            <a:gdLst/>
            <a:ahLst/>
            <a:cxnLst/>
            <a:rect r="r" b="b" t="t" l="l"/>
            <a:pathLst>
              <a:path h="2342189" w="2381154">
                <a:moveTo>
                  <a:pt x="0" y="0"/>
                </a:moveTo>
                <a:lnTo>
                  <a:pt x="2381153" y="0"/>
                </a:lnTo>
                <a:lnTo>
                  <a:pt x="2381153" y="2342189"/>
                </a:lnTo>
                <a:lnTo>
                  <a:pt x="0" y="2342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37788" y="5553081"/>
            <a:ext cx="4531903" cy="4540311"/>
          </a:xfrm>
          <a:custGeom>
            <a:avLst/>
            <a:gdLst/>
            <a:ahLst/>
            <a:cxnLst/>
            <a:rect r="r" b="b" t="t" l="l"/>
            <a:pathLst>
              <a:path h="4540311" w="4531903">
                <a:moveTo>
                  <a:pt x="0" y="0"/>
                </a:moveTo>
                <a:lnTo>
                  <a:pt x="4531903" y="0"/>
                </a:lnTo>
                <a:lnTo>
                  <a:pt x="4531903" y="4540312"/>
                </a:lnTo>
                <a:lnTo>
                  <a:pt x="0" y="4540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59989" y="468677"/>
            <a:ext cx="770669" cy="795250"/>
          </a:xfrm>
          <a:custGeom>
            <a:avLst/>
            <a:gdLst/>
            <a:ahLst/>
            <a:cxnLst/>
            <a:rect r="r" b="b" t="t" l="l"/>
            <a:pathLst>
              <a:path h="795250" w="770669">
                <a:moveTo>
                  <a:pt x="0" y="0"/>
                </a:moveTo>
                <a:lnTo>
                  <a:pt x="770670" y="0"/>
                </a:lnTo>
                <a:lnTo>
                  <a:pt x="770670" y="795250"/>
                </a:lnTo>
                <a:lnTo>
                  <a:pt x="0" y="795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45324" y="2740398"/>
            <a:ext cx="8595360" cy="327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Final presentation 30% (6 p)</a:t>
            </a:r>
          </a:p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Quiz: 25% (5 p)</a:t>
            </a:r>
          </a:p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Assignments: 25% (5 p)</a:t>
            </a:r>
          </a:p>
          <a:p>
            <a:pPr algn="l" marL="439129" indent="-219564" lvl="1">
              <a:lnSpc>
                <a:spcPts val="6451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Presence: 20% (4 p)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8857" y="5652121"/>
            <a:ext cx="7813925" cy="7828422"/>
          </a:xfrm>
          <a:custGeom>
            <a:avLst/>
            <a:gdLst/>
            <a:ahLst/>
            <a:cxnLst/>
            <a:rect r="r" b="b" t="t" l="l"/>
            <a:pathLst>
              <a:path h="7828422" w="7813925">
                <a:moveTo>
                  <a:pt x="0" y="0"/>
                </a:moveTo>
                <a:lnTo>
                  <a:pt x="7813925" y="0"/>
                </a:lnTo>
                <a:lnTo>
                  <a:pt x="7813925" y="7828422"/>
                </a:lnTo>
                <a:lnTo>
                  <a:pt x="0" y="7828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31579" y="3922990"/>
            <a:ext cx="2608481" cy="315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b="true" sz="1706">
                <a:solidFill>
                  <a:srgbClr val="686869"/>
                </a:solidFill>
                <a:latin typeface="Garet Bold"/>
                <a:ea typeface="Garet Bold"/>
                <a:cs typeface="Garet Bold"/>
                <a:sym typeface="Garet Bold"/>
              </a:rPr>
              <a:t>Miss Mayache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1730" y="2436361"/>
            <a:ext cx="7010140" cy="1003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8"/>
              </a:lnSpc>
            </a:pPr>
            <a:r>
              <a:rPr lang="en-US" b="true" sz="7635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Thank </a:t>
            </a:r>
            <a:r>
              <a:rPr lang="en-US" b="true" sz="7635">
                <a:solidFill>
                  <a:srgbClr val="03989E"/>
                </a:solidFill>
                <a:latin typeface="Garet Bold"/>
                <a:ea typeface="Garet Bold"/>
                <a:cs typeface="Garet Bold"/>
                <a:sym typeface="Garet Bold"/>
              </a:rPr>
              <a:t>You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3783684" y="3643806"/>
            <a:ext cx="2186233" cy="0"/>
          </a:xfrm>
          <a:prstGeom prst="line">
            <a:avLst/>
          </a:prstGeom>
          <a:ln cap="rnd" w="28575">
            <a:solidFill>
              <a:srgbClr val="03989E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4491465" y="914616"/>
            <a:ext cx="770669" cy="795250"/>
          </a:xfrm>
          <a:custGeom>
            <a:avLst/>
            <a:gdLst/>
            <a:ahLst/>
            <a:cxnLst/>
            <a:rect r="r" b="b" t="t" l="l"/>
            <a:pathLst>
              <a:path h="795250" w="770669">
                <a:moveTo>
                  <a:pt x="0" y="0"/>
                </a:moveTo>
                <a:lnTo>
                  <a:pt x="770670" y="0"/>
                </a:lnTo>
                <a:lnTo>
                  <a:pt x="770670" y="795249"/>
                </a:lnTo>
                <a:lnTo>
                  <a:pt x="0" y="795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4078244" y="-153169"/>
            <a:ext cx="5901865" cy="5805289"/>
          </a:xfrm>
          <a:custGeom>
            <a:avLst/>
            <a:gdLst/>
            <a:ahLst/>
            <a:cxnLst/>
            <a:rect r="r" b="b" t="t" l="l"/>
            <a:pathLst>
              <a:path h="5805289" w="5901865">
                <a:moveTo>
                  <a:pt x="5901865" y="0"/>
                </a:moveTo>
                <a:lnTo>
                  <a:pt x="0" y="0"/>
                </a:lnTo>
                <a:lnTo>
                  <a:pt x="0" y="5805290"/>
                </a:lnTo>
                <a:lnTo>
                  <a:pt x="5901865" y="5805290"/>
                </a:lnTo>
                <a:lnTo>
                  <a:pt x="5901865" y="0"/>
                </a:lnTo>
                <a:close/>
              </a:path>
            </a:pathLst>
          </a:custGeom>
          <a:blipFill>
            <a:blip r:embed="rId6">
              <a:alphaModFix amt="8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929979" y="-153169"/>
            <a:ext cx="5901865" cy="5805289"/>
          </a:xfrm>
          <a:custGeom>
            <a:avLst/>
            <a:gdLst/>
            <a:ahLst/>
            <a:cxnLst/>
            <a:rect r="r" b="b" t="t" l="l"/>
            <a:pathLst>
              <a:path h="5805289" w="5901865">
                <a:moveTo>
                  <a:pt x="0" y="0"/>
                </a:moveTo>
                <a:lnTo>
                  <a:pt x="5901865" y="0"/>
                </a:lnTo>
                <a:lnTo>
                  <a:pt x="5901865" y="5805290"/>
                </a:lnTo>
                <a:lnTo>
                  <a:pt x="0" y="58052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DAGz786B0ow</dc:identifier>
  <dcterms:modified xsi:type="dcterms:W3CDTF">2011-08-01T06:04:30Z</dcterms:modified>
  <cp:revision>1</cp:revision>
  <dc:title>FE</dc:title>
</cp:coreProperties>
</file>