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7" r:id="rId3"/>
    <p:sldId id="257" r:id="rId4"/>
    <p:sldId id="259" r:id="rId5"/>
    <p:sldId id="278" r:id="rId6"/>
    <p:sldId id="270" r:id="rId7"/>
    <p:sldId id="262" r:id="rId8"/>
    <p:sldId id="281" r:id="rId9"/>
    <p:sldId id="28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71" d="100"/>
          <a:sy n="71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3A1C593-65D0-4073-BCC9-577B9352EA97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816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362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1426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478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2452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041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619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195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652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302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1594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3A1C593-65D0-4073-BCC9-577B9352EA97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B618960-8005-486C-9A75-10CB2AAC16F9}" type="slidenum">
              <a:rPr lang="en-US" smtClean="0"/>
              <a:t>‹N°›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3524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73584"/>
            <a:ext cx="7772400" cy="1463040"/>
          </a:xfrm>
        </p:spPr>
        <p:txBody>
          <a:bodyPr/>
          <a:lstStyle/>
          <a:p>
            <a:pPr algn="ctr"/>
            <a:r>
              <a:rPr lang="ar-DZ" dirty="0"/>
              <a:t>معايير إعداد التقارير </a:t>
            </a:r>
            <a:r>
              <a:rPr lang="ar-DZ" dirty="0" smtClean="0"/>
              <a:t>المالية 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5795681"/>
            <a:ext cx="3200400" cy="627495"/>
          </a:xfrm>
        </p:spPr>
        <p:txBody>
          <a:bodyPr>
            <a:normAutofit fontScale="77500" lnSpcReduction="20000"/>
          </a:bodyPr>
          <a:lstStyle/>
          <a:p>
            <a:r>
              <a:rPr lang="ar-DZ" sz="2800" dirty="0" smtClean="0"/>
              <a:t>الأستاذة الدكتورة   بن قارة إيمان</a:t>
            </a:r>
            <a:endParaRPr lang="en-US" sz="2800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410200" y="4090594"/>
            <a:ext cx="3200400" cy="1463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  <a:defRPr sz="1800" kern="12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DZ" sz="2800" dirty="0" smtClean="0"/>
              <a:t>محاضرات في مقياس</a:t>
            </a:r>
            <a:endParaRPr lang="fr-FR" sz="2800" dirty="0" smtClean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415988" y="281524"/>
            <a:ext cx="6795247" cy="14630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  <a:defRPr sz="1800" kern="12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DZ" sz="3200" dirty="0" smtClean="0"/>
              <a:t>جامعة باجي مختار عنابة</a:t>
            </a:r>
          </a:p>
          <a:p>
            <a:pPr algn="ctr"/>
            <a:r>
              <a:rPr lang="ar-DZ" sz="3200" dirty="0" smtClean="0"/>
              <a:t>كلية العلوم الاقتصادية و علوم التسيير </a:t>
            </a:r>
          </a:p>
          <a:p>
            <a:pPr algn="ctr"/>
            <a:r>
              <a:rPr lang="ar-DZ" sz="3200" dirty="0" smtClean="0"/>
              <a:t>قسم العلوم المالية </a:t>
            </a:r>
            <a:endParaRPr lang="en-US" sz="3200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42046" y="3264943"/>
            <a:ext cx="5571565" cy="1463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  <a:defRPr sz="1800" kern="12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DZ" sz="3200" dirty="0" smtClean="0"/>
              <a:t>ماستر 1 محاسبة و جباية</a:t>
            </a:r>
          </a:p>
        </p:txBody>
      </p:sp>
      <p:sp>
        <p:nvSpPr>
          <p:cNvPr id="7" name="Rectangle 6"/>
          <p:cNvSpPr/>
          <p:nvPr/>
        </p:nvSpPr>
        <p:spPr>
          <a:xfrm>
            <a:off x="7173172" y="2528372"/>
            <a:ext cx="295786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4000" b="1" dirty="0"/>
              <a:t>المحاضرة 01 : 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تقديم عام للمقياس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91207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  <a:alpha val="5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72047" y="0"/>
            <a:ext cx="9720072" cy="1499616"/>
          </a:xfrm>
        </p:spPr>
        <p:txBody>
          <a:bodyPr/>
          <a:lstStyle/>
          <a:p>
            <a:pPr algn="ctr"/>
            <a:r>
              <a:rPr lang="ar-DZ" dirty="0" smtClean="0"/>
              <a:t>محتوى المقياس</a:t>
            </a:r>
            <a:endParaRPr lang="fr-FR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1277471" y="1102659"/>
            <a:ext cx="8750132" cy="5593976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lvl="4" algn="ctr" rtl="1">
              <a:lnSpc>
                <a:spcPct val="15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</a:pPr>
            <a:r>
              <a:rPr lang="ar-DZ" sz="2800" b="1" i="1" dirty="0">
                <a:solidFill>
                  <a:prstClr val="black"/>
                </a:solidFill>
              </a:rPr>
              <a:t>الجزء الأول: معايير التقارير المالية المتعلقة بالأدوات المالية </a:t>
            </a:r>
          </a:p>
          <a:p>
            <a:pPr marL="514350" lvl="0" indent="-514350" algn="r" rtl="1">
              <a:lnSpc>
                <a:spcPct val="15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+mj-lt"/>
              <a:buAutoNum type="arabicPeriod"/>
            </a:pPr>
            <a:r>
              <a:rPr lang="ar-DZ" sz="2800" dirty="0" smtClean="0">
                <a:solidFill>
                  <a:prstClr val="black"/>
                </a:solidFill>
              </a:rPr>
              <a:t>المعيار </a:t>
            </a:r>
            <a:r>
              <a:rPr lang="ar-DZ" sz="2800" dirty="0">
                <a:solidFill>
                  <a:prstClr val="black"/>
                </a:solidFill>
              </a:rPr>
              <a:t>المحاسبي الدولي 32 </a:t>
            </a:r>
            <a:r>
              <a:rPr lang="ar-DZ" sz="2800" dirty="0" smtClean="0">
                <a:solidFill>
                  <a:prstClr val="black"/>
                </a:solidFill>
              </a:rPr>
              <a:t>: الأدوات المالية – العرض</a:t>
            </a:r>
          </a:p>
          <a:p>
            <a:pPr marL="514350" lvl="0" indent="-514350" algn="r" rtl="1">
              <a:lnSpc>
                <a:spcPct val="15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+mj-lt"/>
              <a:buAutoNum type="arabicPeriod"/>
            </a:pPr>
            <a:r>
              <a:rPr lang="ar-DZ" sz="2800" dirty="0" smtClean="0">
                <a:solidFill>
                  <a:prstClr val="black"/>
                </a:solidFill>
              </a:rPr>
              <a:t>المعيار الدولي للتقارير المالية 9: الأدوات المالية - القياس</a:t>
            </a:r>
            <a:endParaRPr lang="ar-DZ" sz="2800" dirty="0">
              <a:solidFill>
                <a:prstClr val="black"/>
              </a:solidFill>
            </a:endParaRPr>
          </a:p>
          <a:p>
            <a:pPr marL="514350" lvl="0" indent="-514350" algn="r" rtl="1">
              <a:lnSpc>
                <a:spcPct val="15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+mj-lt"/>
              <a:buAutoNum type="arabicPeriod"/>
            </a:pPr>
            <a:r>
              <a:rPr lang="ar-DZ" sz="2800" dirty="0" smtClean="0">
                <a:solidFill>
                  <a:prstClr val="black"/>
                </a:solidFill>
              </a:rPr>
              <a:t>المعيار </a:t>
            </a:r>
            <a:r>
              <a:rPr lang="ar-DZ" sz="2800" dirty="0">
                <a:solidFill>
                  <a:prstClr val="black"/>
                </a:solidFill>
              </a:rPr>
              <a:t>الدولي للتقارير المالية 7 </a:t>
            </a:r>
            <a:r>
              <a:rPr lang="ar-DZ" sz="2800" dirty="0" smtClean="0">
                <a:solidFill>
                  <a:prstClr val="black"/>
                </a:solidFill>
              </a:rPr>
              <a:t>: </a:t>
            </a:r>
            <a:r>
              <a:rPr lang="ar-DZ" sz="2800" dirty="0" err="1" smtClean="0">
                <a:solidFill>
                  <a:prstClr val="black"/>
                </a:solidFill>
              </a:rPr>
              <a:t>اﻷدوات</a:t>
            </a:r>
            <a:r>
              <a:rPr lang="ar-DZ" sz="2800" dirty="0" smtClean="0">
                <a:solidFill>
                  <a:prstClr val="black"/>
                </a:solidFill>
              </a:rPr>
              <a:t> </a:t>
            </a:r>
            <a:r>
              <a:rPr lang="ar-DZ" sz="2800" dirty="0" err="1" smtClean="0">
                <a:solidFill>
                  <a:prstClr val="black"/>
                </a:solidFill>
              </a:rPr>
              <a:t>اﻟﻣﺎﻟﯾﺔ</a:t>
            </a:r>
            <a:r>
              <a:rPr lang="ar-DZ" sz="2800" dirty="0" smtClean="0">
                <a:solidFill>
                  <a:prstClr val="black"/>
                </a:solidFill>
              </a:rPr>
              <a:t> - افصاح</a:t>
            </a:r>
          </a:p>
          <a:p>
            <a:pPr marL="514350" lvl="0" indent="-514350" algn="r" rtl="1">
              <a:lnSpc>
                <a:spcPct val="15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+mj-lt"/>
              <a:buAutoNum type="arabicPeriod"/>
            </a:pPr>
            <a:r>
              <a:rPr lang="ar-DZ" sz="2800" dirty="0" smtClean="0">
                <a:solidFill>
                  <a:prstClr val="black"/>
                </a:solidFill>
              </a:rPr>
              <a:t>المعيار الدولي للتقارير المالية 13: القيمة العادلة</a:t>
            </a:r>
          </a:p>
          <a:p>
            <a:pPr marL="514350" lvl="0" indent="-514350" algn="r" rtl="1">
              <a:lnSpc>
                <a:spcPct val="15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+mj-lt"/>
              <a:buAutoNum type="arabicPeriod"/>
            </a:pPr>
            <a:r>
              <a:rPr lang="ar-DZ" sz="2800" dirty="0" smtClean="0">
                <a:solidFill>
                  <a:prstClr val="black"/>
                </a:solidFill>
              </a:rPr>
              <a:t>المعيار الدولي للتقارير المالية 2: المدفوعات المبنية على الأسهم</a:t>
            </a:r>
          </a:p>
          <a:p>
            <a:pPr marL="514350" lvl="0" indent="-514350" algn="r" rtl="1">
              <a:lnSpc>
                <a:spcPct val="15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+mj-lt"/>
              <a:buAutoNum type="arabicPeriod"/>
            </a:pPr>
            <a:r>
              <a:rPr lang="ar-DZ" sz="2800" dirty="0" smtClean="0">
                <a:solidFill>
                  <a:prstClr val="black"/>
                </a:solidFill>
              </a:rPr>
              <a:t>المعيار المحاسبي الدولي 33: ربحية السهم</a:t>
            </a:r>
            <a:endParaRPr lang="ar-DZ" sz="2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9955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  <a:alpha val="5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77254" y="-88542"/>
            <a:ext cx="9720072" cy="1499616"/>
          </a:xfrm>
        </p:spPr>
        <p:txBody>
          <a:bodyPr/>
          <a:lstStyle/>
          <a:p>
            <a:pPr algn="ctr"/>
            <a:r>
              <a:rPr lang="ar-DZ" dirty="0" smtClean="0"/>
              <a:t>محتوى المقياس</a:t>
            </a:r>
            <a:endParaRPr lang="fr-FR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699248" y="914400"/>
            <a:ext cx="10071846" cy="5634317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r" rtl="1">
              <a:lnSpc>
                <a:spcPct val="15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</a:pPr>
            <a:endParaRPr lang="ar-DZ" sz="2400" dirty="0">
              <a:solidFill>
                <a:prstClr val="black"/>
              </a:solidFill>
            </a:endParaRPr>
          </a:p>
          <a:p>
            <a:pPr marL="0" lvl="4" algn="ctr" rtl="1">
              <a:lnSpc>
                <a:spcPct val="15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</a:pPr>
            <a:r>
              <a:rPr lang="ar-DZ" sz="2400" b="1" i="1" dirty="0">
                <a:solidFill>
                  <a:prstClr val="black"/>
                </a:solidFill>
              </a:rPr>
              <a:t>الجزء الثاني: الجزء الثاني: معايير التقارير المالية المتعلقة بتجميع الحسابات و اندماج </a:t>
            </a:r>
            <a:r>
              <a:rPr lang="ar-DZ" sz="2400" b="1" i="1" dirty="0" smtClean="0">
                <a:solidFill>
                  <a:prstClr val="black"/>
                </a:solidFill>
              </a:rPr>
              <a:t>الأعمال</a:t>
            </a:r>
            <a:endParaRPr lang="ar-DZ" sz="2400" dirty="0" smtClean="0">
              <a:solidFill>
                <a:prstClr val="black"/>
              </a:solidFill>
            </a:endParaRPr>
          </a:p>
          <a:p>
            <a:pPr marL="457200" lvl="0" indent="-457200" algn="r" rtl="1">
              <a:lnSpc>
                <a:spcPct val="15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+mj-lt"/>
              <a:buAutoNum type="arabicPeriod"/>
            </a:pPr>
            <a:r>
              <a:rPr lang="ar-DZ" sz="2400" dirty="0">
                <a:solidFill>
                  <a:prstClr val="black"/>
                </a:solidFill>
              </a:rPr>
              <a:t>ا</a:t>
            </a:r>
            <a:r>
              <a:rPr lang="ar-DZ" sz="2400" dirty="0" smtClean="0">
                <a:solidFill>
                  <a:prstClr val="black"/>
                </a:solidFill>
              </a:rPr>
              <a:t>لمعيار </a:t>
            </a:r>
            <a:r>
              <a:rPr lang="ar-DZ" sz="2400" dirty="0">
                <a:solidFill>
                  <a:prstClr val="black"/>
                </a:solidFill>
              </a:rPr>
              <a:t>الدولي للتقارير المالية </a:t>
            </a:r>
            <a:r>
              <a:rPr lang="ar-DZ" sz="2400" dirty="0" smtClean="0">
                <a:solidFill>
                  <a:prstClr val="black"/>
                </a:solidFill>
              </a:rPr>
              <a:t>3: تجميع الأعمال</a:t>
            </a:r>
          </a:p>
          <a:p>
            <a:pPr marL="457200" lvl="0" indent="-457200" algn="r" rtl="1">
              <a:lnSpc>
                <a:spcPct val="15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+mj-lt"/>
              <a:buAutoNum type="arabicPeriod"/>
            </a:pPr>
            <a:r>
              <a:rPr lang="ar-DZ" sz="2400" dirty="0" smtClean="0">
                <a:solidFill>
                  <a:prstClr val="black"/>
                </a:solidFill>
              </a:rPr>
              <a:t>المعيار </a:t>
            </a:r>
            <a:r>
              <a:rPr lang="ar-DZ" sz="2400" dirty="0">
                <a:solidFill>
                  <a:prstClr val="black"/>
                </a:solidFill>
              </a:rPr>
              <a:t>الدولي للتقارير المالية </a:t>
            </a:r>
            <a:r>
              <a:rPr lang="ar-DZ" sz="2400" dirty="0" smtClean="0">
                <a:solidFill>
                  <a:prstClr val="black"/>
                </a:solidFill>
              </a:rPr>
              <a:t>10 </a:t>
            </a:r>
            <a:r>
              <a:rPr lang="ar-DZ" sz="2400" dirty="0">
                <a:solidFill>
                  <a:prstClr val="black"/>
                </a:solidFill>
              </a:rPr>
              <a:t>: </a:t>
            </a:r>
            <a:r>
              <a:rPr lang="ar-DZ" sz="2400" dirty="0" smtClean="0">
                <a:solidFill>
                  <a:prstClr val="black"/>
                </a:solidFill>
              </a:rPr>
              <a:t>القوائم المالية الموحدة</a:t>
            </a:r>
            <a:endParaRPr lang="ar-DZ" sz="2400" dirty="0">
              <a:solidFill>
                <a:prstClr val="black"/>
              </a:solidFill>
            </a:endParaRPr>
          </a:p>
          <a:p>
            <a:pPr marL="514350" lvl="0" indent="-514350" algn="r" rtl="1">
              <a:lnSpc>
                <a:spcPct val="15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+mj-lt"/>
              <a:buAutoNum type="arabicPeriod"/>
            </a:pPr>
            <a:r>
              <a:rPr lang="ar-DZ" sz="2400" dirty="0">
                <a:solidFill>
                  <a:prstClr val="black"/>
                </a:solidFill>
              </a:rPr>
              <a:t>المعيار الدولي للتقارير المالية </a:t>
            </a:r>
            <a:r>
              <a:rPr lang="ar-DZ" sz="2400" dirty="0" smtClean="0">
                <a:solidFill>
                  <a:prstClr val="black"/>
                </a:solidFill>
              </a:rPr>
              <a:t>11: الشراكة</a:t>
            </a:r>
            <a:endParaRPr lang="ar-DZ" sz="2400" dirty="0">
              <a:solidFill>
                <a:prstClr val="black"/>
              </a:solidFill>
            </a:endParaRPr>
          </a:p>
          <a:p>
            <a:pPr marL="514350" lvl="0" indent="-514350" algn="r" rtl="1">
              <a:lnSpc>
                <a:spcPct val="15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+mj-lt"/>
              <a:buAutoNum type="arabicPeriod"/>
            </a:pPr>
            <a:r>
              <a:rPr lang="ar-DZ" sz="2400" dirty="0">
                <a:solidFill>
                  <a:prstClr val="black"/>
                </a:solidFill>
              </a:rPr>
              <a:t>المعيار الدولي للتقارير المالية </a:t>
            </a:r>
            <a:r>
              <a:rPr lang="ar-DZ" sz="2400" dirty="0" smtClean="0">
                <a:solidFill>
                  <a:prstClr val="black"/>
                </a:solidFill>
              </a:rPr>
              <a:t>12: الإفصاح عن الحصص في المنشآت الأخرى</a:t>
            </a:r>
          </a:p>
          <a:p>
            <a:pPr marL="514350" lvl="0" indent="-514350" algn="r" rtl="1">
              <a:lnSpc>
                <a:spcPct val="15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+mj-lt"/>
              <a:buAutoNum type="arabicPeriod"/>
            </a:pPr>
            <a:r>
              <a:rPr lang="ar-DZ" sz="2400" dirty="0">
                <a:solidFill>
                  <a:prstClr val="black"/>
                </a:solidFill>
              </a:rPr>
              <a:t>المعيار الدولي للتقارير المالية </a:t>
            </a:r>
            <a:r>
              <a:rPr lang="ar-DZ" sz="2400" dirty="0">
                <a:solidFill>
                  <a:prstClr val="black"/>
                </a:solidFill>
              </a:rPr>
              <a:t>8</a:t>
            </a:r>
            <a:r>
              <a:rPr lang="ar-DZ" sz="2400" dirty="0" smtClean="0">
                <a:solidFill>
                  <a:prstClr val="black"/>
                </a:solidFill>
              </a:rPr>
              <a:t>: </a:t>
            </a:r>
            <a:r>
              <a:rPr lang="ar-DZ" sz="2400" dirty="0" err="1" smtClean="0">
                <a:solidFill>
                  <a:prstClr val="black"/>
                </a:solidFill>
              </a:rPr>
              <a:t>الإستثمار</a:t>
            </a:r>
            <a:r>
              <a:rPr lang="ar-DZ" sz="2400" dirty="0" smtClean="0">
                <a:solidFill>
                  <a:prstClr val="black"/>
                </a:solidFill>
              </a:rPr>
              <a:t> في </a:t>
            </a:r>
            <a:r>
              <a:rPr lang="ar-DZ" sz="2400" dirty="0">
                <a:solidFill>
                  <a:prstClr val="black"/>
                </a:solidFill>
              </a:rPr>
              <a:t>المنشآت </a:t>
            </a:r>
            <a:r>
              <a:rPr lang="ar-DZ" sz="2400" dirty="0" smtClean="0">
                <a:solidFill>
                  <a:prstClr val="black"/>
                </a:solidFill>
              </a:rPr>
              <a:t>الزميلة و المشروعات المشتركة</a:t>
            </a:r>
            <a:endParaRPr lang="ar-DZ" sz="2400" dirty="0">
              <a:solidFill>
                <a:prstClr val="black"/>
              </a:solidFill>
            </a:endParaRPr>
          </a:p>
          <a:p>
            <a:pPr marL="514350" lvl="0" indent="-514350" algn="r" rtl="1">
              <a:lnSpc>
                <a:spcPct val="15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+mj-lt"/>
              <a:buAutoNum type="arabicPeriod"/>
            </a:pPr>
            <a:r>
              <a:rPr lang="ar-DZ" sz="2400" dirty="0">
                <a:solidFill>
                  <a:prstClr val="black"/>
                </a:solidFill>
              </a:rPr>
              <a:t>المعيار المحاسبي الدولي </a:t>
            </a:r>
            <a:r>
              <a:rPr lang="ar-DZ" sz="2400" dirty="0" smtClean="0">
                <a:solidFill>
                  <a:prstClr val="black"/>
                </a:solidFill>
              </a:rPr>
              <a:t>27: القوائم المالية الفردية</a:t>
            </a:r>
            <a:endParaRPr lang="ar-DZ" sz="2400" b="1" i="1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1329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  <a:alpha val="5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70341" y="113164"/>
            <a:ext cx="9720072" cy="1499616"/>
          </a:xfrm>
        </p:spPr>
        <p:txBody>
          <a:bodyPr/>
          <a:lstStyle/>
          <a:p>
            <a:pPr algn="ctr"/>
            <a:r>
              <a:rPr lang="ar-DZ" dirty="0" smtClean="0"/>
              <a:t>المراجع</a:t>
            </a:r>
            <a:endParaRPr lang="fr-FR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1106763" y="1249710"/>
            <a:ext cx="9178286" cy="267683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Tx/>
              <a:buChar char="-"/>
            </a:pPr>
            <a:r>
              <a:rPr lang="fr-FR" sz="2400" kern="0" dirty="0">
                <a:solidFill>
                  <a:srgbClr val="000000"/>
                </a:solidFill>
                <a:latin typeface="Verdana"/>
                <a:cs typeface="Arial"/>
              </a:rPr>
              <a:t>Robert </a:t>
            </a:r>
            <a:r>
              <a:rPr lang="fr-FR" sz="2400" kern="0" dirty="0" err="1" smtClean="0">
                <a:solidFill>
                  <a:srgbClr val="000000"/>
                </a:solidFill>
                <a:latin typeface="Verdana"/>
                <a:cs typeface="Arial"/>
              </a:rPr>
              <a:t>Obert</a:t>
            </a:r>
            <a:r>
              <a:rPr lang="fr-FR" sz="2400" kern="0" dirty="0" smtClean="0">
                <a:solidFill>
                  <a:srgbClr val="000000"/>
                </a:solidFill>
                <a:latin typeface="Verdana"/>
                <a:cs typeface="Arial"/>
              </a:rPr>
              <a:t>, </a:t>
            </a:r>
            <a:r>
              <a:rPr lang="fr-FR" sz="2400" b="1" kern="0" dirty="0">
                <a:solidFill>
                  <a:srgbClr val="000000"/>
                </a:solidFill>
                <a:latin typeface="Verdana"/>
                <a:cs typeface="Arial"/>
              </a:rPr>
              <a:t>Pratiques des normes IFRS : références et guide d’application</a:t>
            </a:r>
            <a:r>
              <a:rPr lang="fr-FR" sz="2400" kern="0" dirty="0" smtClean="0">
                <a:solidFill>
                  <a:srgbClr val="000000"/>
                </a:solidFill>
                <a:latin typeface="Verdana"/>
                <a:cs typeface="Arial"/>
              </a:rPr>
              <a:t>, </a:t>
            </a:r>
            <a:r>
              <a:rPr lang="ar-DZ" sz="2400" kern="0" dirty="0" smtClean="0">
                <a:solidFill>
                  <a:srgbClr val="000000"/>
                </a:solidFill>
                <a:latin typeface="Verdana"/>
                <a:cs typeface="Arial"/>
              </a:rPr>
              <a:t>6</a:t>
            </a:r>
            <a:r>
              <a:rPr lang="fr-FR" sz="2400" kern="0" baseline="30000" dirty="0" smtClean="0">
                <a:solidFill>
                  <a:srgbClr val="000000"/>
                </a:solidFill>
                <a:latin typeface="Verdana"/>
                <a:cs typeface="Arial"/>
              </a:rPr>
              <a:t>e</a:t>
            </a:r>
            <a:r>
              <a:rPr lang="fr-FR" sz="2400" kern="0" dirty="0" smtClean="0">
                <a:solidFill>
                  <a:srgbClr val="000000"/>
                </a:solidFill>
                <a:latin typeface="Verdana"/>
                <a:cs typeface="Arial"/>
              </a:rPr>
              <a:t> </a:t>
            </a:r>
            <a:r>
              <a:rPr lang="fr-FR" sz="2400" kern="0" dirty="0">
                <a:solidFill>
                  <a:srgbClr val="000000"/>
                </a:solidFill>
                <a:latin typeface="Verdana"/>
                <a:cs typeface="Arial"/>
              </a:rPr>
              <a:t>édition, </a:t>
            </a:r>
            <a:r>
              <a:rPr lang="fr-FR" sz="2400" kern="0" dirty="0" err="1">
                <a:solidFill>
                  <a:srgbClr val="000000"/>
                </a:solidFill>
                <a:latin typeface="Verdana"/>
                <a:cs typeface="Arial"/>
              </a:rPr>
              <a:t>Dunod</a:t>
            </a:r>
            <a:r>
              <a:rPr lang="fr-FR" sz="2400" kern="0" dirty="0">
                <a:solidFill>
                  <a:srgbClr val="000000"/>
                </a:solidFill>
                <a:latin typeface="Verdana"/>
                <a:cs typeface="Arial"/>
              </a:rPr>
              <a:t>, France.</a:t>
            </a:r>
          </a:p>
          <a:p>
            <a:pPr marL="457200" indent="-457200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Tx/>
              <a:buChar char="-"/>
            </a:pPr>
            <a:r>
              <a:rPr lang="fr-FR" sz="2400" kern="0" dirty="0" smtClean="0">
                <a:solidFill>
                  <a:srgbClr val="000000"/>
                </a:solidFill>
                <a:latin typeface="Verdana"/>
                <a:cs typeface="Arial"/>
              </a:rPr>
              <a:t>BOUBIR DJELOUL, </a:t>
            </a:r>
            <a:r>
              <a:rPr lang="fr-FR" sz="2400" b="1" kern="0" dirty="0">
                <a:solidFill>
                  <a:srgbClr val="000000"/>
                </a:solidFill>
                <a:latin typeface="Verdana"/>
                <a:cs typeface="Arial"/>
              </a:rPr>
              <a:t>50 cas pratiques en SCF et IAS-IFRS</a:t>
            </a:r>
            <a:r>
              <a:rPr lang="fr-FR" sz="2400" kern="0" dirty="0">
                <a:solidFill>
                  <a:srgbClr val="000000"/>
                </a:solidFill>
                <a:latin typeface="Verdana"/>
                <a:cs typeface="Arial"/>
              </a:rPr>
              <a:t>, Collection comptabilité financière, </a:t>
            </a:r>
            <a:r>
              <a:rPr lang="fr-FR" sz="2400" kern="0" dirty="0" smtClean="0">
                <a:solidFill>
                  <a:srgbClr val="000000"/>
                </a:solidFill>
                <a:latin typeface="Verdana"/>
                <a:cs typeface="Arial"/>
              </a:rPr>
              <a:t>ALGERIE.</a:t>
            </a:r>
            <a:endParaRPr lang="fr-FR" sz="2400" kern="0" dirty="0">
              <a:solidFill>
                <a:srgbClr val="000000"/>
              </a:solidFill>
              <a:latin typeface="Verdana"/>
              <a:cs typeface="Arial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1133657" y="4181169"/>
            <a:ext cx="9178286" cy="2273419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 algn="just" rtl="1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Tx/>
              <a:buChar char="-"/>
            </a:pPr>
            <a:r>
              <a:rPr lang="ar-DZ" sz="2400" kern="0" dirty="0" smtClean="0">
                <a:solidFill>
                  <a:srgbClr val="000000"/>
                </a:solidFill>
                <a:latin typeface="Verdana"/>
                <a:cs typeface="Arial"/>
              </a:rPr>
              <a:t>هوام جمعة ، كتاب </a:t>
            </a:r>
            <a:r>
              <a:rPr lang="ar-DZ" sz="2400" kern="0" dirty="0">
                <a:solidFill>
                  <a:srgbClr val="000000"/>
                </a:solidFill>
                <a:latin typeface="Verdana"/>
                <a:cs typeface="Arial"/>
              </a:rPr>
              <a:t>في معايير التقارير المالية وفق آخر التعديلات – الجزء </a:t>
            </a:r>
            <a:r>
              <a:rPr lang="ar-DZ" sz="2400" kern="0" dirty="0" smtClean="0">
                <a:solidFill>
                  <a:srgbClr val="000000"/>
                </a:solidFill>
                <a:latin typeface="Verdana"/>
                <a:cs typeface="Arial"/>
              </a:rPr>
              <a:t>الثاني، ديوان المطبوعات الجامعية، الجزائر</a:t>
            </a:r>
          </a:p>
          <a:p>
            <a:pPr marL="457200" indent="-457200" algn="just" rtl="1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Tx/>
              <a:buChar char="-"/>
            </a:pPr>
            <a:r>
              <a:rPr lang="ar-DZ" sz="2400" kern="0" dirty="0" smtClean="0">
                <a:solidFill>
                  <a:srgbClr val="000000"/>
                </a:solidFill>
                <a:latin typeface="Verdana"/>
                <a:cs typeface="Arial"/>
              </a:rPr>
              <a:t>محمد أبو نصار و جمعة حميدات، معايير المحاسبة و الإبلاغ المالي الدولية، الاردن</a:t>
            </a:r>
            <a:endParaRPr lang="fr-FR" sz="2400" kern="0" dirty="0">
              <a:solidFill>
                <a:srgbClr val="000000"/>
              </a:solidFill>
              <a:latin typeface="Verdan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82582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199" y="4960137"/>
            <a:ext cx="10206319" cy="1463040"/>
          </a:xfrm>
        </p:spPr>
        <p:txBody>
          <a:bodyPr/>
          <a:lstStyle/>
          <a:p>
            <a:pPr rtl="1"/>
            <a:r>
              <a:rPr lang="ar-DZ" dirty="0" smtClean="0"/>
              <a:t>الجزء الأول</a:t>
            </a:r>
            <a:r>
              <a:rPr lang="ar-DZ" dirty="0"/>
              <a:t>: معايير التقارير المالية المتعلقة بالأدوات المالية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716450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  <a:alpha val="3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6471944" y="289097"/>
            <a:ext cx="5404412" cy="119409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3200" b="1" dirty="0" smtClean="0"/>
              <a:t>ماذا نقصد بالأدوات المالية؟</a:t>
            </a:r>
            <a:endParaRPr lang="ar-DZ" sz="3200" b="1" dirty="0"/>
          </a:p>
        </p:txBody>
      </p:sp>
      <p:sp>
        <p:nvSpPr>
          <p:cNvPr id="5" name="Rectangle 4"/>
          <p:cNvSpPr/>
          <p:nvPr/>
        </p:nvSpPr>
        <p:spPr bwMode="auto">
          <a:xfrm>
            <a:off x="251590" y="289097"/>
            <a:ext cx="6017342" cy="178499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3200" kern="0" noProof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تعتبر الأدوات المالية أي عقد (حق قانوني) يؤدي إلى نشوء </a:t>
            </a:r>
            <a:r>
              <a:rPr lang="ar-DZ" sz="3200" kern="0" noProof="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أصل مالي </a:t>
            </a:r>
            <a:r>
              <a:rPr lang="ar-DZ" sz="3200" kern="0" noProof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لمنشأة ما و </a:t>
            </a:r>
            <a:r>
              <a:rPr lang="ar-DZ" sz="3200" kern="0" noProof="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إلتزام</a:t>
            </a:r>
            <a:r>
              <a:rPr lang="ar-DZ" sz="3200" kern="0" noProof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مالي</a:t>
            </a:r>
            <a:r>
              <a:rPr lang="ar-DZ" sz="3200" kern="0" noProof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أو </a:t>
            </a:r>
            <a:r>
              <a:rPr lang="ar-DZ" sz="3200" kern="0" noProof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أداة حق ملكية </a:t>
            </a:r>
            <a:r>
              <a:rPr lang="ar-DZ" sz="3200" kern="0" noProof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لمنشأة أخرى </a:t>
            </a:r>
            <a:endParaRPr kumimoji="0" lang="fr-FR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565776" y="2244501"/>
            <a:ext cx="3310580" cy="44252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dirty="0" smtClean="0">
                <a:solidFill>
                  <a:srgbClr val="0070C0"/>
                </a:solidFill>
              </a:rPr>
              <a:t>أصل مالي: </a:t>
            </a:r>
            <a:r>
              <a:rPr lang="ar-DZ" sz="2800" dirty="0" smtClean="0">
                <a:solidFill>
                  <a:schemeClr val="tx1"/>
                </a:solidFill>
              </a:rPr>
              <a:t>هو الأصل الذي ينشأ عنه تدفقات نقدية مستقبلية، وهي عبارة عن:</a:t>
            </a:r>
          </a:p>
          <a:p>
            <a:pPr marL="457200" indent="-457200" algn="r" rtl="1">
              <a:buFontTx/>
              <a:buChar char="-"/>
            </a:pPr>
            <a:r>
              <a:rPr lang="ar-DZ" sz="2800" dirty="0" smtClean="0">
                <a:solidFill>
                  <a:schemeClr val="tx1"/>
                </a:solidFill>
              </a:rPr>
              <a:t>النقد</a:t>
            </a:r>
          </a:p>
          <a:p>
            <a:pPr marL="457200" indent="-457200" algn="r" rtl="1">
              <a:buFontTx/>
              <a:buChar char="-"/>
            </a:pPr>
            <a:r>
              <a:rPr lang="ar-DZ" sz="2800" dirty="0" smtClean="0">
                <a:solidFill>
                  <a:schemeClr val="tx1"/>
                </a:solidFill>
              </a:rPr>
              <a:t>أداة حق ملكية لمنشأة أخرى (شراء اسهم من اجل الاستثمار)</a:t>
            </a:r>
          </a:p>
          <a:p>
            <a:pPr marL="457200" indent="-457200" algn="r" rtl="1">
              <a:buFontTx/>
              <a:buChar char="-"/>
            </a:pPr>
            <a:r>
              <a:rPr lang="ar-DZ" sz="2800" dirty="0" smtClean="0">
                <a:solidFill>
                  <a:schemeClr val="tx1"/>
                </a:solidFill>
              </a:rPr>
              <a:t>حق تعاقدي لقبض نقد أو اصل مالي آخر(العملاء= المدينين)</a:t>
            </a:r>
            <a:endParaRPr lang="fr-FR" sz="28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58553" y="2244501"/>
            <a:ext cx="3732535" cy="36453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dirty="0" err="1" smtClean="0">
                <a:solidFill>
                  <a:srgbClr val="FF0000"/>
                </a:solidFill>
              </a:rPr>
              <a:t>إلتزام</a:t>
            </a:r>
            <a:r>
              <a:rPr lang="ar-DZ" sz="2800" dirty="0" smtClean="0">
                <a:solidFill>
                  <a:srgbClr val="FF0000"/>
                </a:solidFill>
              </a:rPr>
              <a:t> مالي: </a:t>
            </a:r>
            <a:r>
              <a:rPr lang="ar-DZ" sz="2800" dirty="0" smtClean="0">
                <a:solidFill>
                  <a:schemeClr val="tx1"/>
                </a:solidFill>
              </a:rPr>
              <a:t>هو </a:t>
            </a:r>
            <a:r>
              <a:rPr lang="ar-DZ" sz="2800" dirty="0" err="1" smtClean="0">
                <a:solidFill>
                  <a:schemeClr val="tx1"/>
                </a:solidFill>
              </a:rPr>
              <a:t>إلتزام</a:t>
            </a:r>
            <a:r>
              <a:rPr lang="ar-DZ" sz="2800" dirty="0" smtClean="0">
                <a:solidFill>
                  <a:schemeClr val="tx1"/>
                </a:solidFill>
              </a:rPr>
              <a:t> تعاقدي لتسليم النقد لطرف آخر أو أصل مالي آخر لمنشأة أخرى، وهي:</a:t>
            </a:r>
          </a:p>
          <a:p>
            <a:pPr marL="806450" indent="-806450" algn="r" rtl="1">
              <a:buFontTx/>
              <a:buChar char="-"/>
            </a:pPr>
            <a:r>
              <a:rPr lang="ar-DZ" sz="2800" dirty="0" smtClean="0">
                <a:solidFill>
                  <a:schemeClr val="tx1"/>
                </a:solidFill>
              </a:rPr>
              <a:t>موردون (مديونية)</a:t>
            </a:r>
          </a:p>
          <a:p>
            <a:pPr marL="806450" indent="-806450" algn="r" rtl="1">
              <a:buFontTx/>
              <a:buChar char="-"/>
            </a:pPr>
            <a:r>
              <a:rPr lang="ar-DZ" sz="2800" dirty="0" smtClean="0">
                <a:solidFill>
                  <a:schemeClr val="tx1"/>
                </a:solidFill>
              </a:rPr>
              <a:t>السندات</a:t>
            </a:r>
          </a:p>
          <a:p>
            <a:pPr marL="806450" indent="-806450" algn="r" rtl="1">
              <a:buFontTx/>
              <a:buChar char="-"/>
            </a:pPr>
            <a:r>
              <a:rPr lang="ar-DZ" sz="2800" dirty="0" smtClean="0">
                <a:solidFill>
                  <a:schemeClr val="tx1"/>
                </a:solidFill>
              </a:rPr>
              <a:t>قرض</a:t>
            </a:r>
          </a:p>
          <a:p>
            <a:pPr algn="r"/>
            <a:r>
              <a:rPr lang="ar-DZ" sz="2800" dirty="0" smtClean="0">
                <a:solidFill>
                  <a:schemeClr val="tx1"/>
                </a:solidFill>
              </a:rPr>
              <a:t> </a:t>
            </a:r>
            <a:endParaRPr lang="fr-FR" sz="2800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1590" y="2244501"/>
            <a:ext cx="4032275" cy="44252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srgbClr val="FF0000"/>
                </a:solidFill>
              </a:rPr>
              <a:t>أداة حق ملكية: </a:t>
            </a:r>
            <a:r>
              <a:rPr lang="ar-DZ" sz="2400" dirty="0" smtClean="0">
                <a:solidFill>
                  <a:schemeClr val="tx1"/>
                </a:solidFill>
              </a:rPr>
              <a:t>هو عقد يبين الدليل قانوني لملكية المنشأة للاسهم، وهي الحصة المتبقية في اصل منشأة بعد اقتطاع </a:t>
            </a:r>
            <a:r>
              <a:rPr lang="ar-DZ" sz="2400" dirty="0" err="1" smtClean="0">
                <a:solidFill>
                  <a:schemeClr val="tx1"/>
                </a:solidFill>
              </a:rPr>
              <a:t>إلتزاماتها</a:t>
            </a:r>
            <a:r>
              <a:rPr lang="ar-DZ" sz="2400" dirty="0" smtClean="0">
                <a:solidFill>
                  <a:schemeClr val="tx1"/>
                </a:solidFill>
              </a:rPr>
              <a:t>، وهي:</a:t>
            </a:r>
          </a:p>
          <a:p>
            <a:pPr marL="457200" indent="-457200" algn="r" rtl="1">
              <a:buFontTx/>
              <a:buChar char="-"/>
            </a:pPr>
            <a:r>
              <a:rPr lang="ar-DZ" sz="2400" dirty="0" smtClean="0">
                <a:solidFill>
                  <a:schemeClr val="tx1"/>
                </a:solidFill>
              </a:rPr>
              <a:t>أسهم عادية (لا يمكن ردها الى الجهة المصدرة)</a:t>
            </a:r>
          </a:p>
          <a:p>
            <a:pPr marL="457200" indent="-457200" algn="r" rtl="1">
              <a:buFontTx/>
              <a:buChar char="-"/>
            </a:pPr>
            <a:r>
              <a:rPr lang="ar-DZ" sz="2400" dirty="0" smtClean="0">
                <a:solidFill>
                  <a:schemeClr val="tx1"/>
                </a:solidFill>
              </a:rPr>
              <a:t>أسهم ممتازة (الغير قابلة للاسترداد وقد تقدم توزيعات ارباح)</a:t>
            </a:r>
          </a:p>
          <a:p>
            <a:pPr marL="457200" indent="-457200" algn="r" rtl="1">
              <a:buFontTx/>
              <a:buChar char="-"/>
            </a:pPr>
            <a:r>
              <a:rPr lang="ar-DZ" sz="2400" dirty="0" smtClean="0">
                <a:solidFill>
                  <a:schemeClr val="tx1"/>
                </a:solidFill>
              </a:rPr>
              <a:t>خيارات الشراء المكتوبة (تسمح لحاملها بشراء عدد ثابت من الأسهم العادية غ ق إ مقابل مبلغ محدد من النقد أو أصل مالي آخر)</a:t>
            </a:r>
            <a:endParaRPr lang="fr-FR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9065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2248094" y="203970"/>
            <a:ext cx="7654413" cy="89965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200" b="1" dirty="0" smtClean="0">
                <a:solidFill>
                  <a:schemeClr val="tx1"/>
                </a:solidFill>
              </a:rPr>
              <a:t>ما هو الفرق بين الأسهم و السندات ؟</a:t>
            </a:r>
            <a:endParaRPr lang="fr-FR" sz="3200" b="1" dirty="0">
              <a:solidFill>
                <a:schemeClr val="tx1"/>
              </a:solidFill>
            </a:endParaRPr>
          </a:p>
        </p:txBody>
      </p:sp>
      <p:cxnSp>
        <p:nvCxnSpPr>
          <p:cNvPr id="6" name="Connecteur droit avec flèche 5"/>
          <p:cNvCxnSpPr/>
          <p:nvPr/>
        </p:nvCxnSpPr>
        <p:spPr>
          <a:xfrm>
            <a:off x="8554065" y="1319980"/>
            <a:ext cx="1106127" cy="71529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 flipH="1">
            <a:off x="3672348" y="1297858"/>
            <a:ext cx="1612490" cy="73741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Ellipse 10"/>
          <p:cNvSpPr/>
          <p:nvPr/>
        </p:nvSpPr>
        <p:spPr>
          <a:xfrm>
            <a:off x="8340211" y="2131140"/>
            <a:ext cx="2639961" cy="11946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600" dirty="0" smtClean="0">
                <a:solidFill>
                  <a:schemeClr val="tx1"/>
                </a:solidFill>
              </a:rPr>
              <a:t>الأسهم </a:t>
            </a:r>
            <a:endParaRPr lang="fr-FR" sz="4800" dirty="0">
              <a:solidFill>
                <a:schemeClr val="tx1"/>
              </a:solidFill>
            </a:endParaRPr>
          </a:p>
        </p:txBody>
      </p:sp>
      <p:sp>
        <p:nvSpPr>
          <p:cNvPr id="12" name="Ellipse 11"/>
          <p:cNvSpPr/>
          <p:nvPr/>
        </p:nvSpPr>
        <p:spPr>
          <a:xfrm>
            <a:off x="1838632" y="2057397"/>
            <a:ext cx="2639961" cy="11946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600" dirty="0" smtClean="0">
                <a:solidFill>
                  <a:schemeClr val="tx1"/>
                </a:solidFill>
              </a:rPr>
              <a:t>السندات </a:t>
            </a:r>
            <a:endParaRPr lang="fr-FR" sz="4800" dirty="0">
              <a:solidFill>
                <a:schemeClr val="tx1"/>
              </a:solidFill>
            </a:endParaRPr>
          </a:p>
        </p:txBody>
      </p:sp>
      <p:sp>
        <p:nvSpPr>
          <p:cNvPr id="13" name="Flèche vers le bas 12"/>
          <p:cNvSpPr/>
          <p:nvPr/>
        </p:nvSpPr>
        <p:spPr>
          <a:xfrm>
            <a:off x="9417875" y="3325760"/>
            <a:ext cx="484632" cy="833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Flèche vers le bas 13"/>
          <p:cNvSpPr/>
          <p:nvPr/>
        </p:nvSpPr>
        <p:spPr>
          <a:xfrm>
            <a:off x="2916296" y="3325760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/>
          <p:cNvSpPr/>
          <p:nvPr/>
        </p:nvSpPr>
        <p:spPr>
          <a:xfrm>
            <a:off x="1111044" y="4377911"/>
            <a:ext cx="4173794" cy="22883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r" rtl="1">
              <a:buFontTx/>
              <a:buChar char="-"/>
            </a:pPr>
            <a:r>
              <a:rPr lang="ar-DZ" sz="2400" dirty="0" smtClean="0">
                <a:solidFill>
                  <a:schemeClr val="tx1"/>
                </a:solidFill>
              </a:rPr>
              <a:t>عبارة عن عملية اقراض أموال للمنشأة </a:t>
            </a:r>
          </a:p>
          <a:p>
            <a:pPr marL="285750" indent="-285750" algn="r" rtl="1">
              <a:buFontTx/>
              <a:buChar char="-"/>
            </a:pPr>
            <a:r>
              <a:rPr lang="ar-DZ" sz="2400" dirty="0" smtClean="0">
                <a:solidFill>
                  <a:schemeClr val="tx1"/>
                </a:solidFill>
              </a:rPr>
              <a:t>يعتبر حامل السند دائن يحصل على فوائد من المنشأة</a:t>
            </a:r>
          </a:p>
          <a:p>
            <a:pPr marL="285750" indent="-285750" algn="r" rtl="1">
              <a:buFontTx/>
              <a:buChar char="-"/>
            </a:pPr>
            <a:r>
              <a:rPr lang="ar-DZ" sz="2400" dirty="0" smtClean="0">
                <a:solidFill>
                  <a:schemeClr val="tx1"/>
                </a:solidFill>
              </a:rPr>
              <a:t>مستحقة الدفع (دين) على المنشأة إلى صاحب السند 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462684" y="4304168"/>
            <a:ext cx="4402394" cy="23621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 rtl="1">
              <a:buFontTx/>
              <a:buChar char="-"/>
            </a:pPr>
            <a:r>
              <a:rPr lang="ar-DZ" sz="2800" dirty="0" smtClean="0">
                <a:solidFill>
                  <a:schemeClr val="tx1"/>
                </a:solidFill>
              </a:rPr>
              <a:t>تمثل جزء من رأسمال المنشأة</a:t>
            </a:r>
          </a:p>
          <a:p>
            <a:pPr marL="285750" indent="-285750" algn="just" rtl="1">
              <a:buFontTx/>
              <a:buChar char="-"/>
            </a:pPr>
            <a:r>
              <a:rPr lang="ar-DZ" sz="2800" dirty="0" smtClean="0">
                <a:solidFill>
                  <a:schemeClr val="tx1"/>
                </a:solidFill>
              </a:rPr>
              <a:t>حامل السهم هو شريك في المنشأة أي يخول له التمتع بحق: الحصول على أرباح سنوية، الحصول على معلومات، حق التصويت</a:t>
            </a:r>
          </a:p>
        </p:txBody>
      </p:sp>
      <p:sp>
        <p:nvSpPr>
          <p:cNvPr id="19" name="Rectangle horizontal à deux flèches 18"/>
          <p:cNvSpPr/>
          <p:nvPr/>
        </p:nvSpPr>
        <p:spPr>
          <a:xfrm>
            <a:off x="4567084" y="1248747"/>
            <a:ext cx="3773126" cy="3338001"/>
          </a:xfrm>
          <a:prstGeom prst="leftRightArrowCallout">
            <a:avLst>
              <a:gd name="adj1" fmla="val 6894"/>
              <a:gd name="adj2" fmla="val 11421"/>
              <a:gd name="adj3" fmla="val 25000"/>
              <a:gd name="adj4" fmla="val 4812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b="1" dirty="0" smtClean="0">
                <a:solidFill>
                  <a:schemeClr val="tx1"/>
                </a:solidFill>
              </a:rPr>
              <a:t>الأولوية لحامل </a:t>
            </a:r>
            <a:r>
              <a:rPr lang="ar-DZ" sz="2800" b="1" dirty="0" err="1" smtClean="0">
                <a:solidFill>
                  <a:schemeClr val="tx1"/>
                </a:solidFill>
              </a:rPr>
              <a:t>اليند</a:t>
            </a:r>
            <a:r>
              <a:rPr lang="ar-DZ" sz="2800" b="1" dirty="0" smtClean="0">
                <a:solidFill>
                  <a:schemeClr val="tx1"/>
                </a:solidFill>
              </a:rPr>
              <a:t> قبل حامل السهم في:</a:t>
            </a:r>
          </a:p>
          <a:p>
            <a:pPr marL="285750" indent="-285750" algn="r" rtl="1">
              <a:buFont typeface="Wingdings" panose="05000000000000000000" pitchFamily="2" charset="2"/>
              <a:buChar char="ü"/>
            </a:pPr>
            <a:r>
              <a:rPr lang="ar-DZ" sz="2800" b="1" dirty="0" smtClean="0">
                <a:solidFill>
                  <a:schemeClr val="tx1"/>
                </a:solidFill>
              </a:rPr>
              <a:t>توزيع الأرباح </a:t>
            </a:r>
          </a:p>
          <a:p>
            <a:pPr marL="285750" indent="-285750" algn="r" rtl="1">
              <a:buFont typeface="Wingdings" panose="05000000000000000000" pitchFamily="2" charset="2"/>
              <a:buChar char="ü"/>
            </a:pPr>
            <a:r>
              <a:rPr lang="ar-DZ" sz="2800" b="1" dirty="0" smtClean="0">
                <a:solidFill>
                  <a:schemeClr val="tx1"/>
                </a:solidFill>
              </a:rPr>
              <a:t>استرجاع الأموال</a:t>
            </a:r>
            <a:endParaRPr lang="fr-FR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230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554065" y="752168"/>
            <a:ext cx="2669458" cy="10618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200" b="1" dirty="0" smtClean="0">
                <a:solidFill>
                  <a:schemeClr val="tx1"/>
                </a:solidFill>
              </a:rPr>
              <a:t>الأصول</a:t>
            </a:r>
          </a:p>
        </p:txBody>
      </p:sp>
      <p:sp>
        <p:nvSpPr>
          <p:cNvPr id="5" name="Égal 4"/>
          <p:cNvSpPr/>
          <p:nvPr/>
        </p:nvSpPr>
        <p:spPr>
          <a:xfrm>
            <a:off x="7433187" y="1061884"/>
            <a:ext cx="914400" cy="442452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4144297" y="752168"/>
            <a:ext cx="2802193" cy="128310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200" b="1" dirty="0" err="1" smtClean="0">
                <a:solidFill>
                  <a:schemeClr val="tx1"/>
                </a:solidFill>
              </a:rPr>
              <a:t>الإلتزامات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7" name="Ellipse 6"/>
          <p:cNvSpPr/>
          <p:nvPr/>
        </p:nvSpPr>
        <p:spPr>
          <a:xfrm>
            <a:off x="693174" y="693175"/>
            <a:ext cx="2802193" cy="128310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200" b="1" dirty="0" smtClean="0">
                <a:solidFill>
                  <a:schemeClr val="tx1"/>
                </a:solidFill>
              </a:rPr>
              <a:t>حقوق الملكية</a:t>
            </a:r>
            <a:endParaRPr lang="fr-FR" sz="3200" b="1" dirty="0">
              <a:solidFill>
                <a:schemeClr val="tx1"/>
              </a:solidFill>
            </a:endParaRPr>
          </a:p>
        </p:txBody>
      </p:sp>
      <p:sp>
        <p:nvSpPr>
          <p:cNvPr id="8" name="Plus 7"/>
          <p:cNvSpPr/>
          <p:nvPr/>
        </p:nvSpPr>
        <p:spPr>
          <a:xfrm>
            <a:off x="3546987" y="1017638"/>
            <a:ext cx="545690" cy="752167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0" name="Connecteur droit avec flèche 9"/>
          <p:cNvCxnSpPr/>
          <p:nvPr/>
        </p:nvCxnSpPr>
        <p:spPr>
          <a:xfrm flipH="1">
            <a:off x="2094270" y="2052483"/>
            <a:ext cx="1" cy="12511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/>
          <p:nvPr/>
        </p:nvCxnSpPr>
        <p:spPr>
          <a:xfrm flipH="1">
            <a:off x="8764235" y="1814052"/>
            <a:ext cx="868924" cy="10766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>
            <a:off x="10151809" y="1814052"/>
            <a:ext cx="764464" cy="8799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/>
          <p:nvPr/>
        </p:nvCxnSpPr>
        <p:spPr>
          <a:xfrm>
            <a:off x="5949744" y="1997175"/>
            <a:ext cx="766914" cy="10114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 flipH="1">
            <a:off x="4517923" y="1932036"/>
            <a:ext cx="811161" cy="10766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10151809" y="2816945"/>
            <a:ext cx="1809133" cy="12831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dirty="0" smtClean="0">
                <a:solidFill>
                  <a:schemeClr val="tx1"/>
                </a:solidFill>
              </a:rPr>
              <a:t>أصول مالية</a:t>
            </a:r>
            <a:endParaRPr lang="fr-FR" sz="2800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905135" y="2890686"/>
            <a:ext cx="1983659" cy="12831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dirty="0" smtClean="0">
                <a:solidFill>
                  <a:schemeClr val="tx1"/>
                </a:solidFill>
              </a:rPr>
              <a:t>أصول ملموسة و غير ملموسة</a:t>
            </a:r>
            <a:endParaRPr lang="fr-FR" sz="2800" dirty="0">
              <a:solidFill>
                <a:schemeClr val="tx1"/>
              </a:solidFill>
            </a:endParaRPr>
          </a:p>
        </p:txBody>
      </p:sp>
      <p:sp>
        <p:nvSpPr>
          <p:cNvPr id="23" name="Flèche vers le bas 22"/>
          <p:cNvSpPr/>
          <p:nvPr/>
        </p:nvSpPr>
        <p:spPr>
          <a:xfrm>
            <a:off x="10747894" y="4173794"/>
            <a:ext cx="329377" cy="98814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Rectangle à coins arrondis 23"/>
          <p:cNvSpPr/>
          <p:nvPr/>
        </p:nvSpPr>
        <p:spPr>
          <a:xfrm>
            <a:off x="10251368" y="5383161"/>
            <a:ext cx="1469920" cy="48669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IFRS 09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10251368" y="6091084"/>
            <a:ext cx="1469920" cy="48669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IFRS 07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26" name="Ellipse 25"/>
          <p:cNvSpPr/>
          <p:nvPr/>
        </p:nvSpPr>
        <p:spPr>
          <a:xfrm>
            <a:off x="3487992" y="3028335"/>
            <a:ext cx="1710813" cy="100780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dirty="0" smtClean="0">
                <a:solidFill>
                  <a:schemeClr val="tx1"/>
                </a:solidFill>
              </a:rPr>
              <a:t>التزامات أخرى</a:t>
            </a:r>
            <a:endParaRPr lang="fr-FR" sz="2800" dirty="0">
              <a:solidFill>
                <a:schemeClr val="tx1"/>
              </a:solidFill>
            </a:endParaRPr>
          </a:p>
        </p:txBody>
      </p:sp>
      <p:sp>
        <p:nvSpPr>
          <p:cNvPr id="27" name="Ellipse 26"/>
          <p:cNvSpPr/>
          <p:nvPr/>
        </p:nvSpPr>
        <p:spPr>
          <a:xfrm>
            <a:off x="5761703" y="3028335"/>
            <a:ext cx="1710813" cy="100780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dirty="0" smtClean="0">
                <a:solidFill>
                  <a:schemeClr val="tx1"/>
                </a:solidFill>
              </a:rPr>
              <a:t>التزامات مالية</a:t>
            </a:r>
            <a:endParaRPr lang="fr-FR" sz="2800" dirty="0">
              <a:solidFill>
                <a:schemeClr val="tx1"/>
              </a:solidFill>
            </a:endParaRPr>
          </a:p>
        </p:txBody>
      </p:sp>
      <p:sp>
        <p:nvSpPr>
          <p:cNvPr id="28" name="Rectangle à coins arrondis 27"/>
          <p:cNvSpPr/>
          <p:nvPr/>
        </p:nvSpPr>
        <p:spPr>
          <a:xfrm>
            <a:off x="6002596" y="5383161"/>
            <a:ext cx="1469920" cy="48669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IFRS 09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29" name="Rectangle à coins arrondis 28"/>
          <p:cNvSpPr/>
          <p:nvPr/>
        </p:nvSpPr>
        <p:spPr>
          <a:xfrm>
            <a:off x="6002596" y="6091084"/>
            <a:ext cx="1469920" cy="48669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IFRS 07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30" name="Flèche vers le bas 29"/>
          <p:cNvSpPr/>
          <p:nvPr/>
        </p:nvSpPr>
        <p:spPr>
          <a:xfrm>
            <a:off x="6504039" y="4075472"/>
            <a:ext cx="277759" cy="70300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Rectangle à coins arrondis 30"/>
          <p:cNvSpPr/>
          <p:nvPr/>
        </p:nvSpPr>
        <p:spPr>
          <a:xfrm>
            <a:off x="6002596" y="4837470"/>
            <a:ext cx="1469920" cy="48669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IAS 32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32" name="Ellipse 31"/>
          <p:cNvSpPr/>
          <p:nvPr/>
        </p:nvSpPr>
        <p:spPr>
          <a:xfrm>
            <a:off x="984454" y="3379838"/>
            <a:ext cx="2070919" cy="10913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schemeClr val="tx1"/>
                </a:solidFill>
              </a:rPr>
              <a:t>أدوات مالية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34" name="Rectangle à coins arrondis 33"/>
          <p:cNvSpPr/>
          <p:nvPr/>
        </p:nvSpPr>
        <p:spPr>
          <a:xfrm>
            <a:off x="1301539" y="5869858"/>
            <a:ext cx="1469920" cy="48669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IFRS 07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35" name="Rectangle à coins arrondis 34"/>
          <p:cNvSpPr/>
          <p:nvPr/>
        </p:nvSpPr>
        <p:spPr>
          <a:xfrm>
            <a:off x="1301539" y="5247965"/>
            <a:ext cx="1469920" cy="48669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IAS 32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36" name="Flèche vers le bas 35"/>
          <p:cNvSpPr/>
          <p:nvPr/>
        </p:nvSpPr>
        <p:spPr>
          <a:xfrm>
            <a:off x="1897620" y="4473678"/>
            <a:ext cx="277759" cy="70300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3120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18" grpId="0" animBg="1"/>
      <p:bldP spid="21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4" grpId="0" animBg="1"/>
      <p:bldP spid="35" grpId="0" animBg="1"/>
      <p:bldP spid="36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égral">
  <a:themeElements>
    <a:clrScheme name="Inté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é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é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1242</TotalTime>
  <Words>532</Words>
  <Application>Microsoft Office PowerPoint</Application>
  <PresentationFormat>Grand écran</PresentationFormat>
  <Paragraphs>73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7" baseType="lpstr">
      <vt:lpstr>Arial</vt:lpstr>
      <vt:lpstr>Times New Roman</vt:lpstr>
      <vt:lpstr>Tw Cen MT</vt:lpstr>
      <vt:lpstr>Tw Cen MT Condensed</vt:lpstr>
      <vt:lpstr>Verdana</vt:lpstr>
      <vt:lpstr>Wingdings</vt:lpstr>
      <vt:lpstr>Wingdings 3</vt:lpstr>
      <vt:lpstr>Intégral</vt:lpstr>
      <vt:lpstr>معايير إعداد التقارير المالية 1</vt:lpstr>
      <vt:lpstr>تقديم عام للمقياس</vt:lpstr>
      <vt:lpstr>محتوى المقياس</vt:lpstr>
      <vt:lpstr>محتوى المقياس</vt:lpstr>
      <vt:lpstr>المراجع</vt:lpstr>
      <vt:lpstr>الجزء الأول: معايير التقارير المالية المتعلقة بالأدوات المالية 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imybe</dc:creator>
  <cp:lastModifiedBy>imybe</cp:lastModifiedBy>
  <cp:revision>59</cp:revision>
  <dcterms:created xsi:type="dcterms:W3CDTF">2021-03-30T17:59:31Z</dcterms:created>
  <dcterms:modified xsi:type="dcterms:W3CDTF">2025-10-07T16:57:26Z</dcterms:modified>
</cp:coreProperties>
</file>