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76" r:id="rId4"/>
    <p:sldId id="282" r:id="rId5"/>
    <p:sldId id="283" r:id="rId6"/>
    <p:sldId id="284" r:id="rId7"/>
    <p:sldId id="285" r:id="rId8"/>
    <p:sldId id="287" r:id="rId9"/>
    <p:sldId id="28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A1C593-65D0-4073-BCC9-577B9352EA97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4581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643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3284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6932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85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9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509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6901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7486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0423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46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630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020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3699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1846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233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350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89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01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1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09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751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A1C593-65D0-4073-BCC9-577B9352EA97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315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845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73584"/>
            <a:ext cx="7772400" cy="1463040"/>
          </a:xfrm>
        </p:spPr>
        <p:txBody>
          <a:bodyPr/>
          <a:lstStyle/>
          <a:p>
            <a:pPr algn="ctr"/>
            <a:r>
              <a:rPr lang="ar-DZ" dirty="0" smtClean="0"/>
              <a:t>التدقيق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5795681"/>
            <a:ext cx="3200400" cy="627495"/>
          </a:xfrm>
        </p:spPr>
        <p:txBody>
          <a:bodyPr>
            <a:normAutofit fontScale="77500" lnSpcReduction="20000"/>
          </a:bodyPr>
          <a:lstStyle/>
          <a:p>
            <a:r>
              <a:rPr lang="ar-DZ" sz="2800" dirty="0" smtClean="0"/>
              <a:t>الأستاذة الدكتورة   بن قارة إيمان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410200" y="4090594"/>
            <a:ext cx="320040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DZ" sz="2800" dirty="0" smtClean="0"/>
              <a:t>محاضرات في مقياس</a:t>
            </a:r>
            <a:endParaRPr lang="fr-FR" sz="2800" dirty="0" smtClean="0"/>
          </a:p>
          <a:p>
            <a:r>
              <a:rPr lang="ar-DZ" sz="2800" dirty="0" smtClean="0"/>
              <a:t>المحاضرة 02 : </a:t>
            </a:r>
            <a:endParaRPr lang="en-US" sz="28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15988" y="281524"/>
            <a:ext cx="6795247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DZ" sz="3200" dirty="0" smtClean="0"/>
              <a:t>جامعة باجي مختار عنابة</a:t>
            </a:r>
          </a:p>
          <a:p>
            <a:pPr algn="ctr"/>
            <a:r>
              <a:rPr lang="ar-DZ" sz="3200" dirty="0" smtClean="0"/>
              <a:t>كلية العلوم الاقتصادية و علوم التسيير </a:t>
            </a:r>
          </a:p>
          <a:p>
            <a:pPr algn="ctr"/>
            <a:r>
              <a:rPr lang="ar-DZ" sz="3200" dirty="0" smtClean="0"/>
              <a:t>قسم العلوم المالية </a:t>
            </a:r>
            <a:endParaRPr lang="en-US" sz="32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2046" y="3264943"/>
            <a:ext cx="5571565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DZ" sz="3200" dirty="0" smtClean="0"/>
              <a:t>ماستر 2 تخصص مالية المؤسسة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71293" y="772938"/>
            <a:ext cx="9720072" cy="1499616"/>
          </a:xfrm>
        </p:spPr>
        <p:txBody>
          <a:bodyPr/>
          <a:lstStyle/>
          <a:p>
            <a:r>
              <a:rPr lang="ar-DZ" dirty="0" err="1" smtClean="0"/>
              <a:t>ماهو</a:t>
            </a:r>
            <a:r>
              <a:rPr lang="ar-DZ" dirty="0" smtClean="0"/>
              <a:t> الهدف من التدقيق المالي ؟</a:t>
            </a:r>
            <a:endParaRPr lang="fr-FR" dirty="0"/>
          </a:p>
        </p:txBody>
      </p:sp>
      <p:sp>
        <p:nvSpPr>
          <p:cNvPr id="3" name="Titre 2"/>
          <p:cNvSpPr txBox="1">
            <a:spLocks/>
          </p:cNvSpPr>
          <p:nvPr/>
        </p:nvSpPr>
        <p:spPr>
          <a:xfrm>
            <a:off x="1089211" y="4447992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DZ" smtClean="0"/>
              <a:t>ماذا نقصد بمعيار تدقيق ؟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552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5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4262284" y="250723"/>
            <a:ext cx="3480619" cy="11061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 smtClean="0">
                <a:solidFill>
                  <a:prstClr val="black"/>
                </a:solidFill>
              </a:rPr>
              <a:t>معايير التدقيق</a:t>
            </a:r>
            <a:endParaRPr lang="fr-FR" sz="3200" dirty="0">
              <a:solidFill>
                <a:prstClr val="black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9006781" y="3618023"/>
            <a:ext cx="2898058" cy="138634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dirty="0" smtClean="0">
                <a:solidFill>
                  <a:prstClr val="black"/>
                </a:solidFill>
              </a:rPr>
              <a:t>معايير التدقيق الدولية </a:t>
            </a:r>
            <a:endParaRPr lang="fr-FR" sz="3200" dirty="0">
              <a:solidFill>
                <a:prstClr val="black"/>
              </a:solidFill>
            </a:endParaRPr>
          </a:p>
          <a:p>
            <a:pPr algn="ctr" rtl="1"/>
            <a:r>
              <a:rPr lang="fr-FR" sz="3200" dirty="0" smtClean="0">
                <a:solidFill>
                  <a:prstClr val="black"/>
                </a:solidFill>
              </a:rPr>
              <a:t>ISA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9006781" y="5222010"/>
            <a:ext cx="2898058" cy="1425388"/>
          </a:xfrm>
          <a:prstGeom prst="roundRect">
            <a:avLst/>
          </a:prstGeom>
          <a:solidFill>
            <a:schemeClr val="lt1">
              <a:alpha val="69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dirty="0" smtClean="0">
                <a:solidFill>
                  <a:prstClr val="black"/>
                </a:solidFill>
              </a:rPr>
              <a:t>معايير التدقيق الجزائرية</a:t>
            </a:r>
            <a:endParaRPr lang="fr-FR" sz="3200" dirty="0" smtClean="0">
              <a:solidFill>
                <a:prstClr val="black"/>
              </a:solidFill>
            </a:endParaRPr>
          </a:p>
          <a:p>
            <a:pPr algn="ctr" rtl="1"/>
            <a:r>
              <a:rPr lang="fr-FR" sz="3200" dirty="0" smtClean="0">
                <a:solidFill>
                  <a:prstClr val="black"/>
                </a:solidFill>
              </a:rPr>
              <a:t>NAA</a:t>
            </a:r>
            <a:endParaRPr lang="fr-FR" sz="3200" dirty="0">
              <a:solidFill>
                <a:prstClr val="black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8899205" y="2014036"/>
            <a:ext cx="2898058" cy="138634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dirty="0" smtClean="0">
                <a:solidFill>
                  <a:prstClr val="black"/>
                </a:solidFill>
              </a:rPr>
              <a:t>معايير التدقيق المقبولة عموما </a:t>
            </a:r>
            <a:r>
              <a:rPr lang="fr-FR" sz="3200" dirty="0" smtClean="0">
                <a:solidFill>
                  <a:prstClr val="black"/>
                </a:solidFill>
              </a:rPr>
              <a:t>GAAS</a:t>
            </a:r>
            <a:endParaRPr lang="fr-FR" sz="3200" dirty="0">
              <a:solidFill>
                <a:prstClr val="black"/>
              </a:solidFill>
            </a:endParaRPr>
          </a:p>
        </p:txBody>
      </p:sp>
      <p:sp>
        <p:nvSpPr>
          <p:cNvPr id="7" name="Flèche vers le bas 6"/>
          <p:cNvSpPr/>
          <p:nvPr/>
        </p:nvSpPr>
        <p:spPr>
          <a:xfrm rot="3219442">
            <a:off x="3100343" y="511042"/>
            <a:ext cx="634181" cy="19112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8" name="Flèche vers le bas 7"/>
          <p:cNvSpPr/>
          <p:nvPr/>
        </p:nvSpPr>
        <p:spPr>
          <a:xfrm rot="18479821">
            <a:off x="8329456" y="498836"/>
            <a:ext cx="466204" cy="17160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1010736" y="2231674"/>
            <a:ext cx="2898058" cy="138634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dirty="0" smtClean="0">
                <a:solidFill>
                  <a:prstClr val="black"/>
                </a:solidFill>
              </a:rPr>
              <a:t>معايير التدقيق الداخلي</a:t>
            </a:r>
            <a:endParaRPr lang="fr-FR" sz="3200" dirty="0">
              <a:solidFill>
                <a:prstClr val="black"/>
              </a:solidFill>
            </a:endParaRPr>
          </a:p>
          <a:p>
            <a:pPr algn="ctr" rtl="1"/>
            <a:r>
              <a:rPr lang="fr-FR" sz="3200" dirty="0" smtClean="0">
                <a:solidFill>
                  <a:prstClr val="black"/>
                </a:solidFill>
              </a:rPr>
              <a:t>IIA</a:t>
            </a:r>
          </a:p>
        </p:txBody>
      </p:sp>
      <p:cxnSp>
        <p:nvCxnSpPr>
          <p:cNvPr id="12" name="Connecteur droit avec flèche 11"/>
          <p:cNvCxnSpPr/>
          <p:nvPr/>
        </p:nvCxnSpPr>
        <p:spPr>
          <a:xfrm flipH="1">
            <a:off x="1317812" y="3618023"/>
            <a:ext cx="497542" cy="9001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2864224" y="3618023"/>
            <a:ext cx="553209" cy="9001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3025588" y="4530767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المواصفات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477370" y="4530767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الأداء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4201556" y="2171572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التقرير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5714567" y="2110092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العمل الميداني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7247965" y="2081274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الشخصية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7381567" y="3477480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المسؤوليات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5968107" y="3506298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التخطيط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4968255" y="3610788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الرقابة الداخلية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3730582" y="3620850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الاثبات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7447862" y="4170655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الاستعانة بأعمال الآخرين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6102326" y="4249816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التقرير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4723117" y="4307191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مجالات متخصصة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6118629" y="5976820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المقرر 77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7361323" y="5976821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المقرر 23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4823011" y="5431500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المقرر 150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6092384" y="5312465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>
                <a:solidFill>
                  <a:prstClr val="black"/>
                </a:solidFill>
              </a:rPr>
              <a:t>المقرر </a:t>
            </a:r>
            <a:r>
              <a:rPr lang="ar-DZ" dirty="0" smtClean="0">
                <a:solidFill>
                  <a:prstClr val="black"/>
                </a:solidFill>
              </a:rPr>
              <a:t>02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7381279" y="5290481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اعداد التقرير </a:t>
            </a:r>
            <a:endParaRPr 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47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4502017" y="360048"/>
            <a:ext cx="2898058" cy="1386349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dirty="0" smtClean="0">
                <a:solidFill>
                  <a:prstClr val="black"/>
                </a:solidFill>
              </a:rPr>
              <a:t>معايير التدقيق المقبولة عموما </a:t>
            </a:r>
            <a:r>
              <a:rPr lang="fr-FR" sz="3200" dirty="0" smtClean="0">
                <a:solidFill>
                  <a:prstClr val="black"/>
                </a:solidFill>
              </a:rPr>
              <a:t>GAAS</a:t>
            </a:r>
            <a:endParaRPr lang="fr-FR" sz="3200" dirty="0">
              <a:solidFill>
                <a:prstClr val="black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8866095" y="2135059"/>
            <a:ext cx="2380129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الشخصية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4829735" y="2051353"/>
            <a:ext cx="2380129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prstClr val="black"/>
                </a:solidFill>
              </a:rPr>
              <a:t>العمل الميداني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831476" y="1893013"/>
            <a:ext cx="2380129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اعداد التقرير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7" name="Rectangle avec flèche vers le haut 6"/>
          <p:cNvSpPr/>
          <p:nvPr/>
        </p:nvSpPr>
        <p:spPr>
          <a:xfrm>
            <a:off x="8162365" y="2968776"/>
            <a:ext cx="3859307" cy="3889224"/>
          </a:xfrm>
          <a:prstGeom prst="upArrowCallout">
            <a:avLst>
              <a:gd name="adj1" fmla="val 7023"/>
              <a:gd name="adj2" fmla="val 13889"/>
              <a:gd name="adj3" fmla="val 12108"/>
              <a:gd name="adj4" fmla="val 815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 rtl="1">
              <a:buFontTx/>
              <a:buChar char="-"/>
            </a:pPr>
            <a:r>
              <a:rPr lang="ar-DZ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يجب أن يتم الفحص من قبل أشخاص لديهم قدر كافي من </a:t>
            </a:r>
            <a:r>
              <a:rPr lang="ar-DZ" sz="19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التأهيل العلمي</a:t>
            </a:r>
            <a:r>
              <a:rPr lang="ar-DZ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و </a:t>
            </a:r>
            <a:r>
              <a:rPr lang="ar-DZ" sz="19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العملي</a:t>
            </a:r>
            <a:r>
              <a:rPr lang="ar-DZ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كمدققين،</a:t>
            </a:r>
          </a:p>
          <a:p>
            <a:pPr marL="285750" indent="-285750" algn="just" rtl="1">
              <a:buFontTx/>
              <a:buChar char="-"/>
            </a:pPr>
            <a:r>
              <a:rPr lang="ar-DZ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يجب أن يكون لدى المدقق </a:t>
            </a:r>
            <a:r>
              <a:rPr lang="ar-DZ" sz="19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إتجاه</a:t>
            </a:r>
            <a:r>
              <a:rPr lang="ar-DZ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فكري </a:t>
            </a:r>
            <a:r>
              <a:rPr lang="ar-DZ" sz="19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محايد</a:t>
            </a:r>
            <a:r>
              <a:rPr lang="ar-DZ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و </a:t>
            </a:r>
            <a:r>
              <a:rPr lang="ar-DZ" sz="19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مستقل</a:t>
            </a:r>
            <a:r>
              <a:rPr lang="ar-DZ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في كل الأمور المتعلقة بتدقيق الحسابات،</a:t>
            </a:r>
          </a:p>
          <a:p>
            <a:pPr marL="285750" indent="-285750" algn="just" rtl="1">
              <a:buFontTx/>
              <a:buChar char="-"/>
            </a:pPr>
            <a:r>
              <a:rPr lang="ar-DZ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يجب أن يبذل المدقق </a:t>
            </a:r>
            <a:r>
              <a:rPr lang="ar-DZ" sz="19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العناية المهنية الواجبة      </a:t>
            </a:r>
            <a:r>
              <a:rPr lang="ar-DZ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</a:t>
            </a:r>
            <a:r>
              <a:rPr lang="ar-DZ" sz="19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المعقولة </a:t>
            </a:r>
            <a:r>
              <a:rPr lang="ar-DZ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عند أداء مهامه و اعداد التقرير و أن يتمتع بالشك المهني  (</a:t>
            </a:r>
            <a:r>
              <a:rPr lang="ar-DZ" sz="19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التعليم و التدريب المستمر</a:t>
            </a:r>
            <a:r>
              <a:rPr lang="ar-DZ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fr-FR" sz="1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avec flèche vers le haut 7"/>
          <p:cNvSpPr/>
          <p:nvPr/>
        </p:nvSpPr>
        <p:spPr>
          <a:xfrm>
            <a:off x="4090146" y="2885070"/>
            <a:ext cx="3859307" cy="3889224"/>
          </a:xfrm>
          <a:prstGeom prst="upArrowCallout">
            <a:avLst>
              <a:gd name="adj1" fmla="val 7023"/>
              <a:gd name="adj2" fmla="val 13889"/>
              <a:gd name="adj3" fmla="val 12108"/>
              <a:gd name="adj4" fmla="val 815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 rtl="1">
              <a:buFontTx/>
              <a:buChar char="-"/>
            </a:pP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التخطيط</a:t>
            </a:r>
            <a:r>
              <a:rPr lang="ar-DZ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لمهمة التدقيق </a:t>
            </a:r>
          </a:p>
          <a:p>
            <a:pPr marL="285750" indent="-285750" algn="just" rtl="1">
              <a:buFontTx/>
              <a:buChar char="-"/>
            </a:pPr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الاشراف</a:t>
            </a:r>
            <a:r>
              <a:rPr lang="ar-DZ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المستمر و التام لعمل المساعدين</a:t>
            </a:r>
          </a:p>
          <a:p>
            <a:pPr marL="285750" indent="-285750" algn="just" rtl="1">
              <a:buFontTx/>
              <a:buChar char="-"/>
            </a:pPr>
            <a:r>
              <a:rPr lang="ar-DZ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جمع </a:t>
            </a:r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أدلة الإثبات </a:t>
            </a:r>
            <a:r>
              <a:rPr lang="ar-DZ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الكافية          و الملائمة </a:t>
            </a:r>
            <a:endParaRPr lang="fr-FR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avec flèche vers le haut 8"/>
          <p:cNvSpPr/>
          <p:nvPr/>
        </p:nvSpPr>
        <p:spPr>
          <a:xfrm>
            <a:off x="145675" y="2885070"/>
            <a:ext cx="3859307" cy="3889224"/>
          </a:xfrm>
          <a:prstGeom prst="upArrowCallout">
            <a:avLst>
              <a:gd name="adj1" fmla="val 7023"/>
              <a:gd name="adj2" fmla="val 13889"/>
              <a:gd name="adj3" fmla="val 12108"/>
              <a:gd name="adj4" fmla="val 815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 rtl="1">
              <a:buFontTx/>
              <a:buChar char="-"/>
            </a:pPr>
            <a:r>
              <a:rPr lang="ar-DZ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يجب أن يوضح التقرير ما إذا كانت القوائم المالية معدة طبقا </a:t>
            </a:r>
            <a:r>
              <a:rPr lang="ar-DZ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للمبادئ المحاسبية المتعارف عليها</a:t>
            </a:r>
          </a:p>
          <a:p>
            <a:pPr marL="285750" indent="-285750" algn="just" rtl="1">
              <a:buFontTx/>
              <a:buChar char="-"/>
            </a:pPr>
            <a:r>
              <a:rPr lang="ar-DZ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يجب أن تعبر هذه القوائم المالية  بشكل مناسب و كافي عن المعلومات و العمليات التي تحققت خلال الفترة الحالية </a:t>
            </a:r>
          </a:p>
          <a:p>
            <a:pPr marL="285750" indent="-285750" algn="just" rtl="1">
              <a:buFontTx/>
              <a:buChar char="-"/>
            </a:pPr>
            <a:r>
              <a:rPr lang="ar-DZ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يجب أن يتضمن تقرير التدقيق رأيه عن القوائم المالة كوحدة واحدة </a:t>
            </a:r>
            <a:endParaRPr lang="fr-FR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05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9868332" y="1980848"/>
            <a:ext cx="2005421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المسؤوليات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8203034" y="1810229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التخطيط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5982336" y="1776910"/>
            <a:ext cx="1990165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الرقابة الداخلية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4083099" y="1776910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الاثبات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702877" y="1698170"/>
            <a:ext cx="2973608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الاستعانة بأعمال الآخرين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680529" y="5470721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التقرير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691271" y="5593542"/>
            <a:ext cx="2011312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مجالات متخصصة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3872752" y="208540"/>
            <a:ext cx="4463609" cy="120340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dirty="0" smtClean="0">
                <a:solidFill>
                  <a:prstClr val="black"/>
                </a:solidFill>
              </a:rPr>
              <a:t>معايير التدقيق الدولية </a:t>
            </a:r>
            <a:endParaRPr lang="fr-FR" sz="3200" dirty="0">
              <a:solidFill>
                <a:prstClr val="black"/>
              </a:solidFill>
            </a:endParaRPr>
          </a:p>
          <a:p>
            <a:pPr algn="ctr" rtl="1"/>
            <a:r>
              <a:rPr lang="fr-FR" sz="3200" dirty="0" smtClean="0">
                <a:solidFill>
                  <a:prstClr val="black"/>
                </a:solidFill>
              </a:rPr>
              <a:t>ISA</a:t>
            </a:r>
          </a:p>
        </p:txBody>
      </p:sp>
      <p:sp>
        <p:nvSpPr>
          <p:cNvPr id="11" name="Rectangle avec flèche vers le haut 10"/>
          <p:cNvSpPr/>
          <p:nvPr/>
        </p:nvSpPr>
        <p:spPr>
          <a:xfrm>
            <a:off x="10260106" y="2831390"/>
            <a:ext cx="1774578" cy="2448533"/>
          </a:xfrm>
          <a:prstGeom prst="upArrowCallout">
            <a:avLst>
              <a:gd name="adj1" fmla="val 10040"/>
              <a:gd name="adj2" fmla="val 13365"/>
              <a:gd name="adj3" fmla="val 25000"/>
              <a:gd name="adj4" fmla="val 740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white"/>
                </a:solidFill>
              </a:rPr>
              <a:t>ISA 200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ISA 210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ISA 220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ISA 230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ISA 240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ISA 250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2" name="Rectangle avec flèche vers le haut 11"/>
          <p:cNvSpPr/>
          <p:nvPr/>
        </p:nvSpPr>
        <p:spPr>
          <a:xfrm>
            <a:off x="8433634" y="2657072"/>
            <a:ext cx="1430594" cy="1623172"/>
          </a:xfrm>
          <a:prstGeom prst="upArrowCallout">
            <a:avLst>
              <a:gd name="adj1" fmla="val 10040"/>
              <a:gd name="adj2" fmla="val 11703"/>
              <a:gd name="adj3" fmla="val 15722"/>
              <a:gd name="adj4" fmla="val 764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white"/>
                </a:solidFill>
              </a:rPr>
              <a:t>ISA 300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ISA 310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ISA 320</a:t>
            </a:r>
          </a:p>
        </p:txBody>
      </p:sp>
      <p:sp>
        <p:nvSpPr>
          <p:cNvPr id="14" name="Rectangle avec flèche vers le haut 13"/>
          <p:cNvSpPr/>
          <p:nvPr/>
        </p:nvSpPr>
        <p:spPr>
          <a:xfrm>
            <a:off x="6344299" y="2634782"/>
            <a:ext cx="1467211" cy="1342953"/>
          </a:xfrm>
          <a:prstGeom prst="upArrowCallout">
            <a:avLst>
              <a:gd name="adj1" fmla="val 10040"/>
              <a:gd name="adj2" fmla="val 11703"/>
              <a:gd name="adj3" fmla="val 15116"/>
              <a:gd name="adj4" fmla="val 764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white"/>
                </a:solidFill>
              </a:rPr>
              <a:t>ISA 400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ISA 401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5" name="Rectangle avec flèche vers le haut 14"/>
          <p:cNvSpPr/>
          <p:nvPr/>
        </p:nvSpPr>
        <p:spPr>
          <a:xfrm>
            <a:off x="4021321" y="2643946"/>
            <a:ext cx="1774578" cy="2826775"/>
          </a:xfrm>
          <a:prstGeom prst="upArrowCallout">
            <a:avLst>
              <a:gd name="adj1" fmla="val 10040"/>
              <a:gd name="adj2" fmla="val 13365"/>
              <a:gd name="adj3" fmla="val 25000"/>
              <a:gd name="adj4" fmla="val 740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white"/>
                </a:solidFill>
              </a:rPr>
              <a:t>ISA 500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ISA 510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ISA 520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ISA 530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ISA 560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ISA 570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ISA 580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6" name="Rectangle avec flèche vers le haut 15"/>
          <p:cNvSpPr/>
          <p:nvPr/>
        </p:nvSpPr>
        <p:spPr>
          <a:xfrm>
            <a:off x="1325680" y="2531887"/>
            <a:ext cx="1786230" cy="1748357"/>
          </a:xfrm>
          <a:prstGeom prst="upArrowCallout">
            <a:avLst>
              <a:gd name="adj1" fmla="val 10040"/>
              <a:gd name="adj2" fmla="val 13365"/>
              <a:gd name="adj3" fmla="val 10660"/>
              <a:gd name="adj4" fmla="val 740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white"/>
                </a:solidFill>
              </a:rPr>
              <a:t>ISA 600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ISA 610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ISA 620</a:t>
            </a:r>
          </a:p>
        </p:txBody>
      </p:sp>
    </p:spTree>
    <p:extLst>
      <p:ext uri="{BB962C8B-B14F-4D97-AF65-F5344CB8AC3E}">
        <p14:creationId xmlns:p14="http://schemas.microsoft.com/office/powerpoint/2010/main" val="236654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4114800" y="407963"/>
            <a:ext cx="4562745" cy="1425388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dirty="0" smtClean="0">
                <a:solidFill>
                  <a:prstClr val="black"/>
                </a:solidFill>
              </a:rPr>
              <a:t>معايير التدقيق الجزائرية</a:t>
            </a:r>
            <a:endParaRPr lang="fr-FR" sz="3200" dirty="0" smtClean="0">
              <a:solidFill>
                <a:prstClr val="black"/>
              </a:solidFill>
            </a:endParaRPr>
          </a:p>
          <a:p>
            <a:pPr algn="ctr" rtl="1"/>
            <a:r>
              <a:rPr lang="fr-FR" sz="3200" dirty="0" smtClean="0">
                <a:solidFill>
                  <a:prstClr val="black"/>
                </a:solidFill>
              </a:rPr>
              <a:t>NAA</a:t>
            </a:r>
            <a:endParaRPr lang="fr-FR" sz="3200" dirty="0">
              <a:solidFill>
                <a:prstClr val="black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9747962" y="2345575"/>
            <a:ext cx="1492623" cy="109079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اعداد التقرير 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6697501" y="2345574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prstClr val="black"/>
                </a:solidFill>
              </a:rPr>
              <a:t>المقرر </a:t>
            </a:r>
            <a:r>
              <a:rPr lang="ar-DZ" sz="2400" b="1" dirty="0" smtClean="0">
                <a:solidFill>
                  <a:prstClr val="black"/>
                </a:solidFill>
              </a:rPr>
              <a:t>02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123402" y="2145819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المقرر 23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4121159" y="2205932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المقرر 150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233295" y="2049047"/>
            <a:ext cx="1492623" cy="833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المقرر 77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11" name="Rectangle avec flèche vers le haut 10"/>
          <p:cNvSpPr/>
          <p:nvPr/>
        </p:nvSpPr>
        <p:spPr>
          <a:xfrm>
            <a:off x="6697501" y="3173746"/>
            <a:ext cx="1430594" cy="1623172"/>
          </a:xfrm>
          <a:prstGeom prst="upArrowCallout">
            <a:avLst>
              <a:gd name="adj1" fmla="val 10040"/>
              <a:gd name="adj2" fmla="val 11703"/>
              <a:gd name="adj3" fmla="val 15722"/>
              <a:gd name="adj4" fmla="val 764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white"/>
                </a:solidFill>
              </a:rPr>
              <a:t>NAA 210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NAA 505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NAA 560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NAA 580</a:t>
            </a:r>
          </a:p>
        </p:txBody>
      </p:sp>
      <p:sp>
        <p:nvSpPr>
          <p:cNvPr id="12" name="Rectangle avec flèche vers le haut 11"/>
          <p:cNvSpPr/>
          <p:nvPr/>
        </p:nvSpPr>
        <p:spPr>
          <a:xfrm>
            <a:off x="4170608" y="3039649"/>
            <a:ext cx="1430594" cy="1623172"/>
          </a:xfrm>
          <a:prstGeom prst="upArrowCallout">
            <a:avLst>
              <a:gd name="adj1" fmla="val 10040"/>
              <a:gd name="adj2" fmla="val 11703"/>
              <a:gd name="adj3" fmla="val 15722"/>
              <a:gd name="adj4" fmla="val 764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white"/>
                </a:solidFill>
              </a:rPr>
              <a:t>NAA 300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NAA 500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NAA 510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NAA 700</a:t>
            </a:r>
          </a:p>
        </p:txBody>
      </p:sp>
      <p:sp>
        <p:nvSpPr>
          <p:cNvPr id="13" name="Rectangle avec flèche vers le haut 12"/>
          <p:cNvSpPr/>
          <p:nvPr/>
        </p:nvSpPr>
        <p:spPr>
          <a:xfrm>
            <a:off x="187675" y="2911075"/>
            <a:ext cx="1430594" cy="1623172"/>
          </a:xfrm>
          <a:prstGeom prst="upArrowCallout">
            <a:avLst>
              <a:gd name="adj1" fmla="val 10040"/>
              <a:gd name="adj2" fmla="val 11703"/>
              <a:gd name="adj3" fmla="val 15722"/>
              <a:gd name="adj4" fmla="val 764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white"/>
                </a:solidFill>
              </a:rPr>
              <a:t>NAA 230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NAA 501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NAA 530</a:t>
            </a:r>
          </a:p>
        </p:txBody>
      </p:sp>
      <p:sp>
        <p:nvSpPr>
          <p:cNvPr id="14" name="Rectangle avec flèche vers le haut 13"/>
          <p:cNvSpPr/>
          <p:nvPr/>
        </p:nvSpPr>
        <p:spPr>
          <a:xfrm>
            <a:off x="2203866" y="3039649"/>
            <a:ext cx="1430594" cy="1623172"/>
          </a:xfrm>
          <a:prstGeom prst="upArrowCallout">
            <a:avLst>
              <a:gd name="adj1" fmla="val 10040"/>
              <a:gd name="adj2" fmla="val 11703"/>
              <a:gd name="adj3" fmla="val 15722"/>
              <a:gd name="adj4" fmla="val 764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white"/>
                </a:solidFill>
              </a:rPr>
              <a:t>NAA 520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NAA 570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NAA 610 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NAA 620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3649212" y="5012597"/>
            <a:ext cx="4321748" cy="101168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dirty="0" smtClean="0">
                <a:solidFill>
                  <a:prstClr val="black"/>
                </a:solidFill>
              </a:rPr>
              <a:t>معايير التدقيق الداخلي</a:t>
            </a:r>
            <a:endParaRPr lang="fr-FR" sz="3200" dirty="0">
              <a:solidFill>
                <a:prstClr val="black"/>
              </a:solidFill>
            </a:endParaRPr>
          </a:p>
          <a:p>
            <a:pPr algn="ctr" rtl="1"/>
            <a:r>
              <a:rPr lang="fr-FR" sz="3200" dirty="0" smtClean="0">
                <a:solidFill>
                  <a:prstClr val="black"/>
                </a:solidFill>
              </a:rPr>
              <a:t>IIA</a:t>
            </a:r>
          </a:p>
        </p:txBody>
      </p:sp>
      <p:sp>
        <p:nvSpPr>
          <p:cNvPr id="16" name="Ellipse 15"/>
          <p:cNvSpPr/>
          <p:nvPr/>
        </p:nvSpPr>
        <p:spPr>
          <a:xfrm>
            <a:off x="8542281" y="6022428"/>
            <a:ext cx="1951992" cy="60840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المواصفات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1335297" y="6022427"/>
            <a:ext cx="1492623" cy="60840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الأداء</a:t>
            </a:r>
            <a:endParaRPr lang="fr-FR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79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7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629698" y="174588"/>
            <a:ext cx="7286929" cy="61943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prstClr val="black"/>
                </a:solidFill>
              </a:rPr>
              <a:t>مراحل مهمة تدقيق خارجي (قانوني)</a:t>
            </a:r>
            <a:endParaRPr lang="fr-FR" sz="3200" b="1" dirty="0">
              <a:solidFill>
                <a:prstClr val="black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11090787" y="1224116"/>
            <a:ext cx="457200" cy="5456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>
                <a:solidFill>
                  <a:prstClr val="black"/>
                </a:solidFill>
              </a:rPr>
              <a:t>1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11120284" y="2521974"/>
            <a:ext cx="457200" cy="54569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>
                <a:solidFill>
                  <a:prstClr val="black"/>
                </a:solidFill>
              </a:rPr>
              <a:t>2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1142406" y="3956256"/>
            <a:ext cx="457200" cy="545690"/>
          </a:xfrm>
          <a:prstGeom prst="ellips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3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1098161" y="5256729"/>
            <a:ext cx="457200" cy="54569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4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7" name="Flèche gauche 6"/>
          <p:cNvSpPr/>
          <p:nvPr/>
        </p:nvSpPr>
        <p:spPr>
          <a:xfrm>
            <a:off x="2971496" y="1155285"/>
            <a:ext cx="6249940" cy="56043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رسالة المهمة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8" name="Flèche gauche 7"/>
          <p:cNvSpPr/>
          <p:nvPr/>
        </p:nvSpPr>
        <p:spPr>
          <a:xfrm>
            <a:off x="2971495" y="1560252"/>
            <a:ext cx="6249939" cy="56043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التعرف على المنشأة و محيطها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9" name="Flèche gauche 8"/>
          <p:cNvSpPr/>
          <p:nvPr/>
        </p:nvSpPr>
        <p:spPr>
          <a:xfrm>
            <a:off x="3291348" y="2405204"/>
            <a:ext cx="5964495" cy="560439"/>
          </a:xfrm>
          <a:prstGeom prst="left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التعرف على نظام الرقابة الداخلي للمنشأة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0" name="Flèche gauche 9"/>
          <p:cNvSpPr/>
          <p:nvPr/>
        </p:nvSpPr>
        <p:spPr>
          <a:xfrm>
            <a:off x="3154932" y="2859561"/>
            <a:ext cx="6060356" cy="560439"/>
          </a:xfrm>
          <a:prstGeom prst="left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تحديد عتبة الأهمية النسبية و تقييم المخاطر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11471799" y="6145321"/>
            <a:ext cx="457200" cy="54569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>
                <a:solidFill>
                  <a:prstClr val="black"/>
                </a:solidFill>
              </a:rPr>
              <a:t>5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67688" y="870305"/>
            <a:ext cx="1430594" cy="12585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قبول المهمة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367688" y="2318415"/>
            <a:ext cx="1528907" cy="1258529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تقييم المخاطر و التخطيط لعملية التدقيق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4" name="Flèche gauche 13"/>
          <p:cNvSpPr/>
          <p:nvPr/>
        </p:nvSpPr>
        <p:spPr>
          <a:xfrm>
            <a:off x="3062750" y="3218687"/>
            <a:ext cx="6212757" cy="560439"/>
          </a:xfrm>
          <a:prstGeom prst="left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إعداد برنامج العمل (مخطط التدقيق)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367688" y="3720436"/>
            <a:ext cx="1622318" cy="125852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الإجراءات التي تلي تقييم المخاطر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6" name="Flèche gauche 15"/>
          <p:cNvSpPr/>
          <p:nvPr/>
        </p:nvSpPr>
        <p:spPr>
          <a:xfrm>
            <a:off x="3314093" y="4055805"/>
            <a:ext cx="5901195" cy="560439"/>
          </a:xfrm>
          <a:prstGeom prst="left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تقييم نظام الرقابة الداخلي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7" name="Flèche gauche 16"/>
          <p:cNvSpPr/>
          <p:nvPr/>
        </p:nvSpPr>
        <p:spPr>
          <a:xfrm>
            <a:off x="3171526" y="4496267"/>
            <a:ext cx="5901195" cy="560439"/>
          </a:xfrm>
          <a:prstGeom prst="left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تقييم الحسابات عن طريق تقنيات التدقيق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367688" y="5122457"/>
            <a:ext cx="1622318" cy="81423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أعمال نهاية المهمة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221433" y="6019973"/>
            <a:ext cx="2032825" cy="72127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اعداد التقرير و ايصاله لمستعمليه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20" name="Flèche gauche 19"/>
          <p:cNvSpPr/>
          <p:nvPr/>
        </p:nvSpPr>
        <p:spPr>
          <a:xfrm>
            <a:off x="3748554" y="5047556"/>
            <a:ext cx="5476567" cy="56043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التعامل مع الاحداث اللاحقة التي تلي اقفال السنة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21" name="Flèche gauche 20"/>
          <p:cNvSpPr/>
          <p:nvPr/>
        </p:nvSpPr>
        <p:spPr>
          <a:xfrm>
            <a:off x="3782966" y="5369416"/>
            <a:ext cx="5442155" cy="56043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خطاب التأكيد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22" name="Flèche gauche 21"/>
          <p:cNvSpPr/>
          <p:nvPr/>
        </p:nvSpPr>
        <p:spPr>
          <a:xfrm>
            <a:off x="3856702" y="5691276"/>
            <a:ext cx="5399141" cy="56043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مراجعة ما تم توثيقه خلال العملية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23" name="Flèche gauche 22"/>
          <p:cNvSpPr/>
          <p:nvPr/>
        </p:nvSpPr>
        <p:spPr>
          <a:xfrm>
            <a:off x="3782966" y="6293355"/>
            <a:ext cx="5343827" cy="560439"/>
          </a:xfrm>
          <a:prstGeom prst="lef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تقري إبداء الرأي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24" name="Pentagone régulier 23"/>
          <p:cNvSpPr/>
          <p:nvPr/>
        </p:nvSpPr>
        <p:spPr>
          <a:xfrm>
            <a:off x="811162" y="1264666"/>
            <a:ext cx="1932038" cy="341676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prstClr val="black"/>
                </a:solidFill>
              </a:rPr>
              <a:t>ISA 210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27" name="Pentagone régulier 26"/>
          <p:cNvSpPr/>
          <p:nvPr/>
        </p:nvSpPr>
        <p:spPr>
          <a:xfrm>
            <a:off x="882755" y="1648328"/>
            <a:ext cx="2088740" cy="354611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prstClr val="black"/>
                </a:solidFill>
              </a:rPr>
              <a:t>ISA 315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28" name="Pentagone régulier 27"/>
          <p:cNvSpPr/>
          <p:nvPr/>
        </p:nvSpPr>
        <p:spPr>
          <a:xfrm>
            <a:off x="1326748" y="2433153"/>
            <a:ext cx="1828184" cy="348436"/>
          </a:xfrm>
          <a:prstGeom prst="pentagon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prstClr val="black"/>
                </a:solidFill>
              </a:rPr>
              <a:t>ISA240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29" name="Pentagone régulier 28"/>
          <p:cNvSpPr/>
          <p:nvPr/>
        </p:nvSpPr>
        <p:spPr>
          <a:xfrm>
            <a:off x="1134400" y="2906633"/>
            <a:ext cx="2088740" cy="348437"/>
          </a:xfrm>
          <a:prstGeom prst="pentagon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prstClr val="black"/>
                </a:solidFill>
              </a:rPr>
              <a:t>ISA 320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30" name="Pentagone régulier 29"/>
          <p:cNvSpPr/>
          <p:nvPr/>
        </p:nvSpPr>
        <p:spPr>
          <a:xfrm>
            <a:off x="1066192" y="3311398"/>
            <a:ext cx="2088740" cy="315594"/>
          </a:xfrm>
          <a:prstGeom prst="pentagon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prstClr val="black"/>
                </a:solidFill>
              </a:rPr>
              <a:t>ISA 300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31" name="Pentagone régulier 30"/>
          <p:cNvSpPr/>
          <p:nvPr/>
        </p:nvSpPr>
        <p:spPr>
          <a:xfrm>
            <a:off x="1582688" y="5108637"/>
            <a:ext cx="2057711" cy="405541"/>
          </a:xfrm>
          <a:prstGeom prst="pentag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prstClr val="black"/>
                </a:solidFill>
              </a:rPr>
              <a:t>ISA 560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32" name="Pentagone régulier 31"/>
          <p:cNvSpPr/>
          <p:nvPr/>
        </p:nvSpPr>
        <p:spPr>
          <a:xfrm>
            <a:off x="1262226" y="4070127"/>
            <a:ext cx="2051867" cy="434911"/>
          </a:xfrm>
          <a:prstGeom prst="pentagon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prstClr val="black"/>
                </a:solidFill>
              </a:rPr>
              <a:t>ISA330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33" name="Pentagone régulier 32"/>
          <p:cNvSpPr/>
          <p:nvPr/>
        </p:nvSpPr>
        <p:spPr>
          <a:xfrm>
            <a:off x="1326748" y="4568688"/>
            <a:ext cx="2081979" cy="331342"/>
          </a:xfrm>
          <a:prstGeom prst="pentagon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prstClr val="black"/>
                </a:solidFill>
              </a:rPr>
              <a:t>ISA 500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34" name="Pentagone régulier 33"/>
          <p:cNvSpPr/>
          <p:nvPr/>
        </p:nvSpPr>
        <p:spPr>
          <a:xfrm>
            <a:off x="1582688" y="6399356"/>
            <a:ext cx="2155098" cy="341892"/>
          </a:xfrm>
          <a:prstGeom prst="pentago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prstClr val="black"/>
                </a:solidFill>
              </a:rPr>
              <a:t>ISA 700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35" name="Pentagone régulier 34"/>
          <p:cNvSpPr/>
          <p:nvPr/>
        </p:nvSpPr>
        <p:spPr>
          <a:xfrm>
            <a:off x="1729236" y="5863269"/>
            <a:ext cx="2188917" cy="388446"/>
          </a:xfrm>
          <a:prstGeom prst="pentag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prstClr val="black"/>
                </a:solidFill>
              </a:rPr>
              <a:t>ISA 230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36" name="Pentagone régulier 35"/>
          <p:cNvSpPr/>
          <p:nvPr/>
        </p:nvSpPr>
        <p:spPr>
          <a:xfrm>
            <a:off x="1629698" y="5552581"/>
            <a:ext cx="2227004" cy="340408"/>
          </a:xfrm>
          <a:prstGeom prst="pentag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prstClr val="black"/>
                </a:solidFill>
              </a:rPr>
              <a:t>ISA 580</a:t>
            </a:r>
            <a:endParaRPr lang="fr-F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52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3062748" y="128434"/>
            <a:ext cx="5678129" cy="61943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dirty="0" smtClean="0">
                <a:solidFill>
                  <a:prstClr val="black"/>
                </a:solidFill>
              </a:rPr>
              <a:t>مراحل مهمة تدقيق داخلي </a:t>
            </a:r>
            <a:endParaRPr lang="fr-FR" sz="3600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25665" y="747866"/>
            <a:ext cx="943896" cy="22116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مرحلة التحضير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60078" y="3161071"/>
            <a:ext cx="943896" cy="187796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مرحلة النفيذ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36585" y="5351205"/>
            <a:ext cx="943896" cy="1327355"/>
          </a:xfrm>
          <a:prstGeom prst="rect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مرحلة اعداد التقرير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1208774" y="1725561"/>
            <a:ext cx="619432" cy="6636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1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1190338" y="5593939"/>
            <a:ext cx="619432" cy="66367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3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1238270" y="3492909"/>
            <a:ext cx="619432" cy="663678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2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9" name="Flèche gauche 8"/>
          <p:cNvSpPr/>
          <p:nvPr/>
        </p:nvSpPr>
        <p:spPr>
          <a:xfrm>
            <a:off x="3260009" y="767837"/>
            <a:ext cx="6592529" cy="7669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الامر بالمهمة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10" name="Flèche gauche 9"/>
          <p:cNvSpPr/>
          <p:nvPr/>
        </p:nvSpPr>
        <p:spPr>
          <a:xfrm>
            <a:off x="3260009" y="1244088"/>
            <a:ext cx="6592529" cy="7669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جمع المعلومات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11" name="Flèche gauche 10"/>
          <p:cNvSpPr/>
          <p:nvPr/>
        </p:nvSpPr>
        <p:spPr>
          <a:xfrm>
            <a:off x="3260008" y="1673633"/>
            <a:ext cx="6592529" cy="7669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تقييم نظام الرقابة الداخلية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12" name="Flèche gauche 11"/>
          <p:cNvSpPr/>
          <p:nvPr/>
        </p:nvSpPr>
        <p:spPr>
          <a:xfrm>
            <a:off x="3208389" y="2109940"/>
            <a:ext cx="6592529" cy="7669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برنامج التدقيق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13" name="Triangle isocèle 12"/>
          <p:cNvSpPr/>
          <p:nvPr/>
        </p:nvSpPr>
        <p:spPr>
          <a:xfrm>
            <a:off x="516195" y="1266056"/>
            <a:ext cx="2138516" cy="169345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الاجتماع الافتتاحي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15" name="Flèche gauche 14"/>
          <p:cNvSpPr/>
          <p:nvPr/>
        </p:nvSpPr>
        <p:spPr>
          <a:xfrm>
            <a:off x="3226825" y="3109451"/>
            <a:ext cx="6592529" cy="766916"/>
          </a:xfrm>
          <a:prstGeom prst="left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العمل الميداني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16" name="Flèche gauche 15"/>
          <p:cNvSpPr/>
          <p:nvPr/>
        </p:nvSpPr>
        <p:spPr>
          <a:xfrm>
            <a:off x="3260009" y="3645616"/>
            <a:ext cx="6592529" cy="766916"/>
          </a:xfrm>
          <a:prstGeom prst="left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أدوات التدقيق و أدلة الاثبات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17" name="Flèche gauche 16"/>
          <p:cNvSpPr/>
          <p:nvPr/>
        </p:nvSpPr>
        <p:spPr>
          <a:xfrm>
            <a:off x="3208390" y="4161810"/>
            <a:ext cx="6592529" cy="766916"/>
          </a:xfrm>
          <a:prstGeom prst="left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 smtClean="0">
                <a:solidFill>
                  <a:prstClr val="black"/>
                </a:solidFill>
              </a:rPr>
              <a:t>ورقة تحليل و اكتشاف </a:t>
            </a:r>
            <a:r>
              <a:rPr lang="ar-DZ" sz="2800" dirty="0" err="1" smtClean="0">
                <a:solidFill>
                  <a:prstClr val="black"/>
                </a:solidFill>
              </a:rPr>
              <a:t>المحاطر</a:t>
            </a:r>
            <a:r>
              <a:rPr lang="ar-DZ" sz="2800" dirty="0" smtClean="0">
                <a:solidFill>
                  <a:prstClr val="black"/>
                </a:solidFill>
              </a:rPr>
              <a:t> </a:t>
            </a:r>
            <a:r>
              <a:rPr lang="fr-FR" sz="2800" dirty="0">
                <a:solidFill>
                  <a:prstClr val="black"/>
                </a:solidFill>
              </a:rPr>
              <a:t> </a:t>
            </a:r>
            <a:r>
              <a:rPr lang="fr-FR" sz="2800" dirty="0" smtClean="0">
                <a:solidFill>
                  <a:prstClr val="black"/>
                </a:solidFill>
              </a:rPr>
              <a:t> FRAP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18" name="Flèche gauche 17"/>
          <p:cNvSpPr/>
          <p:nvPr/>
        </p:nvSpPr>
        <p:spPr>
          <a:xfrm>
            <a:off x="3234199" y="4603954"/>
            <a:ext cx="6592529" cy="766916"/>
          </a:xfrm>
          <a:prstGeom prst="left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التقرير المبدئي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20" name="Triangle isocèle 19"/>
          <p:cNvSpPr/>
          <p:nvPr/>
        </p:nvSpPr>
        <p:spPr>
          <a:xfrm>
            <a:off x="516196" y="3461567"/>
            <a:ext cx="2409518" cy="1577465"/>
          </a:xfrm>
          <a:prstGeom prst="triangl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الاجتماع الختامي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21" name="Flèche gauche 20"/>
          <p:cNvSpPr/>
          <p:nvPr/>
        </p:nvSpPr>
        <p:spPr>
          <a:xfrm>
            <a:off x="3270762" y="2559152"/>
            <a:ext cx="6592529" cy="7669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التقرير التوجيهي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25" name="Flèche gauche 24"/>
          <p:cNvSpPr/>
          <p:nvPr/>
        </p:nvSpPr>
        <p:spPr>
          <a:xfrm>
            <a:off x="3234199" y="5158862"/>
            <a:ext cx="6592529" cy="766916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التقرير النهائي (نصائح و إرشادات)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26" name="Flèche gauche 25"/>
          <p:cNvSpPr/>
          <p:nvPr/>
        </p:nvSpPr>
        <p:spPr>
          <a:xfrm>
            <a:off x="3267383" y="5695027"/>
            <a:ext cx="6592529" cy="766916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خطة التنفيذ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27" name="Flèche gauche 26"/>
          <p:cNvSpPr/>
          <p:nvPr/>
        </p:nvSpPr>
        <p:spPr>
          <a:xfrm>
            <a:off x="3215764" y="6211221"/>
            <a:ext cx="6592529" cy="766916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 smtClean="0">
                <a:solidFill>
                  <a:prstClr val="black"/>
                </a:solidFill>
              </a:rPr>
              <a:t>متابعة تنفيذ التوصيات</a:t>
            </a:r>
            <a:endParaRPr lang="fr-FR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94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1_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1082</TotalTime>
  <Words>490</Words>
  <Application>Microsoft Office PowerPoint</Application>
  <PresentationFormat>Grand écran</PresentationFormat>
  <Paragraphs>158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Times New Roman</vt:lpstr>
      <vt:lpstr>Tw Cen MT</vt:lpstr>
      <vt:lpstr>Tw Cen MT Condensed</vt:lpstr>
      <vt:lpstr>Wingdings 3</vt:lpstr>
      <vt:lpstr>Intégral</vt:lpstr>
      <vt:lpstr>1_Intégral</vt:lpstr>
      <vt:lpstr>التدقيق</vt:lpstr>
      <vt:lpstr>ماهو الهدف من التدقيق المالي ؟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imybe</dc:creator>
  <cp:lastModifiedBy>imybe</cp:lastModifiedBy>
  <cp:revision>39</cp:revision>
  <dcterms:created xsi:type="dcterms:W3CDTF">2021-03-30T17:59:31Z</dcterms:created>
  <dcterms:modified xsi:type="dcterms:W3CDTF">2024-11-20T13:24:53Z</dcterms:modified>
</cp:coreProperties>
</file>