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66" r:id="rId3"/>
    <p:sldId id="267" r:id="rId4"/>
    <p:sldId id="270" r:id="rId5"/>
    <p:sldId id="269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26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29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257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596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514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479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104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4821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090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163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2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8850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1003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4181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704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17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48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2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414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62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54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37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36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3A1C593-65D0-4073-BCC9-577B9352EA97}" type="datetimeFigureOut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10/7/2025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B618960-8005-486C-9A75-10CB2AAC16F9}" type="slidenum">
              <a:rPr lang="en-US" smtClean="0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074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73584"/>
            <a:ext cx="7772400" cy="1463040"/>
          </a:xfrm>
        </p:spPr>
        <p:txBody>
          <a:bodyPr/>
          <a:lstStyle/>
          <a:p>
            <a:pPr algn="ctr"/>
            <a:r>
              <a:rPr lang="ar-DZ" dirty="0" smtClean="0"/>
              <a:t>التدقيق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5795681"/>
            <a:ext cx="3200400" cy="627495"/>
          </a:xfrm>
        </p:spPr>
        <p:txBody>
          <a:bodyPr>
            <a:normAutofit fontScale="77500" lnSpcReduction="20000"/>
          </a:bodyPr>
          <a:lstStyle/>
          <a:p>
            <a:r>
              <a:rPr lang="ar-DZ" sz="2800" dirty="0" smtClean="0"/>
              <a:t>الأستاذة الدكتورة   بن قارة إيمان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410200" y="4090594"/>
            <a:ext cx="3200400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CADE4"/>
              </a:buClr>
            </a:pPr>
            <a:r>
              <a:rPr lang="ar-DZ" sz="2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تطبيقات في مقياس : </a:t>
            </a:r>
            <a:endParaRPr lang="en-US" sz="28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15988" y="281524"/>
            <a:ext cx="6795247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جامعة باجي مختار عنابة</a:t>
            </a:r>
          </a:p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كلية العلوم الاقتصادية و علوم التسيير </a:t>
            </a:r>
          </a:p>
          <a:p>
            <a:pPr algn="ctr"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قسم العلوم المالية </a:t>
            </a:r>
            <a:endParaRPr lang="en-US" sz="32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42046" y="3264943"/>
            <a:ext cx="5571565" cy="1463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  <a:defRPr sz="1800" kern="120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CADE4"/>
              </a:buClr>
            </a:pPr>
            <a:r>
              <a:rPr lang="ar-DZ" sz="32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ماستر 2 مالية المؤسسة</a:t>
            </a:r>
            <a:endParaRPr lang="en-US" sz="32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12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87506" y="104593"/>
            <a:ext cx="9720072" cy="1499616"/>
          </a:xfrm>
        </p:spPr>
        <p:txBody>
          <a:bodyPr/>
          <a:lstStyle/>
          <a:p>
            <a:pPr algn="ctr"/>
            <a:r>
              <a:rPr lang="ar-DZ" dirty="0"/>
              <a:t> </a:t>
            </a:r>
            <a:r>
              <a:rPr lang="ar-DZ" dirty="0" smtClean="0"/>
              <a:t>ماهي مراحل سير مهمة تدقيق داخلي؟</a:t>
            </a:r>
            <a:endParaRPr lang="fr-FR" dirty="0"/>
          </a:p>
        </p:txBody>
      </p:sp>
      <p:sp>
        <p:nvSpPr>
          <p:cNvPr id="4" name="Ellipse 3"/>
          <p:cNvSpPr/>
          <p:nvPr/>
        </p:nvSpPr>
        <p:spPr>
          <a:xfrm>
            <a:off x="726141" y="1617655"/>
            <a:ext cx="2918012" cy="11295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 smtClean="0"/>
              <a:t>المرحلة الختامية</a:t>
            </a:r>
            <a:endParaRPr lang="fr-FR" sz="3200" dirty="0"/>
          </a:p>
        </p:txBody>
      </p:sp>
      <p:sp>
        <p:nvSpPr>
          <p:cNvPr id="5" name="Ellipse 4"/>
          <p:cNvSpPr/>
          <p:nvPr/>
        </p:nvSpPr>
        <p:spPr>
          <a:xfrm>
            <a:off x="4944035" y="1457292"/>
            <a:ext cx="2420471" cy="14502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 smtClean="0"/>
              <a:t>مرحلة التنفيذ (التحقق)</a:t>
            </a:r>
            <a:endParaRPr lang="fr-FR" sz="3200" dirty="0"/>
          </a:p>
        </p:txBody>
      </p:sp>
      <p:sp>
        <p:nvSpPr>
          <p:cNvPr id="6" name="Ellipse 5"/>
          <p:cNvSpPr/>
          <p:nvPr/>
        </p:nvSpPr>
        <p:spPr>
          <a:xfrm>
            <a:off x="8664388" y="1354727"/>
            <a:ext cx="2420471" cy="1663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 smtClean="0"/>
              <a:t>مرحلة التحضير (الدراسة)</a:t>
            </a:r>
            <a:endParaRPr lang="fr-FR" sz="3200" dirty="0"/>
          </a:p>
        </p:txBody>
      </p:sp>
      <p:sp>
        <p:nvSpPr>
          <p:cNvPr id="9" name="Rectangle 8"/>
          <p:cNvSpPr/>
          <p:nvPr/>
        </p:nvSpPr>
        <p:spPr>
          <a:xfrm>
            <a:off x="8664388" y="3267635"/>
            <a:ext cx="3021106" cy="3119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dirty="0" smtClean="0"/>
              <a:t>في هذه المرحلة يكون المدقق الداخلي على مستوى مكتبه (خلية التدقيق) و تحركات خارجها تكون ضئيلة أو غير موجودة </a:t>
            </a:r>
            <a:endParaRPr lang="fr-FR" sz="2800" dirty="0"/>
          </a:p>
        </p:txBody>
      </p:sp>
      <p:sp>
        <p:nvSpPr>
          <p:cNvPr id="10" name="Rectangle 9"/>
          <p:cNvSpPr/>
          <p:nvPr/>
        </p:nvSpPr>
        <p:spPr>
          <a:xfrm>
            <a:off x="4733365" y="3267635"/>
            <a:ext cx="3101788" cy="3119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dirty="0" smtClean="0"/>
              <a:t>في هذه المرحلة يكون المدقق الداخلي على مستوى المصلحة محل التدقيق أي خروجه من مكتبه عكس المرحلة الأولى</a:t>
            </a:r>
            <a:endParaRPr lang="fr-FR" sz="2800" dirty="0"/>
          </a:p>
        </p:txBody>
      </p:sp>
      <p:sp>
        <p:nvSpPr>
          <p:cNvPr id="11" name="Rectangle 10"/>
          <p:cNvSpPr/>
          <p:nvPr/>
        </p:nvSpPr>
        <p:spPr>
          <a:xfrm>
            <a:off x="726141" y="3267635"/>
            <a:ext cx="3065929" cy="31197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dirty="0" smtClean="0"/>
              <a:t>في هذه المرحلة يعود المدقق إلى مكتبه لفرز الوثائق المتحصل عليها من عملية التدقيق لكتابة تقريره (مثل المرحلة الأولى)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8821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>
            <a:off x="8394290" y="919316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الامر بالمهمة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5799803" y="919316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جمع المعلومات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3173361" y="781665"/>
            <a:ext cx="2403987" cy="9758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200" dirty="0" smtClean="0">
                <a:solidFill>
                  <a:schemeClr val="tx1"/>
                </a:solidFill>
              </a:rPr>
              <a:t>تحديد و تقييم المخاطر (</a:t>
            </a:r>
            <a:r>
              <a:rPr lang="ar-DZ" sz="2200" dirty="0" err="1" smtClean="0">
                <a:solidFill>
                  <a:schemeClr val="tx1"/>
                </a:solidFill>
              </a:rPr>
              <a:t>ن.ر.د</a:t>
            </a:r>
            <a:r>
              <a:rPr lang="ar-DZ" sz="2200" dirty="0" smtClean="0">
                <a:solidFill>
                  <a:schemeClr val="tx1"/>
                </a:solidFill>
              </a:rPr>
              <a:t>)</a:t>
            </a:r>
            <a:endParaRPr lang="fr-FR" sz="2200" dirty="0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32736" y="781665"/>
            <a:ext cx="2852584" cy="9758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200" dirty="0" smtClean="0">
                <a:solidFill>
                  <a:schemeClr val="tx1"/>
                </a:solidFill>
              </a:rPr>
              <a:t>التقرير التوجيهي (برنامج التدقيق المبدئي)</a:t>
            </a:r>
            <a:endParaRPr lang="fr-FR" sz="2200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394290" y="3093474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الاجتماع الافتتاحي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5643715" y="3089784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برنامج التدقيق النهائي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3135874" y="3099619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العمل الميداني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475634" y="2676829"/>
            <a:ext cx="2105944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أدوات التدقيق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579488" y="5267633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متابعة تنفيذ التوصيات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239728" y="5267632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التقرير النهائي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8813389" y="5267632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مشروع التقرير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6153149" y="5267633"/>
            <a:ext cx="2403987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الاجتماع الختامي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1" y="3576483"/>
            <a:ext cx="2789286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ورقة تحليل و اكتشاف المخاطر</a:t>
            </a:r>
            <a:endParaRPr lang="fr-FR" sz="2400" dirty="0">
              <a:solidFill>
                <a:schemeClr val="tx1"/>
              </a:solidFill>
            </a:endParaRPr>
          </a:p>
        </p:txBody>
      </p:sp>
      <p:cxnSp>
        <p:nvCxnSpPr>
          <p:cNvPr id="17" name="Connecteur droit avec flèche 16"/>
          <p:cNvCxnSpPr>
            <a:stCxn id="9" idx="1"/>
          </p:cNvCxnSpPr>
          <p:nvPr/>
        </p:nvCxnSpPr>
        <p:spPr>
          <a:xfrm flipH="1" flipV="1">
            <a:off x="2685432" y="3089784"/>
            <a:ext cx="802498" cy="1307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endCxn id="15" idx="6"/>
          </p:cNvCxnSpPr>
          <p:nvPr/>
        </p:nvCxnSpPr>
        <p:spPr>
          <a:xfrm flipH="1">
            <a:off x="2789287" y="3755922"/>
            <a:ext cx="450442" cy="2335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" name="Rectangle avec flèche vers le bas 21"/>
          <p:cNvSpPr/>
          <p:nvPr/>
        </p:nvSpPr>
        <p:spPr>
          <a:xfrm>
            <a:off x="281445" y="206477"/>
            <a:ext cx="11399278" cy="71283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مرحلة التحضير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23" name="Rectangle avec flèche vers le bas 22"/>
          <p:cNvSpPr/>
          <p:nvPr/>
        </p:nvSpPr>
        <p:spPr>
          <a:xfrm>
            <a:off x="579488" y="4587977"/>
            <a:ext cx="11399278" cy="71283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المرحلة الختامية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24" name="Rectangle avec flèche vers le bas 23"/>
          <p:cNvSpPr/>
          <p:nvPr/>
        </p:nvSpPr>
        <p:spPr>
          <a:xfrm>
            <a:off x="475634" y="2101138"/>
            <a:ext cx="11399278" cy="71283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مرحلة التنفيذ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82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887506" y="104593"/>
            <a:ext cx="9720072" cy="1499616"/>
          </a:xfrm>
        </p:spPr>
        <p:txBody>
          <a:bodyPr/>
          <a:lstStyle/>
          <a:p>
            <a:pPr algn="ctr"/>
            <a:r>
              <a:rPr lang="ar-DZ" dirty="0"/>
              <a:t> </a:t>
            </a:r>
            <a:r>
              <a:rPr lang="ar-DZ" dirty="0" smtClean="0"/>
              <a:t>ماذا نقصد بمهمة تدقيق داخلي؟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26141" y="1331258"/>
            <a:ext cx="10910048" cy="1492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dirty="0" smtClean="0">
                <a:solidFill>
                  <a:prstClr val="white"/>
                </a:solidFill>
              </a:rPr>
              <a:t>مهمة تدقيق داخلي هي وظيفة مؤقتة توكل إلى المدقق الداخلي من طرف الإدارة العليا للتحقق من السير الحسن للإجراءات المطبقة على مستوى باقي الوظائف ، و تختلف كل من مهمة عن أخرى حسب مجال التطبيق و المدة الزمنية إلى عدة أنواع </a:t>
            </a:r>
            <a:endParaRPr lang="fr-FR" sz="28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843247" y="3415554"/>
            <a:ext cx="1792942" cy="9412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prstClr val="white"/>
                </a:solidFill>
              </a:rPr>
              <a:t>مجال التطبيق</a:t>
            </a:r>
            <a:endParaRPr lang="fr-FR" sz="2800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34118" y="4906688"/>
            <a:ext cx="2867643" cy="71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prstClr val="white"/>
                </a:solidFill>
              </a:rPr>
              <a:t>مهمة ذات وظيفة واحدة</a:t>
            </a:r>
            <a:endParaRPr lang="fr-FR" sz="28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34118" y="5698384"/>
            <a:ext cx="2867643" cy="71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prstClr val="white"/>
                </a:solidFill>
              </a:rPr>
              <a:t>مهمة ذات عدة وظائف</a:t>
            </a:r>
            <a:endParaRPr lang="fr-FR" sz="2800" dirty="0">
              <a:solidFill>
                <a:prstClr val="white"/>
              </a:solidFill>
            </a:endParaRPr>
          </a:p>
        </p:txBody>
      </p:sp>
      <p:sp>
        <p:nvSpPr>
          <p:cNvPr id="2" name="Flèche courbée vers la gauche 1"/>
          <p:cNvSpPr/>
          <p:nvPr/>
        </p:nvSpPr>
        <p:spPr>
          <a:xfrm>
            <a:off x="11636189" y="3059207"/>
            <a:ext cx="412376" cy="103206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8" name="Connecteur droit avec flèche 7"/>
          <p:cNvCxnSpPr/>
          <p:nvPr/>
        </p:nvCxnSpPr>
        <p:spPr>
          <a:xfrm flipH="1" flipV="1">
            <a:off x="9200586" y="3415554"/>
            <a:ext cx="600638" cy="4353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endCxn id="26" idx="7"/>
          </p:cNvCxnSpPr>
          <p:nvPr/>
        </p:nvCxnSpPr>
        <p:spPr>
          <a:xfrm flipH="1">
            <a:off x="9128966" y="4278731"/>
            <a:ext cx="714282" cy="8005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Ellipse 24"/>
          <p:cNvSpPr/>
          <p:nvPr/>
        </p:nvSpPr>
        <p:spPr>
          <a:xfrm>
            <a:off x="7533151" y="2987726"/>
            <a:ext cx="1667435" cy="6310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/>
              <a:t>الموضوع </a:t>
            </a:r>
            <a:endParaRPr lang="fr-FR" sz="2000" dirty="0"/>
          </a:p>
        </p:txBody>
      </p:sp>
      <p:sp>
        <p:nvSpPr>
          <p:cNvPr id="26" name="Ellipse 25"/>
          <p:cNvSpPr/>
          <p:nvPr/>
        </p:nvSpPr>
        <p:spPr>
          <a:xfrm>
            <a:off x="7705721" y="4986869"/>
            <a:ext cx="1667435" cy="6310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الوظيفة</a:t>
            </a:r>
            <a:endParaRPr lang="fr-FR" sz="2400" dirty="0"/>
          </a:p>
        </p:txBody>
      </p:sp>
      <p:sp>
        <p:nvSpPr>
          <p:cNvPr id="27" name="Rectangle 26"/>
          <p:cNvSpPr/>
          <p:nvPr/>
        </p:nvSpPr>
        <p:spPr>
          <a:xfrm>
            <a:off x="4639235" y="2947239"/>
            <a:ext cx="2091575" cy="71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prstClr val="white"/>
                </a:solidFill>
              </a:rPr>
              <a:t>مهمة خاصة</a:t>
            </a:r>
            <a:endParaRPr lang="fr-FR" sz="2800" dirty="0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634357" y="3726428"/>
            <a:ext cx="2091576" cy="71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prstClr val="white"/>
                </a:solidFill>
              </a:rPr>
              <a:t>مهمة عامة </a:t>
            </a:r>
            <a:endParaRPr lang="fr-FR" sz="2800" dirty="0">
              <a:solidFill>
                <a:prstClr val="white"/>
              </a:solidFill>
            </a:endParaRPr>
          </a:p>
        </p:txBody>
      </p:sp>
      <p:sp>
        <p:nvSpPr>
          <p:cNvPr id="33" name="Accolade fermante 32"/>
          <p:cNvSpPr/>
          <p:nvPr/>
        </p:nvSpPr>
        <p:spPr>
          <a:xfrm>
            <a:off x="6963564" y="4842572"/>
            <a:ext cx="184675" cy="1619445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Accolade fermante 33"/>
          <p:cNvSpPr/>
          <p:nvPr/>
        </p:nvSpPr>
        <p:spPr>
          <a:xfrm>
            <a:off x="6846235" y="2934259"/>
            <a:ext cx="184675" cy="1568177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8" name="Connecteur droit avec flèche 37"/>
          <p:cNvCxnSpPr/>
          <p:nvPr/>
        </p:nvCxnSpPr>
        <p:spPr>
          <a:xfrm flipH="1">
            <a:off x="6938572" y="3391978"/>
            <a:ext cx="671952" cy="235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78654" y="5666768"/>
            <a:ext cx="1792943" cy="71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prstClr val="white"/>
                </a:solidFill>
              </a:rPr>
              <a:t>مهمة قصيرة</a:t>
            </a:r>
            <a:endParaRPr lang="fr-FR" sz="2800" dirty="0">
              <a:solidFill>
                <a:prstClr val="white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78654" y="4842572"/>
            <a:ext cx="1792943" cy="712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prstClr val="white"/>
                </a:solidFill>
              </a:rPr>
              <a:t>مهمة طويلة</a:t>
            </a:r>
            <a:endParaRPr lang="fr-FR" sz="2800" dirty="0">
              <a:solidFill>
                <a:prstClr val="white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101148" y="3299014"/>
            <a:ext cx="1792942" cy="9412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dirty="0" smtClean="0">
                <a:solidFill>
                  <a:prstClr val="white"/>
                </a:solidFill>
              </a:rPr>
              <a:t>المدة</a:t>
            </a:r>
            <a:endParaRPr lang="fr-FR" sz="2800" dirty="0">
              <a:solidFill>
                <a:prstClr val="white"/>
              </a:solidFill>
            </a:endParaRPr>
          </a:p>
        </p:txBody>
      </p:sp>
      <p:sp>
        <p:nvSpPr>
          <p:cNvPr id="45" name="Flèche courbée vers la gauche 44"/>
          <p:cNvSpPr/>
          <p:nvPr/>
        </p:nvSpPr>
        <p:spPr>
          <a:xfrm>
            <a:off x="2983737" y="2897282"/>
            <a:ext cx="412376" cy="103206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7215955" y="5615816"/>
            <a:ext cx="1115855" cy="42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>
            <a:off x="2741689" y="4278731"/>
            <a:ext cx="0" cy="6321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0" name="Accolade fermante 49"/>
          <p:cNvSpPr/>
          <p:nvPr/>
        </p:nvSpPr>
        <p:spPr>
          <a:xfrm>
            <a:off x="2327973" y="4790707"/>
            <a:ext cx="323685" cy="1815353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18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4812225" y="1418556"/>
            <a:ext cx="2392445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الامر بالمهمة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4812224" y="2743706"/>
            <a:ext cx="2392445" cy="8259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جمع المعلومات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921715" y="4068856"/>
            <a:ext cx="2392445" cy="9758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200" dirty="0" smtClean="0">
                <a:solidFill>
                  <a:prstClr val="black"/>
                </a:solidFill>
              </a:rPr>
              <a:t>تحديد و تقييم المخاطر (</a:t>
            </a:r>
            <a:r>
              <a:rPr lang="ar-DZ" sz="2200" dirty="0" err="1" smtClean="0">
                <a:solidFill>
                  <a:prstClr val="black"/>
                </a:solidFill>
              </a:rPr>
              <a:t>ن.ر.د</a:t>
            </a:r>
            <a:r>
              <a:rPr lang="ar-DZ" sz="2200" dirty="0" smtClean="0">
                <a:solidFill>
                  <a:prstClr val="black"/>
                </a:solidFill>
              </a:rPr>
              <a:t>)</a:t>
            </a:r>
            <a:endParaRPr lang="fr-FR" sz="2200" dirty="0">
              <a:solidFill>
                <a:prstClr val="black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589002" y="5543948"/>
            <a:ext cx="2838888" cy="9758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200" dirty="0" smtClean="0">
                <a:solidFill>
                  <a:prstClr val="black"/>
                </a:solidFill>
              </a:rPr>
              <a:t>التقرير التوجيهي (برنامج التدقيق المبدئي)</a:t>
            </a:r>
            <a:endParaRPr lang="fr-FR" sz="2200" dirty="0">
              <a:solidFill>
                <a:prstClr val="black"/>
              </a:solidFill>
            </a:endParaRPr>
          </a:p>
        </p:txBody>
      </p:sp>
      <p:sp>
        <p:nvSpPr>
          <p:cNvPr id="8" name="Rectangle avec flèche vers le bas 7"/>
          <p:cNvSpPr/>
          <p:nvPr/>
        </p:nvSpPr>
        <p:spPr>
          <a:xfrm>
            <a:off x="336175" y="206477"/>
            <a:ext cx="11344547" cy="712839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مرحلة التحضير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3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116106" y="0"/>
            <a:ext cx="9720072" cy="1499616"/>
          </a:xfrm>
        </p:spPr>
        <p:txBody>
          <a:bodyPr/>
          <a:lstStyle/>
          <a:p>
            <a:pPr algn="ctr"/>
            <a:r>
              <a:rPr lang="ar-DZ" dirty="0" smtClean="0"/>
              <a:t>الأمر بالمهمة</a:t>
            </a:r>
            <a:endParaRPr lang="fr-FR" dirty="0"/>
          </a:p>
        </p:txBody>
      </p:sp>
      <p:cxnSp>
        <p:nvCxnSpPr>
          <p:cNvPr id="8" name="Connecteur droit avec flèche 7"/>
          <p:cNvCxnSpPr/>
          <p:nvPr/>
        </p:nvCxnSpPr>
        <p:spPr>
          <a:xfrm flipH="1">
            <a:off x="1557572" y="749808"/>
            <a:ext cx="2891072" cy="7498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flipH="1">
            <a:off x="4529374" y="928116"/>
            <a:ext cx="509866" cy="6477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6157634" y="1042416"/>
            <a:ext cx="719416" cy="609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7005917" y="966216"/>
            <a:ext cx="1272988" cy="609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8278905" y="1499616"/>
            <a:ext cx="2075330" cy="966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لا يباشر المدقق الداخلي المهام إلا بعد ارساله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8278905" y="2579862"/>
            <a:ext cx="2075330" cy="9918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يصدر من سلطة مختصة هي الإدارة العليا أو لجنة التدقيق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278905" y="3824163"/>
            <a:ext cx="2075330" cy="15950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يرسل في نسختين واحدة إلى المدقق الداخلي و الأخرى إلى الجهة الخاضعة للتدقيق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6235838" y="1733773"/>
            <a:ext cx="1827120" cy="966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تفويض (توكيل)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6343812" y="2894076"/>
            <a:ext cx="1827120" cy="966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dirty="0" smtClean="0">
                <a:solidFill>
                  <a:prstClr val="black"/>
                </a:solidFill>
              </a:rPr>
              <a:t>منح المعلومة للجميع</a:t>
            </a:r>
            <a:endParaRPr lang="fr-FR" sz="2000" dirty="0">
              <a:solidFill>
                <a:prstClr val="black"/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3571809" y="1724091"/>
            <a:ext cx="1915130" cy="9319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عناصر اختيارية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427911" y="1613064"/>
            <a:ext cx="1915130" cy="9319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prstClr val="black"/>
                </a:solidFill>
              </a:rPr>
              <a:t>عناصر إجبارية </a:t>
            </a:r>
            <a:endParaRPr lang="fr-FR" sz="2400" b="1" dirty="0">
              <a:solidFill>
                <a:prstClr val="black"/>
              </a:solidFill>
            </a:endParaRPr>
          </a:p>
        </p:txBody>
      </p:sp>
      <p:sp>
        <p:nvSpPr>
          <p:cNvPr id="27" name="Flèche vers le bas 26"/>
          <p:cNvSpPr/>
          <p:nvPr/>
        </p:nvSpPr>
        <p:spPr>
          <a:xfrm>
            <a:off x="4383180" y="2699989"/>
            <a:ext cx="401127" cy="8717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917165" y="3612239"/>
            <a:ext cx="1734284" cy="1002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الأمر بالمهمة القصير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917165" y="5154390"/>
            <a:ext cx="1734284" cy="10027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prstClr val="black"/>
                </a:solidFill>
              </a:rPr>
              <a:t>الأمر بالمهمة الطويل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30" name="Flèche vers le bas 29"/>
          <p:cNvSpPr/>
          <p:nvPr/>
        </p:nvSpPr>
        <p:spPr>
          <a:xfrm>
            <a:off x="1184912" y="2594226"/>
            <a:ext cx="401127" cy="8717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42047" y="3515190"/>
            <a:ext cx="2223587" cy="3046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- المرسل و امضاءه (الإدارة العامة)</a:t>
            </a:r>
          </a:p>
          <a:p>
            <a:pPr algn="just" rtl="1"/>
            <a:r>
              <a:rPr lang="ar-DZ" sz="2400" dirty="0" smtClean="0">
                <a:solidFill>
                  <a:prstClr val="black"/>
                </a:solidFill>
              </a:rPr>
              <a:t>- المرسل اليه (المدقق الداخلي)</a:t>
            </a:r>
          </a:p>
          <a:p>
            <a:pPr marL="342900" indent="-342900" algn="just" rtl="1">
              <a:buFontTx/>
              <a:buChar char="-"/>
            </a:pPr>
            <a:r>
              <a:rPr lang="ar-DZ" sz="2400" dirty="0" smtClean="0">
                <a:solidFill>
                  <a:prstClr val="black"/>
                </a:solidFill>
              </a:rPr>
              <a:t>نسخة إلى الجهة الخاضعة للتدقيق</a:t>
            </a:r>
          </a:p>
          <a:p>
            <a:pPr marL="342900" indent="-342900" algn="just" rtl="1">
              <a:buFontTx/>
              <a:buChar char="-"/>
            </a:pPr>
            <a:r>
              <a:rPr lang="ar-DZ" sz="2400" dirty="0">
                <a:solidFill>
                  <a:prstClr val="black"/>
                </a:solidFill>
              </a:rPr>
              <a:t> </a:t>
            </a:r>
            <a:r>
              <a:rPr lang="ar-DZ" sz="2400" dirty="0" smtClean="0">
                <a:solidFill>
                  <a:prstClr val="black"/>
                </a:solidFill>
              </a:rPr>
              <a:t>موضوع المهمة</a:t>
            </a:r>
          </a:p>
          <a:p>
            <a:pPr marL="342900" indent="-342900" algn="just" rtl="1">
              <a:buFontTx/>
              <a:buChar char="-"/>
            </a:pPr>
            <a:r>
              <a:rPr lang="ar-DZ" sz="2400" dirty="0" smtClean="0">
                <a:solidFill>
                  <a:prstClr val="black"/>
                </a:solidFill>
              </a:rPr>
              <a:t>فقرة المحتوى</a:t>
            </a:r>
            <a:endParaRPr lang="fr-F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77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764710" y="1726779"/>
            <a:ext cx="5269973" cy="35236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المؤسسة </a:t>
            </a:r>
            <a:r>
              <a:rPr lang="fr-FR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X</a:t>
            </a: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         عنابة في ....                                                              </a:t>
            </a:r>
            <a:endParaRPr lang="fr-FR" sz="1400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أمر بمهمة</a:t>
            </a:r>
            <a:endParaRPr lang="fr-FR" sz="1400" b="1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285750" indent="-285750" algn="r" rtl="1" eaLnBrk="0" fontAlgn="base" hangingPunct="0">
              <a:spcBef>
                <a:spcPct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DZ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المرسل: الإدارة العامة</a:t>
            </a:r>
            <a:endParaRPr lang="fr-FR" sz="1400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285750" indent="-285750" algn="r" rtl="1" eaLnBrk="0" fontAlgn="base" hangingPunct="0">
              <a:spcBef>
                <a:spcPct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المرسل إليه : مدير التدقيق الداخلي</a:t>
            </a:r>
          </a:p>
          <a:p>
            <a:pPr marL="285750" indent="-285750" algn="r" rtl="1" eaLnBrk="0" fontAlgn="base" hangingPunct="0">
              <a:spcBef>
                <a:spcPct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ن</a:t>
            </a:r>
            <a:r>
              <a:rPr lang="ar-DZ" sz="1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س</a:t>
            </a: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خة للإعلام : مدير المستخدمين </a:t>
            </a:r>
            <a:endParaRPr lang="fr-FR" sz="1400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285750" indent="-285750" algn="r" rtl="1" eaLnBrk="0" fontAlgn="base" hangingPunct="0">
              <a:spcBef>
                <a:spcPct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الموضوع: تدقيق مصلحة التوظيف</a:t>
            </a:r>
            <a:endParaRPr lang="fr-FR" sz="1400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 rtl="1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fr-FR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المهمة تخص تدقيق مصلحة التوظيف بما فيها جميع المصالح الأخرى ذات الصلة .</a:t>
            </a:r>
          </a:p>
          <a:p>
            <a:pPr algn="just" rtl="1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يجب على مسؤول الموظفين إعلام جميع المسؤولين بالمصلحة بمضمون الأمر بالمهمة.</a:t>
            </a:r>
          </a:p>
          <a:p>
            <a:pPr algn="just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fr-FR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إمضاء المدير العام</a:t>
            </a:r>
            <a:endParaRPr lang="fr-FR" sz="1400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ts val="800"/>
              </a:spcAft>
            </a:pPr>
            <a:endParaRPr lang="fr-FR" sz="1400" dirty="0" smtClean="0">
              <a:solidFill>
                <a:prstClr val="black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800"/>
              </a:spcAft>
            </a:pPr>
            <a:endParaRPr lang="fr-FR" sz="1400" dirty="0" smtClean="0">
              <a:solidFill>
                <a:prstClr val="black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800"/>
              </a:spcAft>
            </a:pPr>
            <a:endParaRPr lang="fr-FR" sz="1400" dirty="0" smtClean="0">
              <a:solidFill>
                <a:prstClr val="black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78271" y="645459"/>
            <a:ext cx="2877670" cy="5244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أمر بمهمة قصير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97106" y="0"/>
            <a:ext cx="2877670" cy="5244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prstClr val="black"/>
                </a:solidFill>
              </a:rPr>
              <a:t>أمر بمهمة طويل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21977" y="907676"/>
            <a:ext cx="5269973" cy="556875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المؤسسة </a:t>
            </a:r>
            <a:r>
              <a:rPr lang="fr-FR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X</a:t>
            </a: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         عنابة في ....                                                              </a:t>
            </a:r>
            <a:endParaRPr lang="fr-FR" sz="1400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أمر بمهمة</a:t>
            </a:r>
            <a:endParaRPr lang="fr-FR" sz="1400" b="1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285750" indent="-285750" algn="r" rtl="1" eaLnBrk="0" fontAlgn="base" hangingPunct="0">
              <a:spcBef>
                <a:spcPct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DZ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المرسل: الإدارة العامة</a:t>
            </a:r>
            <a:endParaRPr lang="fr-FR" sz="1400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285750" indent="-285750" algn="r" rtl="1" eaLnBrk="0" fontAlgn="base" hangingPunct="0">
              <a:spcBef>
                <a:spcPct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المرسل إليه : مدير التدقيق الداخلي</a:t>
            </a:r>
          </a:p>
          <a:p>
            <a:pPr marL="285750" indent="-285750" algn="r" rtl="1" eaLnBrk="0" fontAlgn="base" hangingPunct="0">
              <a:spcBef>
                <a:spcPct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ن</a:t>
            </a:r>
            <a:r>
              <a:rPr lang="ar-DZ" sz="1400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س</a:t>
            </a: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خة للإعلام : مدير المستخدمين </a:t>
            </a:r>
            <a:endParaRPr lang="fr-FR" sz="1400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285750" indent="-285750" algn="r" rtl="1" eaLnBrk="0" fontAlgn="base" hangingPunct="0">
              <a:spcBef>
                <a:spcPct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الموضوع: تدقيق مصلحة التوظيف</a:t>
            </a:r>
            <a:endParaRPr lang="fr-FR" sz="1400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 rtl="1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fr-FR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المهمة ستنجز من </a:t>
            </a: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قبل المدقق </a:t>
            </a:r>
            <a:r>
              <a:rPr lang="ar-DZ" sz="1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أ</a:t>
            </a: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 بصفته رئيس الفرقة و المدقق </a:t>
            </a:r>
            <a:r>
              <a:rPr lang="ar-DZ" sz="1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ج</a:t>
            </a: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و المدقق </a:t>
            </a:r>
            <a:r>
              <a:rPr lang="ar-DZ" sz="1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ب</a:t>
            </a: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صفتهم مدققين مساعدين </a:t>
            </a:r>
          </a:p>
          <a:p>
            <a:pPr algn="just" rtl="1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يباشر المدقق هذه المهمة </a:t>
            </a: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من 9 </a:t>
            </a:r>
            <a:r>
              <a:rPr lang="ar-DZ" sz="1400" dirty="0" err="1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ج</a:t>
            </a:r>
            <a:r>
              <a:rPr lang="ar-DZ" sz="14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انفي</a:t>
            </a: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ن إلى 17 فيفري </a:t>
            </a: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ن</a:t>
            </a:r>
          </a:p>
          <a:p>
            <a:pPr algn="just" rtl="1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سيتم تدقيق مصلحة التوظيف بجميع مكوناتها (وسائل داخلية و خارجية) و يتم التركيز على سيرورة عملية التوظيف من البداية للنهاية، تنظيم وفعالية المصلحة.</a:t>
            </a:r>
          </a:p>
          <a:p>
            <a:pPr algn="just" rtl="1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تنجز المهمة على مستوى مصلحة التوظيف الكائنة </a:t>
            </a: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بالمقر الاجتماعي </a:t>
            </a: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للمؤسسة، كذلك على مستوى </a:t>
            </a: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الفرع  </a:t>
            </a:r>
            <a:r>
              <a:rPr lang="fr-FR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A</a:t>
            </a: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ar-DZ" sz="1400" dirty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حيث سيخصص مكتب استقبال على مستواهم </a:t>
            </a: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، فريق التدقيق </a:t>
            </a: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يتنقل</a:t>
            </a: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إلى المكان بوسائله الخاصة .</a:t>
            </a:r>
          </a:p>
          <a:p>
            <a:pPr algn="just" rtl="1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الميزانية </a:t>
            </a: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الممنوحة للمهمة يجب أن لا تتعدى 200.000 دج </a:t>
            </a:r>
          </a:p>
          <a:p>
            <a:pPr algn="just" rtl="1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التقرير النهائي يجب ت</a:t>
            </a:r>
            <a:r>
              <a:rPr lang="ar-DZ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سليمه</a:t>
            </a:r>
            <a:r>
              <a:rPr lang="ar-D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قبل ...................</a:t>
            </a:r>
          </a:p>
          <a:p>
            <a:pPr algn="just" rtl="1" eaLnBrk="0" fontAlgn="base" hangingPunct="0">
              <a:spcBef>
                <a:spcPct val="0"/>
              </a:spcBef>
              <a:spcAft>
                <a:spcPts val="800"/>
              </a:spcAft>
            </a:pPr>
            <a:endParaRPr lang="fr-FR" sz="1400" dirty="0" smtClean="0">
              <a:solidFill>
                <a:prstClr val="black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ar-DZ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إمضاء المدير العام</a:t>
            </a:r>
            <a:endParaRPr lang="fr-FR" sz="1400" dirty="0" smtClean="0">
              <a:solidFill>
                <a:srgbClr val="FF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r" eaLnBrk="0" fontAlgn="base" hangingPunct="0">
              <a:spcBef>
                <a:spcPct val="0"/>
              </a:spcBef>
              <a:spcAft>
                <a:spcPts val="800"/>
              </a:spcAft>
            </a:pPr>
            <a:endParaRPr lang="fr-FR" sz="1400" dirty="0" smtClean="0">
              <a:solidFill>
                <a:prstClr val="black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800"/>
              </a:spcAft>
            </a:pPr>
            <a:endParaRPr lang="fr-FR" sz="1400" dirty="0" smtClean="0">
              <a:solidFill>
                <a:prstClr val="black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ts val="800"/>
              </a:spcAft>
            </a:pPr>
            <a:endParaRPr lang="fr-FR" sz="1400" dirty="0" smtClean="0">
              <a:solidFill>
                <a:prstClr val="black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000" dirty="0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149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1647</TotalTime>
  <Words>517</Words>
  <Application>Microsoft Office PowerPoint</Application>
  <PresentationFormat>Grand écran</PresentationFormat>
  <Paragraphs>92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Times New Roman</vt:lpstr>
      <vt:lpstr>Tw Cen MT</vt:lpstr>
      <vt:lpstr>Tw Cen MT Condensed</vt:lpstr>
      <vt:lpstr>Wingdings 3</vt:lpstr>
      <vt:lpstr>1_Intégral</vt:lpstr>
      <vt:lpstr>Intégral</vt:lpstr>
      <vt:lpstr>التدقيق</vt:lpstr>
      <vt:lpstr> ماهي مراحل سير مهمة تدقيق داخلي؟</vt:lpstr>
      <vt:lpstr>Présentation PowerPoint</vt:lpstr>
      <vt:lpstr> ماذا نقصد بمهمة تدقيق داخلي؟</vt:lpstr>
      <vt:lpstr>Présentation PowerPoint</vt:lpstr>
      <vt:lpstr>الأمر بالمهمة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imybe</dc:creator>
  <cp:lastModifiedBy>imybe</cp:lastModifiedBy>
  <cp:revision>46</cp:revision>
  <dcterms:created xsi:type="dcterms:W3CDTF">2021-04-09T11:46:53Z</dcterms:created>
  <dcterms:modified xsi:type="dcterms:W3CDTF">2025-10-07T17:09:14Z</dcterms:modified>
</cp:coreProperties>
</file>