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4" r:id="rId4"/>
    <p:sldId id="270" r:id="rId5"/>
    <p:sldId id="274" r:id="rId6"/>
    <p:sldId id="275" r:id="rId7"/>
    <p:sldId id="271" r:id="rId8"/>
    <p:sldId id="273" r:id="rId9"/>
    <p:sldId id="265" r:id="rId10"/>
    <p:sldId id="276" r:id="rId11"/>
    <p:sldId id="277" r:id="rId12"/>
    <p:sldId id="278" r:id="rId13"/>
    <p:sldId id="279"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22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2114C935-6168-4E26-8D0C-0713DBBBB69E}" type="datetimeFigureOut">
              <a:rPr lang="fr-FR" smtClean="0"/>
              <a:pPr/>
              <a:t>12/10/2025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37F4224-A9CA-4D51-B006-19B9C2B8C51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114C935-6168-4E26-8D0C-0713DBBBB69E}" type="datetimeFigureOut">
              <a:rPr lang="fr-FR" smtClean="0"/>
              <a:pPr/>
              <a:t>12/10/2025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37F4224-A9CA-4D51-B006-19B9C2B8C51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114C935-6168-4E26-8D0C-0713DBBBB69E}" type="datetimeFigureOut">
              <a:rPr lang="fr-FR" smtClean="0"/>
              <a:pPr/>
              <a:t>12/10/2025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37F4224-A9CA-4D51-B006-19B9C2B8C51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114C935-6168-4E26-8D0C-0713DBBBB69E}" type="datetimeFigureOut">
              <a:rPr lang="fr-FR" smtClean="0"/>
              <a:pPr/>
              <a:t>12/10/2025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37F4224-A9CA-4D51-B006-19B9C2B8C51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2114C935-6168-4E26-8D0C-0713DBBBB69E}" type="datetimeFigureOut">
              <a:rPr lang="fr-FR" smtClean="0"/>
              <a:pPr/>
              <a:t>12/10/2025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37F4224-A9CA-4D51-B006-19B9C2B8C51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2114C935-6168-4E26-8D0C-0713DBBBB69E}" type="datetimeFigureOut">
              <a:rPr lang="fr-FR" smtClean="0"/>
              <a:pPr/>
              <a:t>12/10/2025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37F4224-A9CA-4D51-B006-19B9C2B8C51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2114C935-6168-4E26-8D0C-0713DBBBB69E}" type="datetimeFigureOut">
              <a:rPr lang="fr-FR" smtClean="0"/>
              <a:pPr/>
              <a:t>12/10/2025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37F4224-A9CA-4D51-B006-19B9C2B8C51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2114C935-6168-4E26-8D0C-0713DBBBB69E}" type="datetimeFigureOut">
              <a:rPr lang="fr-FR" smtClean="0"/>
              <a:pPr/>
              <a:t>12/10/2025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37F4224-A9CA-4D51-B006-19B9C2B8C51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114C935-6168-4E26-8D0C-0713DBBBB69E}" type="datetimeFigureOut">
              <a:rPr lang="fr-FR" smtClean="0"/>
              <a:pPr/>
              <a:t>12/10/2025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37F4224-A9CA-4D51-B006-19B9C2B8C51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114C935-6168-4E26-8D0C-0713DBBBB69E}" type="datetimeFigureOut">
              <a:rPr lang="fr-FR" smtClean="0"/>
              <a:pPr/>
              <a:t>12/10/2025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37F4224-A9CA-4D51-B006-19B9C2B8C51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114C935-6168-4E26-8D0C-0713DBBBB69E}" type="datetimeFigureOut">
              <a:rPr lang="fr-FR" smtClean="0"/>
              <a:pPr/>
              <a:t>12/10/2025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37F4224-A9CA-4D51-B006-19B9C2B8C51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14C935-6168-4E26-8D0C-0713DBBBB69E}" type="datetimeFigureOut">
              <a:rPr lang="fr-FR" smtClean="0"/>
              <a:pPr/>
              <a:t>12/10/2025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7F4224-A9CA-4D51-B006-19B9C2B8C51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57158" y="4286256"/>
            <a:ext cx="5643602" cy="1470025"/>
          </a:xfrm>
        </p:spPr>
        <p:txBody>
          <a:bodyPr>
            <a:normAutofit fontScale="90000"/>
          </a:bodyPr>
          <a:lstStyle/>
          <a:p>
            <a:pPr algn="r"/>
            <a:r>
              <a:rPr lang="ar-DZ" sz="4900" b="1" dirty="0" smtClean="0">
                <a:latin typeface="Traditional Arabic" pitchFamily="18" charset="-78"/>
                <a:cs typeface="Traditional Arabic" pitchFamily="18" charset="-78"/>
              </a:rPr>
              <a:t>مقدمة في علم البيانات وتعلم الآلة</a:t>
            </a:r>
            <a:r>
              <a:rPr lang="fr-FR" sz="4900" b="1" dirty="0" smtClean="0">
                <a:latin typeface="Traditional Arabic" pitchFamily="18" charset="-78"/>
                <a:cs typeface="Traditional Arabic" pitchFamily="18" charset="-78"/>
              </a:rPr>
              <a:t/>
            </a:r>
            <a:br>
              <a:rPr lang="fr-FR" sz="4900" b="1" dirty="0" smtClean="0">
                <a:latin typeface="Traditional Arabic" pitchFamily="18" charset="-78"/>
                <a:cs typeface="Traditional Arabic" pitchFamily="18" charset="-78"/>
              </a:rPr>
            </a:br>
            <a:r>
              <a:rPr lang="fr-FR" sz="4900" b="1" dirty="0" smtClean="0">
                <a:latin typeface="Traditional Arabic" pitchFamily="18" charset="-78"/>
                <a:cs typeface="Traditional Arabic" pitchFamily="18" charset="-78"/>
              </a:rPr>
              <a:t>(Introduction to Data Science and Machine Learning)</a:t>
            </a:r>
            <a:r>
              <a:rPr lang="ar-DZ" dirty="0" smtClean="0">
                <a:latin typeface="Traditional Arabic" pitchFamily="18" charset="-78"/>
                <a:cs typeface="Traditional Arabic" pitchFamily="18" charset="-78"/>
              </a:rPr>
              <a:t/>
            </a:r>
            <a:br>
              <a:rPr lang="ar-DZ" dirty="0" smtClean="0">
                <a:latin typeface="Traditional Arabic" pitchFamily="18" charset="-78"/>
                <a:cs typeface="Traditional Arabic" pitchFamily="18" charset="-78"/>
              </a:rPr>
            </a:br>
            <a:r>
              <a:rPr lang="ar-DZ" sz="3300" b="1" dirty="0" smtClean="0">
                <a:latin typeface="Traditional Arabic" pitchFamily="18" charset="-78"/>
                <a:cs typeface="Traditional Arabic" pitchFamily="18" charset="-78"/>
              </a:rPr>
              <a:t>الأستاذ: بن معزو محمد زكريا</a:t>
            </a:r>
            <a:endParaRPr lang="fr-FR" sz="3300" b="1" dirty="0">
              <a:latin typeface="Traditional Arabic" pitchFamily="18" charset="-78"/>
              <a:cs typeface="Traditional Arabic" pitchFamily="18" charset="-78"/>
            </a:endParaRPr>
          </a:p>
        </p:txBody>
      </p:sp>
      <p:sp>
        <p:nvSpPr>
          <p:cNvPr id="3074" name="AutoShape 2" descr="3,399 Data Science Stock Videos, Footage, &amp; 4K Video Clips - Getty Images |  Big data, Data, Data science icon"/>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3075" name="Picture 3" descr="C:\Users\PowerPC\Documents\data science.jpg"/>
          <p:cNvPicPr>
            <a:picLocks noChangeAspect="1" noChangeArrowheads="1"/>
          </p:cNvPicPr>
          <p:nvPr/>
        </p:nvPicPr>
        <p:blipFill>
          <a:blip r:embed="rId2"/>
          <a:srcRect/>
          <a:stretch>
            <a:fillRect/>
          </a:stretch>
        </p:blipFill>
        <p:spPr bwMode="auto">
          <a:xfrm>
            <a:off x="6143637" y="214290"/>
            <a:ext cx="2786081" cy="642942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274638"/>
            <a:ext cx="8472518" cy="1143000"/>
          </a:xfrm>
        </p:spPr>
        <p:txBody>
          <a:bodyPr>
            <a:normAutofit fontScale="90000"/>
          </a:bodyPr>
          <a:lstStyle/>
          <a:p>
            <a:r>
              <a:rPr lang="fr-FR" b="1" dirty="0" err="1" smtClean="0">
                <a:latin typeface="Times New Roman" pitchFamily="18" charset="0"/>
                <a:cs typeface="Times New Roman" pitchFamily="18" charset="0"/>
              </a:rPr>
              <a:t>Definition</a:t>
            </a:r>
            <a:r>
              <a:rPr lang="fr-FR" b="1" dirty="0" smtClean="0">
                <a:latin typeface="Times New Roman" pitchFamily="18" charset="0"/>
                <a:cs typeface="Times New Roman" pitchFamily="18" charset="0"/>
              </a:rPr>
              <a:t> of Machine Learning (ML)</a:t>
            </a:r>
            <a:endParaRPr lang="fr-FR" b="1"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fontScale="92500" lnSpcReduction="20000"/>
          </a:bodyPr>
          <a:lstStyle/>
          <a:p>
            <a:pPr algn="just"/>
            <a:r>
              <a:rPr lang="en-US" b="1" dirty="0" smtClean="0">
                <a:solidFill>
                  <a:srgbClr val="FF0000"/>
                </a:solidFill>
                <a:latin typeface="Times New Roman" pitchFamily="18" charset="0"/>
                <a:cs typeface="Times New Roman" pitchFamily="18" charset="0"/>
              </a:rPr>
              <a:t>Machine learning</a:t>
            </a:r>
            <a:r>
              <a:rPr lang="en-US" dirty="0" smtClean="0">
                <a:solidFill>
                  <a:srgbClr val="FF0000"/>
                </a:solidFill>
                <a:latin typeface="Times New Roman" pitchFamily="18" charset="0"/>
                <a:cs typeface="Times New Roman" pitchFamily="18" charset="0"/>
              </a:rPr>
              <a:t> (</a:t>
            </a:r>
            <a:r>
              <a:rPr lang="en-US" b="1" dirty="0" smtClean="0">
                <a:solidFill>
                  <a:srgbClr val="FF0000"/>
                </a:solidFill>
                <a:latin typeface="Times New Roman" pitchFamily="18" charset="0"/>
                <a:cs typeface="Times New Roman" pitchFamily="18" charset="0"/>
              </a:rPr>
              <a:t>ML</a:t>
            </a:r>
            <a:r>
              <a:rPr lang="en-US" dirty="0" smtClean="0">
                <a:solidFill>
                  <a:srgbClr val="FF0000"/>
                </a:solidFill>
                <a:latin typeface="Times New Roman" pitchFamily="18" charset="0"/>
                <a:cs typeface="Times New Roman" pitchFamily="18" charset="0"/>
              </a:rPr>
              <a:t>) </a:t>
            </a:r>
            <a:r>
              <a:rPr lang="en-US" dirty="0" smtClean="0">
                <a:latin typeface="Times New Roman" pitchFamily="18" charset="0"/>
                <a:cs typeface="Times New Roman" pitchFamily="18" charset="0"/>
              </a:rPr>
              <a:t>is a field of study in </a:t>
            </a:r>
            <a:r>
              <a:rPr lang="en-US" b="1" dirty="0" smtClean="0">
                <a:solidFill>
                  <a:srgbClr val="FF0000"/>
                </a:solidFill>
                <a:latin typeface="Times New Roman" pitchFamily="18" charset="0"/>
                <a:cs typeface="Times New Roman" pitchFamily="18" charset="0"/>
              </a:rPr>
              <a:t>artificial intelligence</a:t>
            </a:r>
            <a:r>
              <a:rPr lang="en-US" dirty="0" smtClean="0">
                <a:latin typeface="Times New Roman" pitchFamily="18" charset="0"/>
                <a:cs typeface="Times New Roman" pitchFamily="18" charset="0"/>
              </a:rPr>
              <a:t> concerned with the development and study of statistical algorithms that can </a:t>
            </a:r>
            <a:r>
              <a:rPr lang="en-US" b="1" dirty="0" smtClean="0">
                <a:solidFill>
                  <a:srgbClr val="FF0000"/>
                </a:solidFill>
                <a:latin typeface="Times New Roman" pitchFamily="18" charset="0"/>
                <a:cs typeface="Times New Roman" pitchFamily="18" charset="0"/>
              </a:rPr>
              <a:t>learn</a:t>
            </a:r>
            <a:r>
              <a:rPr lang="en-US" dirty="0" smtClean="0">
                <a:latin typeface="Times New Roman" pitchFamily="18" charset="0"/>
                <a:cs typeface="Times New Roman" pitchFamily="18" charset="0"/>
              </a:rPr>
              <a:t> from </a:t>
            </a:r>
            <a:r>
              <a:rPr lang="en-US" b="1" dirty="0" smtClean="0">
                <a:solidFill>
                  <a:srgbClr val="FF0000"/>
                </a:solidFill>
                <a:latin typeface="Times New Roman" pitchFamily="18" charset="0"/>
                <a:cs typeface="Times New Roman" pitchFamily="18" charset="0"/>
              </a:rPr>
              <a:t>data</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generalise</a:t>
            </a:r>
            <a:r>
              <a:rPr lang="en-US" dirty="0" smtClean="0">
                <a:latin typeface="Times New Roman" pitchFamily="18" charset="0"/>
                <a:cs typeface="Times New Roman" pitchFamily="18" charset="0"/>
              </a:rPr>
              <a:t> to unseen data. </a:t>
            </a:r>
          </a:p>
          <a:p>
            <a:pPr algn="just"/>
            <a:r>
              <a:rPr lang="en-US" dirty="0" smtClean="0">
                <a:latin typeface="Times New Roman" pitchFamily="18" charset="0"/>
                <a:cs typeface="Times New Roman" pitchFamily="18" charset="0"/>
              </a:rPr>
              <a:t>ML finds application in many fields, including natural language processing, computer vision, speech recognition, email filtering, agriculture, and medicine. The application of ML to business problems is known as predictive analytics.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latin typeface="Times New Roman" pitchFamily="18" charset="0"/>
                <a:cs typeface="Times New Roman" pitchFamily="18" charset="0"/>
              </a:rPr>
              <a:t>Types of ML</a:t>
            </a:r>
            <a:endParaRPr lang="fr-FR" b="1"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lstStyle/>
          <a:p>
            <a:pPr algn="just"/>
            <a:r>
              <a:rPr lang="en-US" dirty="0" smtClean="0">
                <a:latin typeface="Times New Roman" pitchFamily="18" charset="0"/>
                <a:cs typeface="Times New Roman" pitchFamily="18" charset="0"/>
              </a:rPr>
              <a:t>Machine learning approaches are traditionally divided into </a:t>
            </a:r>
            <a:r>
              <a:rPr lang="en-US" b="1" dirty="0" smtClean="0">
                <a:solidFill>
                  <a:srgbClr val="FF0000"/>
                </a:solidFill>
                <a:latin typeface="Times New Roman" pitchFamily="18" charset="0"/>
                <a:cs typeface="Times New Roman" pitchFamily="18" charset="0"/>
              </a:rPr>
              <a:t>three broad categories</a:t>
            </a:r>
            <a:r>
              <a:rPr lang="en-US" dirty="0" smtClean="0">
                <a:latin typeface="Times New Roman" pitchFamily="18" charset="0"/>
                <a:cs typeface="Times New Roman" pitchFamily="18" charset="0"/>
              </a:rPr>
              <a:t>, which correspond to learning paradigms, depending on the nature of the "signal" or "feedback" available to the learning system:</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357166"/>
            <a:ext cx="8229600" cy="6286544"/>
          </a:xfrm>
        </p:spPr>
        <p:txBody>
          <a:bodyPr>
            <a:normAutofit fontScale="92500" lnSpcReduction="20000"/>
          </a:bodyPr>
          <a:lstStyle/>
          <a:p>
            <a:pPr algn="just"/>
            <a:r>
              <a:rPr lang="en-US" b="1" dirty="0" smtClean="0">
                <a:solidFill>
                  <a:srgbClr val="FF0000"/>
                </a:solidFill>
                <a:latin typeface="Times New Roman" pitchFamily="18" charset="0"/>
                <a:cs typeface="Times New Roman" pitchFamily="18" charset="0"/>
              </a:rPr>
              <a:t>Supervised learning: </a:t>
            </a:r>
            <a:r>
              <a:rPr lang="en-US" dirty="0" smtClean="0">
                <a:latin typeface="Times New Roman" pitchFamily="18" charset="0"/>
                <a:cs typeface="Times New Roman" pitchFamily="18" charset="0"/>
              </a:rPr>
              <a:t>The computer is presented with example inputs and their desired outputs, given by a </a:t>
            </a:r>
            <a:r>
              <a:rPr lang="en-US" b="1" dirty="0" smtClean="0">
                <a:solidFill>
                  <a:srgbClr val="FF0000"/>
                </a:solidFill>
                <a:latin typeface="Times New Roman" pitchFamily="18" charset="0"/>
                <a:cs typeface="Times New Roman" pitchFamily="18" charset="0"/>
              </a:rPr>
              <a:t>"teacher"</a:t>
            </a:r>
            <a:r>
              <a:rPr lang="en-US" dirty="0" smtClean="0">
                <a:latin typeface="Times New Roman" pitchFamily="18" charset="0"/>
                <a:cs typeface="Times New Roman" pitchFamily="18" charset="0"/>
              </a:rPr>
              <a:t>, and the goal is to learn a </a:t>
            </a:r>
            <a:r>
              <a:rPr lang="en-US" b="1" dirty="0" smtClean="0">
                <a:solidFill>
                  <a:srgbClr val="FF0000"/>
                </a:solidFill>
                <a:latin typeface="Times New Roman" pitchFamily="18" charset="0"/>
                <a:cs typeface="Times New Roman" pitchFamily="18" charset="0"/>
              </a:rPr>
              <a:t>general rule </a:t>
            </a:r>
            <a:r>
              <a:rPr lang="en-US" dirty="0" smtClean="0">
                <a:latin typeface="Times New Roman" pitchFamily="18" charset="0"/>
                <a:cs typeface="Times New Roman" pitchFamily="18" charset="0"/>
              </a:rPr>
              <a:t>that maps inputs to outputs.</a:t>
            </a:r>
          </a:p>
          <a:p>
            <a:pPr algn="just"/>
            <a:r>
              <a:rPr lang="en-US" b="1" dirty="0" smtClean="0">
                <a:solidFill>
                  <a:srgbClr val="FF0000"/>
                </a:solidFill>
                <a:latin typeface="Times New Roman" pitchFamily="18" charset="0"/>
                <a:cs typeface="Times New Roman" pitchFamily="18" charset="0"/>
              </a:rPr>
              <a:t>Unsupervised learning: </a:t>
            </a:r>
            <a:r>
              <a:rPr lang="en-US" dirty="0" smtClean="0">
                <a:latin typeface="Times New Roman" pitchFamily="18" charset="0"/>
                <a:cs typeface="Times New Roman" pitchFamily="18" charset="0"/>
              </a:rPr>
              <a:t>No labels are given to the learning algorithm, leaving it on its own to find structure in its input. Unsupervised learning can be a goal in itself </a:t>
            </a:r>
            <a:r>
              <a:rPr lang="en-US" b="1" dirty="0" smtClean="0">
                <a:solidFill>
                  <a:srgbClr val="FF0000"/>
                </a:solidFill>
                <a:latin typeface="Times New Roman" pitchFamily="18" charset="0"/>
                <a:cs typeface="Times New Roman" pitchFamily="18" charset="0"/>
              </a:rPr>
              <a:t>(discovering hidden patterns in data).</a:t>
            </a:r>
            <a:endParaRPr lang="en-US" dirty="0" smtClean="0">
              <a:latin typeface="Times New Roman" pitchFamily="18" charset="0"/>
              <a:cs typeface="Times New Roman" pitchFamily="18" charset="0"/>
            </a:endParaRPr>
          </a:p>
          <a:p>
            <a:pPr algn="just"/>
            <a:r>
              <a:rPr lang="en-US" b="1" dirty="0" smtClean="0">
                <a:solidFill>
                  <a:srgbClr val="FF0000"/>
                </a:solidFill>
                <a:latin typeface="Times New Roman" pitchFamily="18" charset="0"/>
                <a:cs typeface="Times New Roman" pitchFamily="18" charset="0"/>
              </a:rPr>
              <a:t>Reinforcement learning:</a:t>
            </a:r>
            <a:r>
              <a:rPr lang="en-US" dirty="0" smtClean="0">
                <a:latin typeface="Times New Roman" pitchFamily="18" charset="0"/>
                <a:cs typeface="Times New Roman" pitchFamily="18" charset="0"/>
              </a:rPr>
              <a:t> A computer program interacts with a dynamic </a:t>
            </a:r>
            <a:r>
              <a:rPr lang="en-US" b="1" dirty="0" smtClean="0">
                <a:solidFill>
                  <a:srgbClr val="FF0000"/>
                </a:solidFill>
                <a:latin typeface="Times New Roman" pitchFamily="18" charset="0"/>
                <a:cs typeface="Times New Roman" pitchFamily="18" charset="0"/>
              </a:rPr>
              <a:t>environment</a:t>
            </a:r>
            <a:r>
              <a:rPr lang="en-US" dirty="0" smtClean="0">
                <a:latin typeface="Times New Roman" pitchFamily="18" charset="0"/>
                <a:cs typeface="Times New Roman" pitchFamily="18" charset="0"/>
              </a:rPr>
              <a:t> in which it must perform a certain goal (such as driving a vehicle or playing a game against an opponent). As it navigates its problem space, the program is provided feedback that's analogous to rewards, which it tries to </a:t>
            </a:r>
            <a:r>
              <a:rPr lang="en-US" dirty="0" err="1" smtClean="0">
                <a:latin typeface="Times New Roman" pitchFamily="18" charset="0"/>
                <a:cs typeface="Times New Roman" pitchFamily="18" charset="0"/>
              </a:rPr>
              <a:t>maximise</a:t>
            </a:r>
            <a:r>
              <a:rPr lang="en-US" dirty="0" smtClean="0">
                <a:latin typeface="Times New Roman" pitchFamily="18" charset="0"/>
                <a:cs typeface="Times New Roman" pitchFamily="18" charset="0"/>
              </a:rPr>
              <a:t>.</a:t>
            </a:r>
          </a:p>
          <a:p>
            <a:pPr>
              <a:buNone/>
            </a:pP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descr="undefined"/>
          <p:cNvPicPr>
            <a:picLocks noChangeAspect="1" noChangeArrowheads="1"/>
          </p:cNvPicPr>
          <p:nvPr/>
        </p:nvPicPr>
        <p:blipFill>
          <a:blip r:embed="rId2"/>
          <a:srcRect/>
          <a:stretch>
            <a:fillRect/>
          </a:stretch>
        </p:blipFill>
        <p:spPr bwMode="auto">
          <a:xfrm>
            <a:off x="1071538" y="71415"/>
            <a:ext cx="7286676" cy="3214710"/>
          </a:xfrm>
          <a:prstGeom prst="rect">
            <a:avLst/>
          </a:prstGeom>
          <a:noFill/>
        </p:spPr>
      </p:pic>
      <p:pic>
        <p:nvPicPr>
          <p:cNvPr id="32772" name="Picture 4" descr="undefined"/>
          <p:cNvPicPr>
            <a:picLocks noChangeAspect="1" noChangeArrowheads="1"/>
          </p:cNvPicPr>
          <p:nvPr/>
        </p:nvPicPr>
        <p:blipFill>
          <a:blip r:embed="rId3"/>
          <a:srcRect/>
          <a:stretch>
            <a:fillRect/>
          </a:stretch>
        </p:blipFill>
        <p:spPr bwMode="auto">
          <a:xfrm>
            <a:off x="1142976" y="3357562"/>
            <a:ext cx="7072362" cy="3286148"/>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40" name="Picture 4" descr="Data: The Oil in Today's New Economy"/>
          <p:cNvPicPr>
            <a:picLocks noChangeAspect="1" noChangeArrowheads="1"/>
          </p:cNvPicPr>
          <p:nvPr/>
        </p:nvPicPr>
        <p:blipFill>
          <a:blip r:embed="rId2"/>
          <a:srcRect/>
          <a:stretch>
            <a:fillRect/>
          </a:stretch>
        </p:blipFill>
        <p:spPr bwMode="auto">
          <a:xfrm>
            <a:off x="1571604" y="357166"/>
            <a:ext cx="5929354" cy="6143668"/>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What are some of the best quotes about data? - Quora"/>
          <p:cNvPicPr>
            <a:picLocks noChangeAspect="1" noChangeArrowheads="1"/>
          </p:cNvPicPr>
          <p:nvPr/>
        </p:nvPicPr>
        <p:blipFill>
          <a:blip r:embed="rId2"/>
          <a:srcRect/>
          <a:stretch>
            <a:fillRect/>
          </a:stretch>
        </p:blipFill>
        <p:spPr bwMode="auto">
          <a:xfrm>
            <a:off x="1088151" y="642918"/>
            <a:ext cx="7270063" cy="5815006"/>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31762"/>
            <a:ext cx="8229600" cy="725470"/>
          </a:xfrm>
        </p:spPr>
        <p:txBody>
          <a:bodyPr>
            <a:normAutofit fontScale="90000"/>
          </a:bodyPr>
          <a:lstStyle/>
          <a:p>
            <a:pPr rtl="1"/>
            <a:r>
              <a:rPr lang="fr-FR" b="1" dirty="0" err="1" smtClean="0">
                <a:latin typeface="Times New Roman" pitchFamily="18" charset="0"/>
                <a:cs typeface="Times New Roman" pitchFamily="18" charset="0"/>
              </a:rPr>
              <a:t>Definition</a:t>
            </a:r>
            <a:r>
              <a:rPr lang="fr-FR" b="1" dirty="0" smtClean="0">
                <a:latin typeface="Times New Roman" pitchFamily="18" charset="0"/>
                <a:cs typeface="Times New Roman" pitchFamily="18" charset="0"/>
              </a:rPr>
              <a:t> of Data</a:t>
            </a:r>
            <a:endParaRPr lang="fr-FR" b="1" dirty="0">
              <a:latin typeface="Times New Roman" pitchFamily="18" charset="0"/>
              <a:cs typeface="Times New Roman" pitchFamily="18" charset="0"/>
            </a:endParaRPr>
          </a:p>
        </p:txBody>
      </p:sp>
      <p:sp>
        <p:nvSpPr>
          <p:cNvPr id="4" name="Espace réservé du contenu 3"/>
          <p:cNvSpPr>
            <a:spLocks noGrp="1"/>
          </p:cNvSpPr>
          <p:nvPr>
            <p:ph sz="half" idx="1"/>
          </p:nvPr>
        </p:nvSpPr>
        <p:spPr>
          <a:xfrm>
            <a:off x="71406" y="1000132"/>
            <a:ext cx="4857784" cy="6215082"/>
          </a:xfrm>
        </p:spPr>
        <p:txBody>
          <a:bodyPr>
            <a:normAutofit fontScale="62500" lnSpcReduction="20000"/>
          </a:bodyPr>
          <a:lstStyle/>
          <a:p>
            <a:pPr algn="just"/>
            <a:r>
              <a:rPr lang="en-US" b="1" dirty="0" smtClean="0">
                <a:solidFill>
                  <a:srgbClr val="FF0000"/>
                </a:solidFill>
                <a:latin typeface="Times New Roman" pitchFamily="18" charset="0"/>
                <a:cs typeface="Times New Roman" pitchFamily="18" charset="0"/>
              </a:rPr>
              <a:t>Data</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are a collection of discrete or continuous values that convey information, describing the quantity, quality, fact, statistics, other basic units of meaning, or simply sequences of symbols that may be further interpreted formally. </a:t>
            </a:r>
          </a:p>
          <a:p>
            <a:pPr algn="just"/>
            <a:r>
              <a:rPr lang="en-US" dirty="0" smtClean="0">
                <a:latin typeface="Times New Roman" pitchFamily="18" charset="0"/>
                <a:cs typeface="Times New Roman" pitchFamily="18" charset="0"/>
              </a:rPr>
              <a:t>A</a:t>
            </a:r>
            <a:r>
              <a:rPr lang="en-US" dirty="0" smtClean="0">
                <a:solidFill>
                  <a:srgbClr val="FF0000"/>
                </a:solidFill>
                <a:latin typeface="Times New Roman" pitchFamily="18" charset="0"/>
                <a:cs typeface="Times New Roman" pitchFamily="18" charset="0"/>
              </a:rPr>
              <a:t> </a:t>
            </a:r>
            <a:r>
              <a:rPr lang="en-US" b="1" dirty="0" smtClean="0">
                <a:solidFill>
                  <a:srgbClr val="FF0000"/>
                </a:solidFill>
                <a:latin typeface="Times New Roman" pitchFamily="18" charset="0"/>
                <a:cs typeface="Times New Roman" pitchFamily="18" charset="0"/>
              </a:rPr>
              <a:t>datum</a:t>
            </a:r>
            <a:r>
              <a:rPr lang="en-US" dirty="0" smtClean="0">
                <a:latin typeface="Times New Roman" pitchFamily="18" charset="0"/>
                <a:cs typeface="Times New Roman" pitchFamily="18" charset="0"/>
              </a:rPr>
              <a:t> is an individual value in a collection of data. </a:t>
            </a:r>
          </a:p>
          <a:p>
            <a:pPr algn="just"/>
            <a:r>
              <a:rPr lang="en-US" dirty="0" smtClean="0">
                <a:latin typeface="Times New Roman" pitchFamily="18" charset="0"/>
                <a:cs typeface="Times New Roman" pitchFamily="18" charset="0"/>
              </a:rPr>
              <a:t>Data are usually organized into structures such as tables that provide additional context and meaning, and may themselves be used as data in larger structures. </a:t>
            </a:r>
          </a:p>
          <a:p>
            <a:pPr algn="just"/>
            <a:r>
              <a:rPr lang="en-US" dirty="0" smtClean="0">
                <a:latin typeface="Times New Roman" pitchFamily="18" charset="0"/>
                <a:cs typeface="Times New Roman" pitchFamily="18" charset="0"/>
              </a:rPr>
              <a:t>Data may be used as variables in a computational process. Data may represent abstract ideas or concrete measurements. </a:t>
            </a:r>
          </a:p>
          <a:p>
            <a:pPr algn="just"/>
            <a:r>
              <a:rPr lang="en-US" dirty="0" smtClean="0">
                <a:latin typeface="Times New Roman" pitchFamily="18" charset="0"/>
                <a:cs typeface="Times New Roman" pitchFamily="18" charset="0"/>
              </a:rPr>
              <a:t>Data are commonly used in scientific research, economics, and virtually every other form of human organizational activity. Examples of data sets include price indices (such as the consumer price index), unemployment rates, literacy rates, and census data. In this context, data represent the raw facts and figures from which useful </a:t>
            </a:r>
            <a:r>
              <a:rPr lang="en-US" b="1" dirty="0" smtClean="0">
                <a:solidFill>
                  <a:srgbClr val="FF0000"/>
                </a:solidFill>
                <a:latin typeface="Times New Roman" pitchFamily="18" charset="0"/>
                <a:cs typeface="Times New Roman" pitchFamily="18" charset="0"/>
              </a:rPr>
              <a:t>information</a:t>
            </a:r>
            <a:r>
              <a:rPr lang="en-US" dirty="0" smtClean="0">
                <a:latin typeface="Times New Roman" pitchFamily="18" charset="0"/>
                <a:cs typeface="Times New Roman" pitchFamily="18" charset="0"/>
              </a:rPr>
              <a:t> can be extracted.</a:t>
            </a:r>
            <a:endParaRPr lang="fr-FR" dirty="0">
              <a:latin typeface="Times New Roman" pitchFamily="18" charset="0"/>
              <a:cs typeface="Times New Roman" pitchFamily="18" charset="0"/>
            </a:endParaRPr>
          </a:p>
        </p:txBody>
      </p:sp>
      <p:pic>
        <p:nvPicPr>
          <p:cNvPr id="1026" name="Picture 2" descr="undefined"/>
          <p:cNvPicPr>
            <a:picLocks noChangeAspect="1" noChangeArrowheads="1"/>
          </p:cNvPicPr>
          <p:nvPr/>
        </p:nvPicPr>
        <p:blipFill>
          <a:blip r:embed="rId2"/>
          <a:srcRect/>
          <a:stretch>
            <a:fillRect/>
          </a:stretch>
        </p:blipFill>
        <p:spPr bwMode="auto">
          <a:xfrm>
            <a:off x="4929190" y="1000108"/>
            <a:ext cx="4214842" cy="5353033"/>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57818" y="214290"/>
            <a:ext cx="3400420" cy="1143000"/>
          </a:xfrm>
        </p:spPr>
        <p:txBody>
          <a:bodyPr>
            <a:normAutofit fontScale="90000"/>
          </a:bodyPr>
          <a:lstStyle/>
          <a:p>
            <a:pPr rtl="1"/>
            <a:r>
              <a:rPr lang="ar-DZ" b="1" dirty="0" smtClean="0">
                <a:latin typeface="Traditional Arabic" pitchFamily="18" charset="-78"/>
              </a:rPr>
              <a:t> </a:t>
            </a:r>
            <a:r>
              <a:rPr lang="fr-FR" b="1" dirty="0" smtClean="0">
                <a:latin typeface="Traditional Arabic" pitchFamily="18" charset="-78"/>
              </a:rPr>
              <a:t>Data Science</a:t>
            </a:r>
            <a:endParaRPr lang="fr-FR" b="1" dirty="0">
              <a:latin typeface="Traditional Arabic" pitchFamily="18" charset="-78"/>
            </a:endParaRPr>
          </a:p>
        </p:txBody>
      </p:sp>
      <p:sp>
        <p:nvSpPr>
          <p:cNvPr id="1026" name="AutoShape 2" descr="129,000+ Machine Learning Stock Photos, Pictures &amp; Royalty-Free Images -  iStock | Artificial intelligence, Big data, Machine learning icon"/>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31746" name="AutoShape 2" descr="Data Science Career Panel | Minneapolis Community &amp; Technical Colleg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31748" name="Picture 4" descr="Data Science Stock Photos, Images and Backgrounds for Free Download"/>
          <p:cNvPicPr>
            <a:picLocks noChangeAspect="1" noChangeArrowheads="1"/>
          </p:cNvPicPr>
          <p:nvPr/>
        </p:nvPicPr>
        <p:blipFill>
          <a:blip r:embed="rId2"/>
          <a:srcRect/>
          <a:stretch>
            <a:fillRect/>
          </a:stretch>
        </p:blipFill>
        <p:spPr bwMode="auto">
          <a:xfrm>
            <a:off x="214282" y="142852"/>
            <a:ext cx="4857784" cy="6572272"/>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1462"/>
            <a:ext cx="8229600" cy="796908"/>
          </a:xfrm>
        </p:spPr>
        <p:txBody>
          <a:bodyPr/>
          <a:lstStyle/>
          <a:p>
            <a:r>
              <a:rPr lang="fr-FR" b="1" dirty="0" err="1" smtClean="0">
                <a:latin typeface="Times New Roman" pitchFamily="18" charset="0"/>
                <a:cs typeface="Times New Roman" pitchFamily="18" charset="0"/>
              </a:rPr>
              <a:t>Etymology</a:t>
            </a:r>
            <a:r>
              <a:rPr lang="fr-FR" b="1" dirty="0" smtClean="0">
                <a:latin typeface="Times New Roman" pitchFamily="18" charset="0"/>
                <a:cs typeface="Times New Roman" pitchFamily="18" charset="0"/>
              </a:rPr>
              <a:t> of the </a:t>
            </a:r>
            <a:r>
              <a:rPr lang="fr-FR" b="1" dirty="0" err="1" smtClean="0">
                <a:latin typeface="Times New Roman" pitchFamily="18" charset="0"/>
                <a:cs typeface="Times New Roman" pitchFamily="18" charset="0"/>
              </a:rPr>
              <a:t>term</a:t>
            </a:r>
            <a:endParaRPr lang="fr-FR" b="1" dirty="0">
              <a:latin typeface="Times New Roman" pitchFamily="18" charset="0"/>
              <a:cs typeface="Times New Roman" pitchFamily="18" charset="0"/>
            </a:endParaRPr>
          </a:p>
        </p:txBody>
      </p:sp>
      <p:sp>
        <p:nvSpPr>
          <p:cNvPr id="3" name="Espace réservé du contenu 2"/>
          <p:cNvSpPr>
            <a:spLocks noGrp="1"/>
          </p:cNvSpPr>
          <p:nvPr>
            <p:ph sz="half" idx="1"/>
          </p:nvPr>
        </p:nvSpPr>
        <p:spPr>
          <a:xfrm>
            <a:off x="285720" y="1000108"/>
            <a:ext cx="5214974" cy="5786478"/>
          </a:xfrm>
        </p:spPr>
        <p:txBody>
          <a:bodyPr>
            <a:normAutofit lnSpcReduction="10000"/>
          </a:bodyPr>
          <a:lstStyle/>
          <a:p>
            <a:pPr algn="just"/>
            <a:r>
              <a:rPr lang="en-US" dirty="0" smtClean="0">
                <a:latin typeface="Times New Roman" pitchFamily="18" charset="0"/>
                <a:cs typeface="Times New Roman" pitchFamily="18" charset="0"/>
              </a:rPr>
              <a:t>The term </a:t>
            </a:r>
            <a:r>
              <a:rPr lang="en-US" b="1" dirty="0" smtClean="0">
                <a:solidFill>
                  <a:srgbClr val="FF0000"/>
                </a:solidFill>
                <a:latin typeface="Times New Roman" pitchFamily="18" charset="0"/>
                <a:cs typeface="Times New Roman" pitchFamily="18" charset="0"/>
              </a:rPr>
              <a:t>"data science" </a:t>
            </a:r>
            <a:r>
              <a:rPr lang="en-US" dirty="0" smtClean="0">
                <a:latin typeface="Times New Roman" pitchFamily="18" charset="0"/>
                <a:cs typeface="Times New Roman" pitchFamily="18" charset="0"/>
              </a:rPr>
              <a:t>has been traced back to </a:t>
            </a:r>
            <a:r>
              <a:rPr lang="en-US" b="1" dirty="0" smtClean="0">
                <a:solidFill>
                  <a:srgbClr val="FF0000"/>
                </a:solidFill>
                <a:latin typeface="Times New Roman" pitchFamily="18" charset="0"/>
                <a:cs typeface="Times New Roman" pitchFamily="18" charset="0"/>
              </a:rPr>
              <a:t>1974</a:t>
            </a:r>
            <a:r>
              <a:rPr lang="en-US" dirty="0" smtClean="0">
                <a:latin typeface="Times New Roman" pitchFamily="18" charset="0"/>
                <a:cs typeface="Times New Roman" pitchFamily="18" charset="0"/>
              </a:rPr>
              <a:t>, when </a:t>
            </a:r>
            <a:r>
              <a:rPr lang="en-US" b="1" dirty="0" smtClean="0">
                <a:solidFill>
                  <a:srgbClr val="FF0000"/>
                </a:solidFill>
                <a:latin typeface="Times New Roman" pitchFamily="18" charset="0"/>
                <a:cs typeface="Times New Roman" pitchFamily="18" charset="0"/>
              </a:rPr>
              <a:t>Peter </a:t>
            </a:r>
            <a:r>
              <a:rPr lang="en-US" b="1" dirty="0" err="1" smtClean="0">
                <a:solidFill>
                  <a:srgbClr val="FF0000"/>
                </a:solidFill>
                <a:latin typeface="Times New Roman" pitchFamily="18" charset="0"/>
                <a:cs typeface="Times New Roman" pitchFamily="18" charset="0"/>
              </a:rPr>
              <a:t>Naur</a:t>
            </a:r>
            <a:r>
              <a:rPr lang="en-US" dirty="0" smtClean="0">
                <a:latin typeface="Times New Roman" pitchFamily="18" charset="0"/>
                <a:cs typeface="Times New Roman" pitchFamily="18" charset="0"/>
              </a:rPr>
              <a:t> proposed it as an alternative name to computer science.</a:t>
            </a:r>
            <a:r>
              <a:rPr lang="en-US" baseline="30000" dirty="0" smtClean="0">
                <a:latin typeface="Times New Roman" pitchFamily="18" charset="0"/>
                <a:cs typeface="Times New Roman" pitchFamily="18" charset="0"/>
              </a:rPr>
              <a:t> </a:t>
            </a:r>
          </a:p>
          <a:p>
            <a:pPr algn="just"/>
            <a:r>
              <a:rPr lang="en-US" dirty="0" smtClean="0">
                <a:latin typeface="Times New Roman" pitchFamily="18" charset="0"/>
                <a:cs typeface="Times New Roman" pitchFamily="18" charset="0"/>
              </a:rPr>
              <a:t>In </a:t>
            </a:r>
            <a:r>
              <a:rPr lang="en-US" b="1" dirty="0" smtClean="0">
                <a:solidFill>
                  <a:srgbClr val="FF0000"/>
                </a:solidFill>
                <a:latin typeface="Times New Roman" pitchFamily="18" charset="0"/>
                <a:cs typeface="Times New Roman" pitchFamily="18" charset="0"/>
              </a:rPr>
              <a:t>1997,</a:t>
            </a:r>
            <a:r>
              <a:rPr lang="en-US" dirty="0" smtClean="0">
                <a:latin typeface="Times New Roman" pitchFamily="18" charset="0"/>
                <a:cs typeface="Times New Roman" pitchFamily="18" charset="0"/>
              </a:rPr>
              <a:t> </a:t>
            </a:r>
            <a:r>
              <a:rPr lang="en-US" b="1" dirty="0" smtClean="0">
                <a:solidFill>
                  <a:srgbClr val="FF0000"/>
                </a:solidFill>
                <a:latin typeface="Times New Roman" pitchFamily="18" charset="0"/>
                <a:cs typeface="Times New Roman" pitchFamily="18" charset="0"/>
              </a:rPr>
              <a:t>C. F. Jeff Wu</a:t>
            </a:r>
            <a:r>
              <a:rPr lang="en-US" dirty="0" smtClean="0">
                <a:latin typeface="Times New Roman" pitchFamily="18" charset="0"/>
                <a:cs typeface="Times New Roman" pitchFamily="18" charset="0"/>
              </a:rPr>
              <a:t> suggested that statistics should be renamed data science. </a:t>
            </a:r>
          </a:p>
          <a:p>
            <a:pPr algn="just"/>
            <a:r>
              <a:rPr lang="en-US" dirty="0" smtClean="0">
                <a:latin typeface="Times New Roman" pitchFamily="18" charset="0"/>
                <a:cs typeface="Times New Roman" pitchFamily="18" charset="0"/>
              </a:rPr>
              <a:t>In </a:t>
            </a:r>
            <a:r>
              <a:rPr lang="en-US" b="1" dirty="0" smtClean="0">
                <a:solidFill>
                  <a:srgbClr val="FF0000"/>
                </a:solidFill>
                <a:latin typeface="Times New Roman" pitchFamily="18" charset="0"/>
                <a:cs typeface="Times New Roman" pitchFamily="18" charset="0"/>
              </a:rPr>
              <a:t>1998</a:t>
            </a:r>
            <a:r>
              <a:rPr lang="en-US" dirty="0" smtClean="0">
                <a:latin typeface="Times New Roman" pitchFamily="18" charset="0"/>
                <a:cs typeface="Times New Roman" pitchFamily="18" charset="0"/>
              </a:rPr>
              <a:t>, </a:t>
            </a:r>
            <a:r>
              <a:rPr lang="en-US" b="1" dirty="0" smtClean="0">
                <a:solidFill>
                  <a:srgbClr val="FF0000"/>
                </a:solidFill>
                <a:latin typeface="Times New Roman" pitchFamily="18" charset="0"/>
                <a:cs typeface="Times New Roman" pitchFamily="18" charset="0"/>
              </a:rPr>
              <a:t>Hayashi </a:t>
            </a:r>
            <a:r>
              <a:rPr lang="en-US" b="1" dirty="0" err="1" smtClean="0">
                <a:solidFill>
                  <a:srgbClr val="FF0000"/>
                </a:solidFill>
                <a:latin typeface="Times New Roman" pitchFamily="18" charset="0"/>
                <a:cs typeface="Times New Roman" pitchFamily="18" charset="0"/>
              </a:rPr>
              <a:t>Chikio</a:t>
            </a:r>
            <a:r>
              <a:rPr lang="en-US" b="1" dirty="0" smtClean="0">
                <a:solidFill>
                  <a:srgbClr val="FF0000"/>
                </a:solidFill>
                <a:latin typeface="Times New Roman" pitchFamily="18" charset="0"/>
                <a:cs typeface="Times New Roman" pitchFamily="18" charset="0"/>
              </a:rPr>
              <a:t> </a:t>
            </a:r>
            <a:r>
              <a:rPr lang="en-US" dirty="0" smtClean="0">
                <a:latin typeface="Times New Roman" pitchFamily="18" charset="0"/>
                <a:cs typeface="Times New Roman" pitchFamily="18" charset="0"/>
              </a:rPr>
              <a:t>argued for data science as a new, interdisciplinary concept, with three aspects: </a:t>
            </a:r>
            <a:r>
              <a:rPr lang="en-US" b="1" dirty="0" smtClean="0">
                <a:solidFill>
                  <a:srgbClr val="FF0000"/>
                </a:solidFill>
                <a:latin typeface="Times New Roman" pitchFamily="18" charset="0"/>
                <a:cs typeface="Times New Roman" pitchFamily="18" charset="0"/>
              </a:rPr>
              <a:t>data design, collection, and analysis</a:t>
            </a:r>
            <a:r>
              <a:rPr lang="en-US" dirty="0" smtClean="0">
                <a:latin typeface="Times New Roman" pitchFamily="18" charset="0"/>
                <a:cs typeface="Times New Roman" pitchFamily="18" charset="0"/>
              </a:rPr>
              <a:t>.</a:t>
            </a:r>
            <a:endParaRPr lang="fr-FR" dirty="0">
              <a:latin typeface="Times New Roman" pitchFamily="18" charset="0"/>
              <a:cs typeface="Times New Roman" pitchFamily="18" charset="0"/>
            </a:endParaRPr>
          </a:p>
        </p:txBody>
      </p:sp>
      <p:pic>
        <p:nvPicPr>
          <p:cNvPr id="28674" name="Picture 2" descr="undefined"/>
          <p:cNvPicPr>
            <a:picLocks noChangeAspect="1" noChangeArrowheads="1"/>
          </p:cNvPicPr>
          <p:nvPr/>
        </p:nvPicPr>
        <p:blipFill>
          <a:blip r:embed="rId2" cstate="print"/>
          <a:srcRect/>
          <a:stretch>
            <a:fillRect/>
          </a:stretch>
        </p:blipFill>
        <p:spPr bwMode="auto">
          <a:xfrm>
            <a:off x="6143636" y="785794"/>
            <a:ext cx="2143140" cy="1857388"/>
          </a:xfrm>
          <a:prstGeom prst="rect">
            <a:avLst/>
          </a:prstGeom>
          <a:noFill/>
        </p:spPr>
      </p:pic>
      <p:pic>
        <p:nvPicPr>
          <p:cNvPr id="28676" name="Picture 4" descr="undefined"/>
          <p:cNvPicPr>
            <a:picLocks noChangeAspect="1" noChangeArrowheads="1"/>
          </p:cNvPicPr>
          <p:nvPr/>
        </p:nvPicPr>
        <p:blipFill>
          <a:blip r:embed="rId3"/>
          <a:srcRect/>
          <a:stretch>
            <a:fillRect/>
          </a:stretch>
        </p:blipFill>
        <p:spPr bwMode="auto">
          <a:xfrm>
            <a:off x="6143636" y="2714620"/>
            <a:ext cx="2143140" cy="1857388"/>
          </a:xfrm>
          <a:prstGeom prst="rect">
            <a:avLst/>
          </a:prstGeom>
          <a:noFill/>
        </p:spPr>
      </p:pic>
      <p:pic>
        <p:nvPicPr>
          <p:cNvPr id="28678" name="Picture 6" descr="Description de l'image 林知己夫.jpg."/>
          <p:cNvPicPr>
            <a:picLocks noChangeAspect="1" noChangeArrowheads="1"/>
          </p:cNvPicPr>
          <p:nvPr/>
        </p:nvPicPr>
        <p:blipFill>
          <a:blip r:embed="rId4"/>
          <a:srcRect/>
          <a:stretch>
            <a:fillRect/>
          </a:stretch>
        </p:blipFill>
        <p:spPr bwMode="auto">
          <a:xfrm>
            <a:off x="6143636" y="4643446"/>
            <a:ext cx="2200264" cy="193834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b="1" dirty="0" err="1" smtClean="0">
                <a:latin typeface="Times New Roman" pitchFamily="18" charset="0"/>
                <a:cs typeface="Times New Roman" pitchFamily="18" charset="0"/>
              </a:rPr>
              <a:t>Definition</a:t>
            </a:r>
            <a:r>
              <a:rPr lang="fr-FR" b="1" dirty="0" smtClean="0">
                <a:latin typeface="Times New Roman" pitchFamily="18" charset="0"/>
                <a:cs typeface="Times New Roman" pitchFamily="18" charset="0"/>
              </a:rPr>
              <a:t> of data science</a:t>
            </a:r>
            <a:endParaRPr lang="fr-FR" b="1" dirty="0">
              <a:latin typeface="Times New Roman" pitchFamily="18" charset="0"/>
              <a:cs typeface="Times New Roman" pitchFamily="18" charset="0"/>
            </a:endParaRPr>
          </a:p>
        </p:txBody>
      </p:sp>
      <p:sp>
        <p:nvSpPr>
          <p:cNvPr id="6" name="Espace réservé du contenu 5"/>
          <p:cNvSpPr>
            <a:spLocks noGrp="1"/>
          </p:cNvSpPr>
          <p:nvPr>
            <p:ph idx="1"/>
          </p:nvPr>
        </p:nvSpPr>
        <p:spPr/>
        <p:txBody>
          <a:bodyPr>
            <a:normAutofit fontScale="92500" lnSpcReduction="10000"/>
          </a:bodyPr>
          <a:lstStyle/>
          <a:p>
            <a:pPr algn="just"/>
            <a:r>
              <a:rPr lang="en-US" b="1" dirty="0" smtClean="0">
                <a:solidFill>
                  <a:srgbClr val="FF0000"/>
                </a:solidFill>
                <a:latin typeface="Times New Roman" pitchFamily="18" charset="0"/>
                <a:cs typeface="Times New Roman" pitchFamily="18" charset="0"/>
              </a:rPr>
              <a:t>Data science</a:t>
            </a:r>
            <a:r>
              <a:rPr lang="en-US" dirty="0" smtClean="0">
                <a:latin typeface="Times New Roman" pitchFamily="18" charset="0"/>
                <a:cs typeface="Times New Roman" pitchFamily="18" charset="0"/>
              </a:rPr>
              <a:t> is an interdisciplinary academic field that uses statistics, scientific computing, scientific methods, processing, scientific visualization, algorithms and systems to extract or extrapolate </a:t>
            </a:r>
            <a:r>
              <a:rPr lang="en-US" b="1" dirty="0" smtClean="0">
                <a:solidFill>
                  <a:srgbClr val="FF0000"/>
                </a:solidFill>
                <a:latin typeface="Times New Roman" pitchFamily="18" charset="0"/>
                <a:cs typeface="Times New Roman" pitchFamily="18" charset="0"/>
              </a:rPr>
              <a:t>knowledge</a:t>
            </a:r>
            <a:r>
              <a:rPr lang="en-US" dirty="0" smtClean="0">
                <a:latin typeface="Times New Roman" pitchFamily="18" charset="0"/>
                <a:cs typeface="Times New Roman" pitchFamily="18" charset="0"/>
              </a:rPr>
              <a:t> from potentially noisy, structured, or unstructured data.</a:t>
            </a:r>
          </a:p>
          <a:p>
            <a:pPr algn="just"/>
            <a:r>
              <a:rPr lang="en-US" dirty="0" smtClean="0">
                <a:latin typeface="Times New Roman" pitchFamily="18" charset="0"/>
                <a:cs typeface="Times New Roman" pitchFamily="18" charset="0"/>
              </a:rPr>
              <a:t>A </a:t>
            </a:r>
            <a:r>
              <a:rPr lang="en-US" b="1" dirty="0" smtClean="0">
                <a:solidFill>
                  <a:srgbClr val="FF0000"/>
                </a:solidFill>
                <a:latin typeface="Times New Roman" pitchFamily="18" charset="0"/>
                <a:cs typeface="Times New Roman" pitchFamily="18" charset="0"/>
              </a:rPr>
              <a:t>data scientist</a:t>
            </a:r>
            <a:r>
              <a:rPr lang="en-US" dirty="0" smtClean="0">
                <a:latin typeface="Times New Roman" pitchFamily="18" charset="0"/>
                <a:cs typeface="Times New Roman" pitchFamily="18" charset="0"/>
              </a:rPr>
              <a:t> is a professional who creates </a:t>
            </a:r>
            <a:r>
              <a:rPr lang="en-US" b="1" dirty="0" smtClean="0">
                <a:solidFill>
                  <a:srgbClr val="FF0000"/>
                </a:solidFill>
                <a:latin typeface="Times New Roman" pitchFamily="18" charset="0"/>
                <a:cs typeface="Times New Roman" pitchFamily="18" charset="0"/>
              </a:rPr>
              <a:t>programming code </a:t>
            </a:r>
            <a:r>
              <a:rPr lang="en-US" dirty="0" smtClean="0">
                <a:latin typeface="Times New Roman" pitchFamily="18" charset="0"/>
                <a:cs typeface="Times New Roman" pitchFamily="18" charset="0"/>
              </a:rPr>
              <a:t>and combines it with statistical knowledge to summarize data.</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descr="Fichier:Data Science.png"/>
          <p:cNvPicPr>
            <a:picLocks noChangeAspect="1" noChangeArrowheads="1"/>
          </p:cNvPicPr>
          <p:nvPr/>
        </p:nvPicPr>
        <p:blipFill>
          <a:blip r:embed="rId2"/>
          <a:srcRect l="17188" t="5007" r="17187" b="5523"/>
          <a:stretch>
            <a:fillRect/>
          </a:stretch>
        </p:blipFill>
        <p:spPr bwMode="auto">
          <a:xfrm>
            <a:off x="1500166" y="357166"/>
            <a:ext cx="6000792" cy="607223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72132" y="1214422"/>
            <a:ext cx="3400420" cy="1143000"/>
          </a:xfrm>
        </p:spPr>
        <p:txBody>
          <a:bodyPr>
            <a:normAutofit fontScale="90000"/>
          </a:bodyPr>
          <a:lstStyle/>
          <a:p>
            <a:pPr rtl="1"/>
            <a:r>
              <a:rPr lang="ar-DZ" b="1" dirty="0" smtClean="0">
                <a:latin typeface="Traditional Arabic" pitchFamily="18" charset="-78"/>
                <a:cs typeface="Traditional Arabic" pitchFamily="18" charset="-78"/>
              </a:rPr>
              <a:t> </a:t>
            </a:r>
            <a:r>
              <a:rPr lang="fr-FR" b="1" dirty="0" smtClean="0">
                <a:latin typeface="Traditional Arabic" pitchFamily="18" charset="-78"/>
                <a:cs typeface="Traditional Arabic" pitchFamily="18" charset="-78"/>
              </a:rPr>
              <a:t>Machine Learning (ML)</a:t>
            </a:r>
            <a:endParaRPr lang="fr-FR" b="1" dirty="0">
              <a:latin typeface="Traditional Arabic" pitchFamily="18" charset="-78"/>
              <a:cs typeface="Traditional Arabic" pitchFamily="18" charset="-78"/>
            </a:endParaRPr>
          </a:p>
        </p:txBody>
      </p:sp>
      <p:sp>
        <p:nvSpPr>
          <p:cNvPr id="1026" name="AutoShape 2" descr="129,000+ Machine Learning Stock Photos, Pictures &amp; Royalty-Free Images -  iStock | Artificial intelligence, Big data, Machine learning icon"/>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027" name="Picture 3" descr="C:\Users\PowerPC\Documents\ML.jpg"/>
          <p:cNvPicPr>
            <a:picLocks noChangeAspect="1" noChangeArrowheads="1"/>
          </p:cNvPicPr>
          <p:nvPr/>
        </p:nvPicPr>
        <p:blipFill>
          <a:blip r:embed="rId2"/>
          <a:srcRect/>
          <a:stretch>
            <a:fillRect/>
          </a:stretch>
        </p:blipFill>
        <p:spPr bwMode="auto">
          <a:xfrm>
            <a:off x="285720" y="142852"/>
            <a:ext cx="5146706" cy="642942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317</TotalTime>
  <Words>129</Words>
  <Application>Microsoft Office PowerPoint</Application>
  <PresentationFormat>Affichage à l'écran (4:3)</PresentationFormat>
  <Paragraphs>24</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Thème Office</vt:lpstr>
      <vt:lpstr>مقدمة في علم البيانات وتعلم الآلة (Introduction to Data Science and Machine Learning) الأستاذ: بن معزو محمد زكريا</vt:lpstr>
      <vt:lpstr>Diapositive 2</vt:lpstr>
      <vt:lpstr>Diapositive 3</vt:lpstr>
      <vt:lpstr>Definition of Data</vt:lpstr>
      <vt:lpstr> Data Science</vt:lpstr>
      <vt:lpstr>Etymology of the term</vt:lpstr>
      <vt:lpstr>Definition of data science</vt:lpstr>
      <vt:lpstr>Diapositive 8</vt:lpstr>
      <vt:lpstr> Machine Learning (ML)</vt:lpstr>
      <vt:lpstr>Definition of Machine Learning (ML)</vt:lpstr>
      <vt:lpstr>Types of ML</vt:lpstr>
      <vt:lpstr>Diapositive 12</vt:lpstr>
      <vt:lpstr>Diapositive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PowerPC</dc:creator>
  <cp:lastModifiedBy>PowerPC</cp:lastModifiedBy>
  <cp:revision>80</cp:revision>
  <dcterms:created xsi:type="dcterms:W3CDTF">2025-10-06T18:52:34Z</dcterms:created>
  <dcterms:modified xsi:type="dcterms:W3CDTF">2025-10-12T10:45:50Z</dcterms:modified>
</cp:coreProperties>
</file>