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71" r:id="rId3"/>
    <p:sldId id="267" r:id="rId4"/>
    <p:sldId id="268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59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418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70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51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479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10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48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090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63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22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10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74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73584"/>
            <a:ext cx="7772400" cy="1463040"/>
          </a:xfrm>
        </p:spPr>
        <p:txBody>
          <a:bodyPr/>
          <a:lstStyle/>
          <a:p>
            <a:pPr algn="ctr"/>
            <a:r>
              <a:rPr lang="ar-DZ" dirty="0" smtClean="0"/>
              <a:t>التدقيق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5795681"/>
            <a:ext cx="3200400" cy="627495"/>
          </a:xfrm>
        </p:spPr>
        <p:txBody>
          <a:bodyPr>
            <a:normAutofit fontScale="77500" lnSpcReduction="20000"/>
          </a:bodyPr>
          <a:lstStyle/>
          <a:p>
            <a:r>
              <a:rPr lang="ar-DZ" sz="2800" dirty="0" smtClean="0"/>
              <a:t>الأستاذة الدكتورة   بن قارة إيمان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10200" y="4090594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CADE4"/>
              </a:buClr>
            </a:pPr>
            <a:r>
              <a:rPr lang="ar-DZ" sz="2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تطبيقات في مقياس : </a:t>
            </a:r>
            <a:endParaRPr lang="en-US" sz="28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5988" y="281524"/>
            <a:ext cx="6795247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جامعة باجي مختار عنابة</a:t>
            </a:r>
          </a:p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كلية العلوم الاقتصادية و علوم التسيير </a:t>
            </a:r>
          </a:p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قسم العلوم المالية </a:t>
            </a:r>
            <a:endParaRPr lang="en-US" sz="32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046" y="3264943"/>
            <a:ext cx="5571565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ماستر 2 مالية المؤسسة</a:t>
            </a:r>
            <a:endParaRPr lang="en-US" sz="32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12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4812225" y="1418556"/>
            <a:ext cx="2392445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الامر بالمهمة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4812224" y="2743706"/>
            <a:ext cx="2392445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جمع المعلومات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921715" y="4068856"/>
            <a:ext cx="2392445" cy="9758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200" dirty="0" smtClean="0">
                <a:solidFill>
                  <a:prstClr val="black"/>
                </a:solidFill>
              </a:rPr>
              <a:t>تحديد و تقييم المخاطر (</a:t>
            </a:r>
            <a:r>
              <a:rPr lang="ar-DZ" sz="2200" dirty="0" err="1" smtClean="0">
                <a:solidFill>
                  <a:prstClr val="black"/>
                </a:solidFill>
              </a:rPr>
              <a:t>ن.ر.د</a:t>
            </a:r>
            <a:r>
              <a:rPr lang="ar-DZ" sz="2200" dirty="0" smtClean="0">
                <a:solidFill>
                  <a:prstClr val="black"/>
                </a:solidFill>
              </a:rPr>
              <a:t>)</a:t>
            </a:r>
            <a:endParaRPr lang="fr-FR" sz="2200" dirty="0">
              <a:solidFill>
                <a:prstClr val="black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589002" y="5543948"/>
            <a:ext cx="2838888" cy="9758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200" dirty="0" smtClean="0">
                <a:solidFill>
                  <a:prstClr val="black"/>
                </a:solidFill>
              </a:rPr>
              <a:t>التقرير التوجيهي (برنامج التدقيق المبدئي)</a:t>
            </a:r>
            <a:endParaRPr lang="fr-FR" sz="2200" dirty="0">
              <a:solidFill>
                <a:prstClr val="black"/>
              </a:solidFill>
            </a:endParaRPr>
          </a:p>
        </p:txBody>
      </p:sp>
      <p:sp>
        <p:nvSpPr>
          <p:cNvPr id="8" name="Rectangle avec flèche vers le bas 7"/>
          <p:cNvSpPr/>
          <p:nvPr/>
        </p:nvSpPr>
        <p:spPr>
          <a:xfrm>
            <a:off x="336175" y="206477"/>
            <a:ext cx="11344547" cy="71283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مرحلة التحضير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38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499616"/>
          </a:xfrm>
        </p:spPr>
        <p:txBody>
          <a:bodyPr/>
          <a:lstStyle/>
          <a:p>
            <a:pPr algn="ctr" rtl="1"/>
            <a:r>
              <a:rPr lang="ar-DZ" dirty="0" smtClean="0"/>
              <a:t>جمع المعلومات</a:t>
            </a:r>
            <a:r>
              <a:rPr lang="fr-FR" dirty="0" smtClean="0"/>
              <a:t> </a:t>
            </a:r>
            <a:r>
              <a:rPr lang="ar-DZ" dirty="0" smtClean="0"/>
              <a:t>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Titre 2"/>
          <p:cNvSpPr txBox="1">
            <a:spLocks/>
          </p:cNvSpPr>
          <p:nvPr/>
        </p:nvSpPr>
        <p:spPr>
          <a:xfrm>
            <a:off x="701399" y="1066079"/>
            <a:ext cx="9720072" cy="2610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just" rtl="1">
              <a:buFontTx/>
              <a:buAutoNum type="arabicParenR"/>
            </a:pPr>
            <a:r>
              <a:rPr lang="ar-DZ" sz="2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تكوين رؤية واضحة عن الجهة الخاضعة للتدقيق</a:t>
            </a:r>
          </a:p>
          <a:p>
            <a:pPr marL="514350" indent="-514350" algn="just" rtl="1">
              <a:buFontTx/>
              <a:buAutoNum type="arabicParenR"/>
            </a:pPr>
            <a:r>
              <a:rPr lang="ar-DZ" sz="2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تحيد المخاطر المتعلقة بما سيتم تدقيقه لتفادي نسيان الأمور الأساسية المتعلقة بنقاط القوة و الضعف</a:t>
            </a:r>
          </a:p>
          <a:p>
            <a:pPr marL="514350" indent="-514350" algn="just" rtl="1">
              <a:buFontTx/>
              <a:buAutoNum type="arabicParenR"/>
            </a:pPr>
            <a:r>
              <a:rPr lang="ar-DZ" sz="2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تحديد أهداف المهمة ولتنظيمها للتخطيط الجيد لها أي تحديد كل من الوقت و التكلفة وبهذا السعي لتحقيق الفعالية</a:t>
            </a:r>
          </a:p>
          <a:p>
            <a:pPr marL="514350" indent="-514350" algn="just" rtl="1">
              <a:buFontTx/>
              <a:buAutoNum type="arabicParenR"/>
            </a:pPr>
            <a:r>
              <a:rPr lang="ar-DZ" sz="2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إعطاء صورة جيدة لأعمال التدقيق تكون مبنية على الصرامة و الكفاءة المهنية مما يضمن نجاح المهام </a:t>
            </a:r>
          </a:p>
        </p:txBody>
      </p:sp>
      <p:sp>
        <p:nvSpPr>
          <p:cNvPr id="6" name="Ellipse 5"/>
          <p:cNvSpPr/>
          <p:nvPr/>
        </p:nvSpPr>
        <p:spPr>
          <a:xfrm>
            <a:off x="8125945" y="4141940"/>
            <a:ext cx="3186953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مدى تعقد الموضوع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12231" y="4956752"/>
            <a:ext cx="3186953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مهارة المدقق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8332694" y="5888798"/>
            <a:ext cx="3186953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جودة الملفات المدققة 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9" name="Flèche gauche 8"/>
          <p:cNvSpPr/>
          <p:nvPr/>
        </p:nvSpPr>
        <p:spPr>
          <a:xfrm>
            <a:off x="10896600" y="1764075"/>
            <a:ext cx="963706" cy="911890"/>
          </a:xfrm>
          <a:prstGeom prst="leftArrow">
            <a:avLst>
              <a:gd name="adj1" fmla="val 50000"/>
              <a:gd name="adj2" fmla="val 24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الهدف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10" name="Flèche gauche 9"/>
          <p:cNvSpPr/>
          <p:nvPr/>
        </p:nvSpPr>
        <p:spPr>
          <a:xfrm>
            <a:off x="11037794" y="4735866"/>
            <a:ext cx="963706" cy="1068775"/>
          </a:xfrm>
          <a:prstGeom prst="leftArrow">
            <a:avLst>
              <a:gd name="adj1" fmla="val 50000"/>
              <a:gd name="adj2" fmla="val 24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المدة الزمنية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4712915" y="3864055"/>
            <a:ext cx="2568389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التنظيم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4641476" y="4643984"/>
            <a:ext cx="2537012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الأهداف و البيئة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4712915" y="5547408"/>
            <a:ext cx="2510678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تقنيات العمل 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4" name="Flèche gauche 13"/>
          <p:cNvSpPr/>
          <p:nvPr/>
        </p:nvSpPr>
        <p:spPr>
          <a:xfrm>
            <a:off x="7000317" y="4478093"/>
            <a:ext cx="1250576" cy="1068775"/>
          </a:xfrm>
          <a:prstGeom prst="leftArrow">
            <a:avLst>
              <a:gd name="adj1" fmla="val 50000"/>
              <a:gd name="adj2" fmla="val 24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المحتوى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790854" y="4163016"/>
            <a:ext cx="2568389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prstClr val="black"/>
                </a:solidFill>
              </a:rPr>
              <a:t>QPC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807105" y="5272754"/>
            <a:ext cx="2537012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المقابلة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1" name="Flèche gauche 20"/>
          <p:cNvSpPr/>
          <p:nvPr/>
        </p:nvSpPr>
        <p:spPr>
          <a:xfrm>
            <a:off x="3271838" y="4377786"/>
            <a:ext cx="1250576" cy="1068775"/>
          </a:xfrm>
          <a:prstGeom prst="leftArrow">
            <a:avLst>
              <a:gd name="adj1" fmla="val 50000"/>
              <a:gd name="adj2" fmla="val 24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الوسائل</a:t>
            </a:r>
            <a:endParaRPr lang="fr-FR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41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8" grpId="0" animBg="1"/>
      <p:bldP spid="19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116106" y="0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تحديد و تقييم المخاطر</a:t>
            </a:r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8339507" y="4289612"/>
            <a:ext cx="3469341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prstClr val="black"/>
                </a:solidFill>
              </a:rPr>
              <a:t>جدول تحديد المخاطر</a:t>
            </a:r>
            <a:endParaRPr lang="fr-FR" sz="28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84096" y="2286002"/>
            <a:ext cx="824752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هدفها 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5" name="Rectangle avec flèche vers la droite 4"/>
          <p:cNvSpPr/>
          <p:nvPr/>
        </p:nvSpPr>
        <p:spPr>
          <a:xfrm>
            <a:off x="6669741" y="1600202"/>
            <a:ext cx="4166437" cy="685800"/>
          </a:xfrm>
          <a:prstGeom prst="rightArrowCallout">
            <a:avLst>
              <a:gd name="adj1" fmla="val 25000"/>
              <a:gd name="adj2" fmla="val 25000"/>
              <a:gd name="adj3" fmla="val 95588"/>
              <a:gd name="adj4" fmla="val 778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000" dirty="0" smtClean="0">
                <a:solidFill>
                  <a:prstClr val="black"/>
                </a:solidFill>
              </a:rPr>
              <a:t>تحديد الأماكن التي يحتمل أن تحدث فيها أكثر المخاطر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6" name="Rectangle avec flèche vers la droite 5"/>
          <p:cNvSpPr/>
          <p:nvPr/>
        </p:nvSpPr>
        <p:spPr>
          <a:xfrm>
            <a:off x="6669740" y="2386588"/>
            <a:ext cx="4166437" cy="685800"/>
          </a:xfrm>
          <a:prstGeom prst="rightArrowCallout">
            <a:avLst>
              <a:gd name="adj1" fmla="val 25000"/>
              <a:gd name="adj2" fmla="val 25000"/>
              <a:gd name="adj3" fmla="val 95588"/>
              <a:gd name="adj4" fmla="val 778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تحليل هذه المخاطر (مصدرها)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7" name="Rectangle avec flèche vers la droite 6"/>
          <p:cNvSpPr/>
          <p:nvPr/>
        </p:nvSpPr>
        <p:spPr>
          <a:xfrm>
            <a:off x="6669740" y="3273560"/>
            <a:ext cx="4166437" cy="685800"/>
          </a:xfrm>
          <a:prstGeom prst="rightArrowCallout">
            <a:avLst>
              <a:gd name="adj1" fmla="val 25000"/>
              <a:gd name="adj2" fmla="val 25000"/>
              <a:gd name="adj3" fmla="val 95588"/>
              <a:gd name="adj4" fmla="val 778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000" dirty="0" smtClean="0">
                <a:solidFill>
                  <a:prstClr val="black"/>
                </a:solidFill>
              </a:rPr>
              <a:t>إعداد برنامج التدقيق الذي يعد المرجع المعمول به ميدانيا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0008019" y="5466495"/>
            <a:ext cx="1952154" cy="12828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تقسم الوظيفة إلى أنشطة فرعية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7776881" y="5499313"/>
            <a:ext cx="1952154" cy="1250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الإشارة أمام كل نشاط فرعي إلى هدفه</a:t>
            </a:r>
            <a:endParaRPr lang="fr-FR" sz="2000" dirty="0">
              <a:solidFill>
                <a:prstClr val="black"/>
              </a:solidFill>
            </a:endParaRPr>
          </a:p>
        </p:txBody>
      </p:sp>
      <p:cxnSp>
        <p:nvCxnSpPr>
          <p:cNvPr id="12" name="Connecteur droit avec flèche 11"/>
          <p:cNvCxnSpPr/>
          <p:nvPr/>
        </p:nvCxnSpPr>
        <p:spPr>
          <a:xfrm flipH="1">
            <a:off x="8901953" y="5075998"/>
            <a:ext cx="524435" cy="3904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10532456" y="5007242"/>
            <a:ext cx="495388" cy="3386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43" name="Tableau 42"/>
          <p:cNvGraphicFramePr>
            <a:graphicFrameLocks noGrp="1"/>
          </p:cNvGraphicFramePr>
          <p:nvPr>
            <p:extLst/>
          </p:nvPr>
        </p:nvGraphicFramePr>
        <p:xfrm>
          <a:off x="300709" y="1111305"/>
          <a:ext cx="5540286" cy="5638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381"/>
                <a:gridCol w="923381"/>
                <a:gridCol w="923381"/>
                <a:gridCol w="923381"/>
                <a:gridCol w="923381"/>
                <a:gridCol w="923381"/>
              </a:tblGrid>
              <a:tr h="628991">
                <a:tc>
                  <a:txBody>
                    <a:bodyPr/>
                    <a:lstStyle/>
                    <a:p>
                      <a:pPr algn="r" rtl="1"/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الملاحظة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إجراءات الرقابة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تقييم الخطر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الخطر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الأهداف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النشاط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19876">
                <a:tc>
                  <a:txBody>
                    <a:bodyPr/>
                    <a:lstStyle/>
                    <a:p>
                      <a:pPr algn="r" rtl="1"/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لا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معايير التسليم و التخزين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خسارة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/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استقبال السلعة بأمان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r" rtl="1"/>
                      <a:r>
                        <a:rPr lang="ar-DZ" sz="2000" dirty="0" err="1" smtClean="0">
                          <a:solidFill>
                            <a:schemeClr val="tx1"/>
                          </a:solidFill>
                        </a:rPr>
                        <a:t>استيلام</a:t>
                      </a:r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 البضاعة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66747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لا </a:t>
                      </a:r>
                      <a:endParaRPr lang="fr-F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إجراءات</a:t>
                      </a:r>
                      <a:r>
                        <a:rPr lang="ar-DZ" sz="2000" baseline="0" dirty="0" smtClean="0">
                          <a:solidFill>
                            <a:schemeClr val="tx1"/>
                          </a:solidFill>
                        </a:rPr>
                        <a:t> التخزين</a:t>
                      </a:r>
                      <a:endParaRPr lang="fr-F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  <a:p>
                      <a:pPr algn="ctr" rtl="1"/>
                      <a:endParaRPr lang="fr-FR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تلف</a:t>
                      </a:r>
                      <a:endParaRPr lang="fr-F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22888">
                <a:tc>
                  <a:txBody>
                    <a:bodyPr/>
                    <a:lstStyle/>
                    <a:p>
                      <a:pPr algn="r" rtl="1"/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نعم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إجراءات التحقق من المطابقة</a:t>
                      </a:r>
                      <a:endParaRPr lang="fr-F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عدم مطابقتها للطلبية</a:t>
                      </a:r>
                      <a:endParaRPr lang="fr-F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000" dirty="0" smtClean="0">
                          <a:solidFill>
                            <a:schemeClr val="tx1"/>
                          </a:solidFill>
                        </a:rPr>
                        <a:t>مطابقة السلع للكمية والنوعية المطلوبة</a:t>
                      </a:r>
                      <a:endParaRPr lang="fr-F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44184">
                <a:tc gridSpan="5">
                  <a:txBody>
                    <a:bodyPr/>
                    <a:lstStyle/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61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116106" y="0"/>
            <a:ext cx="9720072" cy="1499616"/>
          </a:xfrm>
        </p:spPr>
        <p:txBody>
          <a:bodyPr/>
          <a:lstStyle/>
          <a:p>
            <a:pPr algn="r" rtl="1"/>
            <a:r>
              <a:rPr lang="ar-DZ" dirty="0" smtClean="0"/>
              <a:t>التقرير التوجيهي (برنامج التدقيق المبدئي)</a:t>
            </a: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7057952" y="1659656"/>
            <a:ext cx="3186953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عقد بين طرفان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6518788" y="2847502"/>
            <a:ext cx="4006338" cy="10018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يحدد مجال التطبيق          و أهداف المهمة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6758793" y="4145092"/>
            <a:ext cx="3766333" cy="8988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يركز على المجالات الأكثر تعرضا للمخاطر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7" name="Flèche gauche 6"/>
          <p:cNvSpPr/>
          <p:nvPr/>
        </p:nvSpPr>
        <p:spPr>
          <a:xfrm>
            <a:off x="10833288" y="3076317"/>
            <a:ext cx="1212478" cy="1068775"/>
          </a:xfrm>
          <a:prstGeom prst="leftArrow">
            <a:avLst>
              <a:gd name="adj1" fmla="val 50000"/>
              <a:gd name="adj2" fmla="val 24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prstClr val="black"/>
                </a:solidFill>
              </a:rPr>
              <a:t>الخصائص</a:t>
            </a:r>
            <a:endParaRPr lang="fr-FR" sz="2000" b="1" dirty="0">
              <a:solidFill>
                <a:prstClr val="black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228163" y="1499616"/>
            <a:ext cx="2568389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الأهداف العامة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139635" y="2703078"/>
            <a:ext cx="2537012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الأهداف الخاصة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139635" y="4005178"/>
            <a:ext cx="2510678" cy="779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مجال التطبيق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1" name="Flèche gauche 10"/>
          <p:cNvSpPr/>
          <p:nvPr/>
        </p:nvSpPr>
        <p:spPr>
          <a:xfrm>
            <a:off x="4080620" y="2279545"/>
            <a:ext cx="1523767" cy="1068775"/>
          </a:xfrm>
          <a:prstGeom prst="leftArrow">
            <a:avLst>
              <a:gd name="adj1" fmla="val 50000"/>
              <a:gd name="adj2" fmla="val 24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المحتوى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6638790" y="5197215"/>
            <a:ext cx="3766333" cy="8988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مرجع للمدقق الداخلي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46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25234" y="0"/>
            <a:ext cx="4894729" cy="759490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/>
              <a:t>نموذج عن التقرير التوجيهي </a:t>
            </a:r>
            <a:endParaRPr lang="fr-FR" sz="32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191729" y="265470"/>
          <a:ext cx="7270955" cy="6493764"/>
        </p:xfrm>
        <a:graphic>
          <a:graphicData uri="http://schemas.openxmlformats.org/drawingml/2006/table">
            <a:tbl>
              <a:tblPr firstRow="1" firstCol="1" bandRow="1"/>
              <a:tblGrid>
                <a:gridCol w="7270955"/>
              </a:tblGrid>
              <a:tr h="6481916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15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المؤسسة</a:t>
                      </a:r>
                      <a:r>
                        <a:rPr lang="fr-FR" sz="15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ar-DZ" sz="15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عنابة في ................</a:t>
                      </a:r>
                      <a:endParaRPr lang="fr-FR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150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مهمة تدقي مصلحة المشتريات</a:t>
                      </a:r>
                      <a:endParaRPr lang="fr-FR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fr-FR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التقرير التوجيهي</a:t>
                      </a:r>
                      <a:endParaRPr lang="fr-FR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الأهداف العامة :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هي</a:t>
                      </a:r>
                      <a:r>
                        <a:rPr lang="ar-DZ" sz="15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أهداف الرقابة الداخلية حيث يضمن المدقق الداخلي تطبيقهم بفعالية ، وهي:</a:t>
                      </a:r>
                      <a:endParaRPr lang="ar-DZ" sz="15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حماية أصول المؤسسة،</a:t>
                      </a:r>
                    </a:p>
                    <a:p>
                      <a:pPr marL="285750" indent="-285750"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مصداقية و سلامة و شفافية المعلومات</a:t>
                      </a:r>
                    </a:p>
                    <a:p>
                      <a:pPr marL="285750" indent="-285750"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احترام القوانين و الأنظمة و العقود المبرمة</a:t>
                      </a:r>
                    </a:p>
                    <a:p>
                      <a:pPr marL="285750" indent="-285750"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فعالية و كفاءة العمليات</a:t>
                      </a:r>
                    </a:p>
                    <a:p>
                      <a:pPr marL="285750" indent="-285750"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متابعة تطبيق توصيات المهام السابقة</a:t>
                      </a:r>
                    </a:p>
                    <a:p>
                      <a:pPr marL="0" indent="0"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fr-FR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الأهداف الخاصة :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أهداف خاصة بالمصلحة</a:t>
                      </a:r>
                      <a:r>
                        <a:rPr lang="ar-DZ" sz="15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محل التدقيق (مصلحة المشتريات) و تتمثل في :</a:t>
                      </a:r>
                    </a:p>
                    <a:p>
                      <a:pPr marL="285750" indent="-28575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b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تفادي ازدواجية المهام الموكلة لكل شخص ،</a:t>
                      </a:r>
                    </a:p>
                    <a:p>
                      <a:pPr marL="285750" indent="-28575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b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التأكد من مطابقة </a:t>
                      </a:r>
                      <a:r>
                        <a:rPr lang="ar-DZ" sz="1500" b="0" baseline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البضائع المستلمة </a:t>
                      </a:r>
                      <a:r>
                        <a:rPr lang="ar-DZ" sz="1500" b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للكمية و النوعية المطلوبة،</a:t>
                      </a:r>
                    </a:p>
                    <a:p>
                      <a:pPr marL="285750" indent="-28575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b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وضع إجراء خاص بالبضاعة غير المطابقة للمواصفات و إعادتها للمورد،</a:t>
                      </a:r>
                    </a:p>
                    <a:p>
                      <a:pPr marL="285750" indent="-28575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b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إضفاء الطابع الرسمي لمهام كل عامل</a:t>
                      </a:r>
                      <a:endParaRPr lang="fr-FR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15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مجال</a:t>
                      </a:r>
                      <a:r>
                        <a:rPr lang="ar-DZ" sz="15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التطبيق : 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15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للوصول إلى الأهداف سابقة الذكر نحدد نطاق المهمة كالتالي:</a:t>
                      </a:r>
                    </a:p>
                    <a:p>
                      <a:pPr marL="285750" indent="-28575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b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مصلحة المشتريات،</a:t>
                      </a:r>
                    </a:p>
                    <a:p>
                      <a:pPr marL="285750" indent="-28575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b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مصلحة التخزين،</a:t>
                      </a:r>
                    </a:p>
                    <a:p>
                      <a:pPr marL="285750" indent="-28575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مصلحة المحاسبة</a:t>
                      </a:r>
                    </a:p>
                    <a:p>
                      <a:pPr marL="285750" indent="-28575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5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مصلحة</a:t>
                      </a:r>
                      <a:r>
                        <a:rPr lang="ar-DZ" sz="15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المالية (الخزينة)</a:t>
                      </a:r>
                      <a:r>
                        <a:rPr lang="fr-FR" sz="15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216" marR="58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12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1647</TotalTime>
  <Words>257</Words>
  <Application>Microsoft Office PowerPoint</Application>
  <PresentationFormat>Grand écran</PresentationFormat>
  <Paragraphs>95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Times New Roman</vt:lpstr>
      <vt:lpstr>Tw Cen MT</vt:lpstr>
      <vt:lpstr>Tw Cen MT Condensed</vt:lpstr>
      <vt:lpstr>Wingdings 3</vt:lpstr>
      <vt:lpstr>Intégral</vt:lpstr>
      <vt:lpstr>التدقيق</vt:lpstr>
      <vt:lpstr>Présentation PowerPoint</vt:lpstr>
      <vt:lpstr>جمع المعلومات   </vt:lpstr>
      <vt:lpstr>تحديد و تقييم المخاطر</vt:lpstr>
      <vt:lpstr>التقرير التوجيهي (برنامج التدقيق المبدئي)</vt:lpstr>
      <vt:lpstr>نموذج عن التقرير التوجيهي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imybe</dc:creator>
  <cp:lastModifiedBy>imybe</cp:lastModifiedBy>
  <cp:revision>48</cp:revision>
  <dcterms:created xsi:type="dcterms:W3CDTF">2021-04-09T11:46:53Z</dcterms:created>
  <dcterms:modified xsi:type="dcterms:W3CDTF">2025-10-15T08:24:14Z</dcterms:modified>
</cp:coreProperties>
</file>