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62" r:id="rId5"/>
    <p:sldId id="259" r:id="rId6"/>
    <p:sldId id="267" r:id="rId7"/>
    <p:sldId id="268" r:id="rId8"/>
    <p:sldId id="260" r:id="rId9"/>
    <p:sldId id="265" r:id="rId10"/>
    <p:sldId id="266" r:id="rId11"/>
    <p:sldId id="261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16DA210-FB5B-4158-B5E0-FEB733F419BA}" styleName="Style clair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DA37D80-6434-44D0-A028-1B22A696006F}" styleName="Style léger 3 - Accentuation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2" autoAdjust="0"/>
    <p:restoredTop sz="94660"/>
  </p:normalViewPr>
  <p:slideViewPr>
    <p:cSldViewPr snapToGrid="0">
      <p:cViewPr varScale="1">
        <p:scale>
          <a:sx n="71" d="100"/>
          <a:sy n="71" d="100"/>
        </p:scale>
        <p:origin x="57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fr-FR" smtClean="0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63A1C593-65D0-4073-BCC9-577B9352EA97}" type="datetimeFigureOut">
              <a:rPr lang="en-US" smtClean="0"/>
              <a:t>10/25/2025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‹N°›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58160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10/25/2025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43625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10/25/2025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‹N°›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114262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10/25/2025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14780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10/25/2025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‹N°›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424524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10/25/2025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30419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fr-FR" smtClean="0"/>
              <a:t>Modifiez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10/25/2025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76197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10/25/2025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51958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10/25/2025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56525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10/25/2025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73029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10/25/2025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‹N°›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415944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63A1C593-65D0-4073-BCC9-577B9352EA97}" type="datetimeFigureOut">
              <a:rPr lang="en-US" smtClean="0"/>
              <a:t>10/25/2025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9B618960-8005-486C-9A75-10CB2AAC16F9}" type="slidenum">
              <a:rPr lang="en-US" smtClean="0"/>
              <a:t>‹N°›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735248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73584"/>
            <a:ext cx="7772400" cy="1463040"/>
          </a:xfrm>
        </p:spPr>
        <p:txBody>
          <a:bodyPr/>
          <a:lstStyle/>
          <a:p>
            <a:pPr algn="ctr"/>
            <a:r>
              <a:rPr lang="ar-DZ" dirty="0"/>
              <a:t>معايير إعداد التقارير </a:t>
            </a:r>
            <a:r>
              <a:rPr lang="ar-DZ" dirty="0" smtClean="0"/>
              <a:t>المالية 1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5795681"/>
            <a:ext cx="3200400" cy="627495"/>
          </a:xfrm>
        </p:spPr>
        <p:txBody>
          <a:bodyPr>
            <a:normAutofit fontScale="77500" lnSpcReduction="20000"/>
          </a:bodyPr>
          <a:lstStyle/>
          <a:p>
            <a:r>
              <a:rPr lang="ar-DZ" sz="2800" dirty="0" smtClean="0"/>
              <a:t>الأستاذة الدكتورة   بن قارة إيمان</a:t>
            </a:r>
            <a:endParaRPr lang="en-US" sz="2800" dirty="0"/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5410200" y="4090594"/>
            <a:ext cx="3200400" cy="14630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Tw Cen MT" panose="020B0602020104020603" pitchFamily="34" charset="0"/>
              <a:buNone/>
              <a:defRPr sz="1800" kern="120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ar-DZ" sz="2800" dirty="0" smtClean="0"/>
              <a:t>محاضرات في مقياس</a:t>
            </a:r>
            <a:endParaRPr lang="fr-FR" sz="2800" dirty="0" smtClean="0"/>
          </a:p>
        </p:txBody>
      </p:sp>
      <p:sp>
        <p:nvSpPr>
          <p:cNvPr id="5" name="Subtitle 2"/>
          <p:cNvSpPr txBox="1">
            <a:spLocks/>
          </p:cNvSpPr>
          <p:nvPr/>
        </p:nvSpPr>
        <p:spPr>
          <a:xfrm>
            <a:off x="2415988" y="281524"/>
            <a:ext cx="6795247" cy="14630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Tw Cen MT" panose="020B0602020104020603" pitchFamily="34" charset="0"/>
              <a:buNone/>
              <a:defRPr sz="1800" kern="120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ar-DZ" sz="3200" dirty="0" smtClean="0"/>
              <a:t>جامعة باجي مختار عنابة</a:t>
            </a:r>
          </a:p>
          <a:p>
            <a:pPr algn="ctr"/>
            <a:r>
              <a:rPr lang="ar-DZ" sz="3200" dirty="0" smtClean="0"/>
              <a:t>كلية العلوم الاقتصادية و علوم التسيير </a:t>
            </a:r>
          </a:p>
          <a:p>
            <a:pPr algn="ctr"/>
            <a:r>
              <a:rPr lang="ar-DZ" sz="3200" dirty="0" smtClean="0"/>
              <a:t>قسم العلوم المالية </a:t>
            </a:r>
            <a:endParaRPr lang="en-US" sz="3200" dirty="0"/>
          </a:p>
        </p:txBody>
      </p:sp>
      <p:sp>
        <p:nvSpPr>
          <p:cNvPr id="6" name="Subtitle 2"/>
          <p:cNvSpPr txBox="1">
            <a:spLocks/>
          </p:cNvSpPr>
          <p:nvPr/>
        </p:nvSpPr>
        <p:spPr>
          <a:xfrm>
            <a:off x="242046" y="3264943"/>
            <a:ext cx="5571565" cy="14630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Tw Cen MT" panose="020B0602020104020603" pitchFamily="34" charset="0"/>
              <a:buNone/>
              <a:defRPr sz="1800" kern="120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ar-DZ" sz="3200" dirty="0" smtClean="0"/>
              <a:t>ماستر 1 محاسبة و جباية</a:t>
            </a:r>
          </a:p>
        </p:txBody>
      </p:sp>
      <p:sp>
        <p:nvSpPr>
          <p:cNvPr id="7" name="Rectangle 6"/>
          <p:cNvSpPr/>
          <p:nvPr/>
        </p:nvSpPr>
        <p:spPr>
          <a:xfrm>
            <a:off x="7173172" y="2528372"/>
            <a:ext cx="2957861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DZ" sz="4000" b="1" dirty="0"/>
              <a:t>المحاضرة </a:t>
            </a:r>
            <a:r>
              <a:rPr lang="ar-DZ" sz="4000" b="1" dirty="0" smtClean="0"/>
              <a:t>04 </a:t>
            </a:r>
            <a:r>
              <a:rPr lang="ar-DZ" sz="4000" b="1" dirty="0"/>
              <a:t>: </a:t>
            </a: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30720133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60000"/>
            <a:lumOff val="40000"/>
            <a:alpha val="58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au 4"/>
          <p:cNvGraphicFramePr>
            <a:graphicFrameLocks noGrp="1"/>
          </p:cNvGraphicFramePr>
          <p:nvPr>
            <p:extLst/>
          </p:nvPr>
        </p:nvGraphicFramePr>
        <p:xfrm>
          <a:off x="547617" y="566179"/>
          <a:ext cx="7847278" cy="1361810"/>
        </p:xfrm>
        <a:graphic>
          <a:graphicData uri="http://schemas.openxmlformats.org/drawingml/2006/table">
            <a:tbl>
              <a:tblPr firstRow="1" bandRow="1">
                <a:tableStyleId>{616DA210-FB5B-4158-B5E0-FEB733F419BA}</a:tableStyleId>
              </a:tblPr>
              <a:tblGrid>
                <a:gridCol w="1961820"/>
                <a:gridCol w="1473095"/>
                <a:gridCol w="2143775"/>
                <a:gridCol w="2268588"/>
              </a:tblGrid>
              <a:tr h="538690">
                <a:tc>
                  <a:txBody>
                    <a:bodyPr/>
                    <a:lstStyle/>
                    <a:p>
                      <a:pPr algn="ctr"/>
                      <a:endParaRPr lang="fr-FR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DZ" b="1" dirty="0" smtClean="0"/>
                        <a:t>61.000</a:t>
                      </a:r>
                      <a:endParaRPr lang="fr-FR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DZ" b="1" dirty="0" smtClean="0"/>
                        <a:t>استثمار أسهم للمتاجرة</a:t>
                      </a:r>
                      <a:endParaRPr lang="fr-FR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457360">
                <a:tc>
                  <a:txBody>
                    <a:bodyPr/>
                    <a:lstStyle/>
                    <a:p>
                      <a:pPr algn="ctr"/>
                      <a:r>
                        <a:rPr lang="ar-DZ" b="1" dirty="0" smtClean="0"/>
                        <a:t>61.000</a:t>
                      </a:r>
                      <a:endParaRPr lang="fr-FR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DZ" b="1" dirty="0" smtClean="0"/>
                        <a:t>النقدية</a:t>
                      </a:r>
                      <a:endParaRPr lang="fr-FR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335893">
                <a:tc gridSpan="4">
                  <a:txBody>
                    <a:bodyPr/>
                    <a:lstStyle/>
                    <a:p>
                      <a:pPr algn="ctr"/>
                      <a:endParaRPr lang="fr-FR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fr-FR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fr-FR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fr-FR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6" name="Rectangle 5"/>
          <p:cNvSpPr/>
          <p:nvPr/>
        </p:nvSpPr>
        <p:spPr>
          <a:xfrm>
            <a:off x="9449670" y="4340224"/>
            <a:ext cx="2137124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DZ" sz="24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قيد </a:t>
            </a:r>
            <a:r>
              <a:rPr lang="ar-DZ" sz="24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تقييم أسهم البنك</a:t>
            </a:r>
          </a:p>
          <a:p>
            <a:pPr algn="ctr"/>
            <a:r>
              <a:rPr lang="ar-DZ" sz="24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في 31-12-2020</a:t>
            </a:r>
            <a:endParaRPr lang="fr-FR" sz="2400" b="1" dirty="0">
              <a:solidFill>
                <a:prstClr val="black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8669809" y="566179"/>
            <a:ext cx="2642070" cy="121090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lvl="4" algn="just" rtl="1">
              <a:lnSpc>
                <a:spcPct val="150000"/>
              </a:lnSpc>
              <a:spcBef>
                <a:spcPts val="200"/>
              </a:spcBef>
              <a:spcAft>
                <a:spcPts val="400"/>
              </a:spcAft>
              <a:buClr>
                <a:srgbClr val="1CADE4"/>
              </a:buClr>
            </a:pPr>
            <a:r>
              <a:rPr lang="ar-DZ" sz="24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قيد شراء اسهم للمتاجرة </a:t>
            </a:r>
          </a:p>
          <a:p>
            <a:pPr marL="0" lvl="4" algn="just" rtl="1">
              <a:lnSpc>
                <a:spcPct val="150000"/>
              </a:lnSpc>
              <a:spcBef>
                <a:spcPts val="200"/>
              </a:spcBef>
              <a:spcAft>
                <a:spcPts val="400"/>
              </a:spcAft>
              <a:buClr>
                <a:srgbClr val="1CADE4"/>
              </a:buClr>
            </a:pPr>
            <a:r>
              <a:rPr lang="ar-DZ" sz="24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في 1-2-2020</a:t>
            </a:r>
          </a:p>
        </p:txBody>
      </p:sp>
      <p:graphicFrame>
        <p:nvGraphicFramePr>
          <p:cNvPr id="9" name="Tableau 8"/>
          <p:cNvGraphicFramePr>
            <a:graphicFrameLocks noGrp="1"/>
          </p:cNvGraphicFramePr>
          <p:nvPr>
            <p:extLst/>
          </p:nvPr>
        </p:nvGraphicFramePr>
        <p:xfrm>
          <a:off x="706549" y="4223778"/>
          <a:ext cx="8187764" cy="1371600"/>
        </p:xfrm>
        <a:graphic>
          <a:graphicData uri="http://schemas.openxmlformats.org/drawingml/2006/table">
            <a:tbl>
              <a:tblPr firstRow="1" bandRow="1">
                <a:tableStyleId>{616DA210-FB5B-4158-B5E0-FEB733F419BA}</a:tableStyleId>
              </a:tblPr>
              <a:tblGrid>
                <a:gridCol w="2046941"/>
                <a:gridCol w="2046941"/>
                <a:gridCol w="2245828"/>
                <a:gridCol w="1848054"/>
              </a:tblGrid>
              <a:tr h="685800">
                <a:tc>
                  <a:txBody>
                    <a:bodyPr/>
                    <a:lstStyle/>
                    <a:p>
                      <a:endParaRPr lang="fr-FR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DZ" b="1" dirty="0" smtClean="0"/>
                        <a:t>10.000</a:t>
                      </a:r>
                      <a:endParaRPr lang="fr-FR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ar-DZ" b="1" dirty="0" smtClean="0"/>
                        <a:t>تعديلات القيمة العادلة</a:t>
                      </a:r>
                      <a:endParaRPr lang="ar-DZ" b="1" dirty="0" smtClean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685800">
                <a:tc>
                  <a:txBody>
                    <a:bodyPr/>
                    <a:lstStyle/>
                    <a:p>
                      <a:pPr algn="ctr"/>
                      <a:r>
                        <a:rPr lang="ar-DZ" b="1" dirty="0" smtClean="0"/>
                        <a:t>10.000</a:t>
                      </a:r>
                      <a:endParaRPr lang="fr-FR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ar-DZ" b="1" dirty="0" smtClean="0"/>
                        <a:t>احتياطي الدخل</a:t>
                      </a:r>
                      <a:r>
                        <a:rPr lang="ar-DZ" b="1" baseline="0" dirty="0" smtClean="0"/>
                        <a:t> الشامل – أرباح محتجزة</a:t>
                      </a:r>
                      <a:endParaRPr lang="fr-FR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10" name="Rectangle 9"/>
          <p:cNvSpPr/>
          <p:nvPr/>
        </p:nvSpPr>
        <p:spPr>
          <a:xfrm>
            <a:off x="1976718" y="2149610"/>
            <a:ext cx="7355453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r>
              <a:rPr lang="ar-DZ" sz="24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10.000 سهم </a:t>
            </a:r>
            <a:r>
              <a:rPr lang="fr-FR" sz="24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ar-DZ" sz="24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6دج + العمولة 1.000  = 61.000 دج  العمولة هنا </a:t>
            </a:r>
            <a:r>
              <a:rPr lang="ar-DZ" sz="2400" b="1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ترسمل</a:t>
            </a:r>
            <a:endParaRPr lang="fr-FR" sz="2400" b="1" dirty="0">
              <a:solidFill>
                <a:prstClr val="black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653553" y="5774576"/>
            <a:ext cx="735545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r>
              <a:rPr lang="ar-DZ" sz="24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القيمة العادلة زادت بــ 1 دج (10.000 سهم </a:t>
            </a:r>
            <a:r>
              <a:rPr lang="fr-FR" sz="24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x1</a:t>
            </a:r>
            <a:r>
              <a:rPr lang="ar-DZ" sz="24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دج</a:t>
            </a:r>
            <a:endParaRPr lang="fr-FR" sz="2400" b="1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29765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60000"/>
            <a:lumOff val="40000"/>
            <a:alpha val="58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au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47122825"/>
              </p:ext>
            </p:extLst>
          </p:nvPr>
        </p:nvGraphicFramePr>
        <p:xfrm>
          <a:off x="403414" y="954740"/>
          <a:ext cx="11080375" cy="6222129"/>
        </p:xfrm>
        <a:graphic>
          <a:graphicData uri="http://schemas.openxmlformats.org/drawingml/2006/table">
            <a:tbl>
              <a:tblPr firstRow="1" bandRow="1">
                <a:tableStyleId>{5DA37D80-6434-44D0-A028-1B22A696006F}</a:tableStyleId>
              </a:tblPr>
              <a:tblGrid>
                <a:gridCol w="2148834"/>
                <a:gridCol w="2055275"/>
                <a:gridCol w="2102054"/>
                <a:gridCol w="1990926"/>
                <a:gridCol w="2783286"/>
              </a:tblGrid>
              <a:tr h="380103">
                <a:tc>
                  <a:txBody>
                    <a:bodyPr/>
                    <a:lstStyle/>
                    <a:p>
                      <a:pPr algn="ctr" rtl="1"/>
                      <a:r>
                        <a:rPr lang="ar-DZ" sz="28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المصاريف </a:t>
                      </a:r>
                      <a:r>
                        <a:rPr lang="fr-FR" sz="28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        </a:t>
                      </a:r>
                      <a:r>
                        <a:rPr lang="ar-DZ" sz="28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و </a:t>
                      </a:r>
                      <a:r>
                        <a:rPr lang="ar-DZ" sz="2800" dirty="0" err="1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العلاواة</a:t>
                      </a:r>
                      <a:endParaRPr lang="fr-FR" sz="28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DZ" sz="28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ناتج التقييم</a:t>
                      </a:r>
                      <a:endParaRPr lang="fr-FR" sz="28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DZ" sz="28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القياس اللاحق</a:t>
                      </a:r>
                      <a:endParaRPr lang="fr-FR" sz="28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DZ" sz="28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القياس المبدئي</a:t>
                      </a:r>
                      <a:endParaRPr lang="fr-FR" sz="28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DZ" sz="28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الغرض من الأداة المالية</a:t>
                      </a:r>
                      <a:endParaRPr lang="fr-FR" sz="28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971912">
                <a:tc>
                  <a:txBody>
                    <a:bodyPr/>
                    <a:lstStyle/>
                    <a:p>
                      <a:pPr algn="just" rtl="1"/>
                      <a:r>
                        <a:rPr lang="ar-DZ" sz="2800" b="1" dirty="0" err="1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ترسمل</a:t>
                      </a:r>
                      <a:r>
                        <a:rPr lang="ar-DZ" sz="2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كجزء من الاستثمار</a:t>
                      </a:r>
                      <a:endParaRPr lang="fr-FR"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 rtl="1"/>
                      <a:r>
                        <a:rPr lang="ar-DZ" sz="2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الانتظار حتى تاريخ الاستحقاق</a:t>
                      </a:r>
                    </a:p>
                    <a:p>
                      <a:pPr algn="just" rtl="1"/>
                      <a:r>
                        <a:rPr lang="ar-DZ" sz="2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ar-DZ" sz="28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ar-DZ" sz="2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تحصيل تدفقات نقدية ثابتة (فوائد)</a:t>
                      </a:r>
                      <a:endParaRPr lang="fr-FR"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 rtl="1"/>
                      <a:r>
                        <a:rPr lang="ar-DZ" sz="2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التكلفة المطفأة</a:t>
                      </a:r>
                      <a:endParaRPr lang="fr-FR"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 rtl="1"/>
                      <a:r>
                        <a:rPr lang="ar-DZ" sz="2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القيمة العادلة</a:t>
                      </a:r>
                      <a:endParaRPr lang="fr-FR"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 rtl="1"/>
                      <a:r>
                        <a:rPr lang="ar-DZ" sz="2800" b="1" u="sng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الإحتفاظ</a:t>
                      </a:r>
                      <a:r>
                        <a:rPr lang="ar-DZ" sz="2800" b="1" u="sng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حتى تاريخ الاستحقاق:</a:t>
                      </a:r>
                    </a:p>
                    <a:p>
                      <a:pPr marL="457200" indent="-457200" algn="just" rtl="1">
                        <a:buFontTx/>
                        <a:buChar char="-"/>
                      </a:pPr>
                      <a:r>
                        <a:rPr lang="ar-DZ" sz="28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سندات طويلة الاجل</a:t>
                      </a:r>
                    </a:p>
                    <a:p>
                      <a:pPr marL="457200" indent="-457200" algn="just" rtl="1">
                        <a:buFontTx/>
                        <a:buChar char="-"/>
                      </a:pPr>
                      <a:r>
                        <a:rPr lang="ar-DZ" sz="28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الحصول على فوائد دورية </a:t>
                      </a:r>
                    </a:p>
                    <a:p>
                      <a:pPr marL="457200" indent="-457200" algn="just" rtl="1">
                        <a:buFontTx/>
                        <a:buChar char="-"/>
                      </a:pPr>
                      <a:r>
                        <a:rPr lang="ar-DZ" sz="28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استلام كامل المبلغ في تاريخ الاستحقاق</a:t>
                      </a:r>
                    </a:p>
                    <a:p>
                      <a:pPr marL="0" indent="0" algn="just" rtl="1">
                        <a:buFontTx/>
                        <a:buNone/>
                      </a:pPr>
                      <a:endParaRPr lang="fr-FR"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918609">
                <a:tc gridSpan="4">
                  <a:txBody>
                    <a:bodyPr/>
                    <a:lstStyle/>
                    <a:p>
                      <a:pPr algn="just" rtl="1"/>
                      <a:endParaRPr lang="fr-FR"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just" rtl="1"/>
                      <a:endParaRPr lang="fr-FR" sz="28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just" rtl="1"/>
                      <a:endParaRPr lang="fr-FR" sz="28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just" rtl="1"/>
                      <a:endParaRPr lang="fr-FR"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fr-FR" sz="28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Ellipse 2"/>
          <p:cNvSpPr/>
          <p:nvPr/>
        </p:nvSpPr>
        <p:spPr>
          <a:xfrm>
            <a:off x="10098742" y="107576"/>
            <a:ext cx="1385047" cy="73958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2800" b="1" dirty="0" smtClean="0"/>
              <a:t>3</a:t>
            </a:r>
            <a:endParaRPr lang="fr-FR" sz="2800" b="1" dirty="0"/>
          </a:p>
        </p:txBody>
      </p:sp>
    </p:spTree>
    <p:extLst>
      <p:ext uri="{BB962C8B-B14F-4D97-AF65-F5344CB8AC3E}">
        <p14:creationId xmlns:p14="http://schemas.microsoft.com/office/powerpoint/2010/main" val="18540747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199" y="4960137"/>
            <a:ext cx="10206319" cy="1463040"/>
          </a:xfrm>
        </p:spPr>
        <p:txBody>
          <a:bodyPr/>
          <a:lstStyle/>
          <a:p>
            <a:pPr rtl="1"/>
            <a:r>
              <a:rPr lang="ar-DZ" dirty="0" smtClean="0"/>
              <a:t>المعيار المحاسبي الولي </a:t>
            </a:r>
            <a:r>
              <a:rPr lang="fr-FR" dirty="0" err="1" smtClean="0"/>
              <a:t>ifrs</a:t>
            </a:r>
            <a:r>
              <a:rPr lang="fr-FR" dirty="0" smtClean="0"/>
              <a:t> 9</a:t>
            </a:r>
            <a:r>
              <a:rPr lang="ar-DZ" dirty="0" smtClean="0"/>
              <a:t> </a:t>
            </a:r>
            <a:r>
              <a:rPr lang="ar-DZ" smtClean="0"/>
              <a:t>: الأدوات المالية - القياس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02959126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60000"/>
            <a:lumOff val="40000"/>
            <a:alpha val="58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70341" y="113164"/>
            <a:ext cx="9720072" cy="1029836"/>
          </a:xfrm>
        </p:spPr>
        <p:txBody>
          <a:bodyPr/>
          <a:lstStyle/>
          <a:p>
            <a:pPr algn="ctr"/>
            <a:r>
              <a:rPr lang="ar-DZ" dirty="0" smtClean="0"/>
              <a:t>نبذة عن المعيار</a:t>
            </a:r>
            <a:endParaRPr lang="fr-FR" dirty="0"/>
          </a:p>
        </p:txBody>
      </p:sp>
      <p:sp>
        <p:nvSpPr>
          <p:cNvPr id="4" name="Rectangle à coins arrondis 3"/>
          <p:cNvSpPr/>
          <p:nvPr/>
        </p:nvSpPr>
        <p:spPr>
          <a:xfrm>
            <a:off x="1173023" y="907726"/>
            <a:ext cx="8830613" cy="2047614"/>
          </a:xfrm>
          <a:prstGeom prst="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just" rtl="1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0000"/>
              </a:buClr>
            </a:pPr>
            <a:r>
              <a:rPr lang="ar-DZ" sz="2800" kern="0" dirty="0" smtClean="0">
                <a:solidFill>
                  <a:srgbClr val="000000"/>
                </a:solidFill>
                <a:latin typeface="Verdana"/>
              </a:rPr>
              <a:t>صدر المعيار أول مرة سنة </a:t>
            </a:r>
            <a:r>
              <a:rPr lang="ar-DZ" sz="2800" kern="0" dirty="0" smtClean="0">
                <a:solidFill>
                  <a:srgbClr val="000000"/>
                </a:solidFill>
                <a:latin typeface="Verdana"/>
              </a:rPr>
              <a:t>2018 </a:t>
            </a:r>
            <a:r>
              <a:rPr lang="ar-DZ" sz="2800" kern="0" dirty="0" smtClean="0">
                <a:solidFill>
                  <a:srgbClr val="000000"/>
                </a:solidFill>
                <a:latin typeface="Verdana"/>
              </a:rPr>
              <a:t>تحت مسمى: الأدوات </a:t>
            </a:r>
            <a:r>
              <a:rPr lang="ar-DZ" sz="2800" kern="0" dirty="0" smtClean="0">
                <a:solidFill>
                  <a:srgbClr val="000000"/>
                </a:solidFill>
                <a:latin typeface="Verdana"/>
              </a:rPr>
              <a:t>القياس، حل محل المعيار </a:t>
            </a:r>
            <a:r>
              <a:rPr lang="fr-FR" sz="2800" kern="0" dirty="0" smtClean="0">
                <a:solidFill>
                  <a:srgbClr val="000000"/>
                </a:solidFill>
                <a:latin typeface="Verdana"/>
              </a:rPr>
              <a:t>IAS 39</a:t>
            </a:r>
            <a:r>
              <a:rPr lang="ar-DZ" sz="2800" kern="0" dirty="0" smtClean="0">
                <a:solidFill>
                  <a:srgbClr val="000000"/>
                </a:solidFill>
                <a:latin typeface="Verdana"/>
              </a:rPr>
              <a:t> </a:t>
            </a:r>
            <a:r>
              <a:rPr lang="ar-DZ" sz="2800" kern="0" dirty="0" smtClean="0">
                <a:solidFill>
                  <a:srgbClr val="000000"/>
                </a:solidFill>
                <a:latin typeface="Verdana"/>
              </a:rPr>
              <a:t> </a:t>
            </a:r>
            <a:r>
              <a:rPr lang="ar-DZ" sz="2800" kern="0" dirty="0">
                <a:solidFill>
                  <a:srgbClr val="000000"/>
                </a:solidFill>
                <a:latin typeface="Verdana"/>
              </a:rPr>
              <a:t>الأدوات المالية-الاعتراف و القياس </a:t>
            </a:r>
            <a:r>
              <a:rPr lang="ar-DZ" sz="2800" kern="0" dirty="0" smtClean="0">
                <a:solidFill>
                  <a:srgbClr val="000000"/>
                </a:solidFill>
                <a:latin typeface="Verdana"/>
              </a:rPr>
              <a:t>قدما </a:t>
            </a:r>
            <a:r>
              <a:rPr lang="ar-DZ" sz="2800" kern="0" dirty="0">
                <a:solidFill>
                  <a:srgbClr val="000000"/>
                </a:solidFill>
                <a:latin typeface="Verdana"/>
              </a:rPr>
              <a:t>منهجية جديدة وشاملة تعيد صياغة الطريقة التي </a:t>
            </a:r>
            <a:r>
              <a:rPr lang="ar-DZ" sz="2800" kern="0" dirty="0" smtClean="0">
                <a:solidFill>
                  <a:srgbClr val="000000"/>
                </a:solidFill>
                <a:latin typeface="Verdana"/>
              </a:rPr>
              <a:t>تعرض </a:t>
            </a:r>
            <a:r>
              <a:rPr lang="ar-DZ" sz="2800" kern="0" dirty="0">
                <a:solidFill>
                  <a:srgbClr val="000000"/>
                </a:solidFill>
                <a:latin typeface="Verdana"/>
              </a:rPr>
              <a:t>بها الأصول </a:t>
            </a:r>
            <a:r>
              <a:rPr lang="ar-DZ" sz="2800" kern="0" dirty="0" smtClean="0">
                <a:solidFill>
                  <a:srgbClr val="000000"/>
                </a:solidFill>
                <a:latin typeface="Verdana"/>
              </a:rPr>
              <a:t>والالتزامات المالية.</a:t>
            </a:r>
            <a:endParaRPr lang="fr-FR" sz="2800" kern="0" dirty="0">
              <a:solidFill>
                <a:srgbClr val="000000"/>
              </a:solidFill>
              <a:latin typeface="Verdana"/>
              <a:cs typeface="Arial"/>
            </a:endParaRPr>
          </a:p>
        </p:txBody>
      </p:sp>
      <p:sp>
        <p:nvSpPr>
          <p:cNvPr id="6" name="Titre 1"/>
          <p:cNvSpPr txBox="1">
            <a:spLocks/>
          </p:cNvSpPr>
          <p:nvPr/>
        </p:nvSpPr>
        <p:spPr>
          <a:xfrm>
            <a:off x="970341" y="3000094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80000"/>
              </a:lnSpc>
              <a:spcBef>
                <a:spcPct val="0"/>
              </a:spcBef>
              <a:buNone/>
              <a:defRPr sz="5000" kern="1200" cap="all" spc="100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ar-DZ" dirty="0" smtClean="0">
                <a:solidFill>
                  <a:prstClr val="black">
                    <a:lumMod val="95000"/>
                    <a:lumOff val="5000"/>
                  </a:prstClr>
                </a:solidFill>
              </a:rPr>
              <a:t>نطاق </a:t>
            </a:r>
            <a:r>
              <a:rPr lang="ar-DZ" dirty="0" smtClean="0">
                <a:solidFill>
                  <a:prstClr val="black">
                    <a:lumMod val="95000"/>
                    <a:lumOff val="5000"/>
                  </a:prstClr>
                </a:solidFill>
              </a:rPr>
              <a:t>المعيار</a:t>
            </a:r>
            <a:endParaRPr lang="fr-FR" dirty="0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7" name="Rectangle à coins arrondis 6"/>
          <p:cNvSpPr/>
          <p:nvPr/>
        </p:nvSpPr>
        <p:spPr>
          <a:xfrm>
            <a:off x="728293" y="4389431"/>
            <a:ext cx="10596282" cy="1615378"/>
          </a:xfrm>
          <a:prstGeom prst="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marL="514350" indent="-514350" algn="just" rtl="1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0000"/>
              </a:buClr>
              <a:buFontTx/>
              <a:buAutoNum type="arabicParenR"/>
            </a:pPr>
            <a:r>
              <a:rPr lang="ar-DZ" sz="2800" kern="0" dirty="0" err="1" smtClean="0">
                <a:solidFill>
                  <a:srgbClr val="FF0000"/>
                </a:solidFill>
                <a:latin typeface="Verdana"/>
              </a:rPr>
              <a:t>الإعتراف</a:t>
            </a:r>
            <a:r>
              <a:rPr lang="ar-DZ" sz="2800" kern="0" dirty="0" smtClean="0">
                <a:solidFill>
                  <a:srgbClr val="000000"/>
                </a:solidFill>
                <a:latin typeface="Verdana"/>
              </a:rPr>
              <a:t> بالأصل المالي و </a:t>
            </a:r>
            <a:r>
              <a:rPr lang="ar-DZ" sz="2800" kern="0" dirty="0" err="1" smtClean="0">
                <a:solidFill>
                  <a:srgbClr val="000000"/>
                </a:solidFill>
                <a:latin typeface="Verdana"/>
              </a:rPr>
              <a:t>الإلتزام</a:t>
            </a:r>
            <a:r>
              <a:rPr lang="ar-DZ" sz="2800" kern="0" dirty="0" smtClean="0">
                <a:solidFill>
                  <a:srgbClr val="000000"/>
                </a:solidFill>
                <a:latin typeface="Verdana"/>
              </a:rPr>
              <a:t> المالي في قائمة المركز المالي وطرق</a:t>
            </a:r>
            <a:r>
              <a:rPr lang="ar-DZ" sz="2800" kern="0" dirty="0" smtClean="0">
                <a:solidFill>
                  <a:srgbClr val="FF0000"/>
                </a:solidFill>
                <a:latin typeface="Verdana"/>
              </a:rPr>
              <a:t> قياسها</a:t>
            </a:r>
            <a:r>
              <a:rPr lang="ar-DZ" sz="2800" kern="0" dirty="0" smtClean="0">
                <a:solidFill>
                  <a:srgbClr val="000000"/>
                </a:solidFill>
                <a:latin typeface="Verdana"/>
              </a:rPr>
              <a:t>.</a:t>
            </a:r>
            <a:endParaRPr lang="ar-DZ" sz="2800" kern="0" dirty="0" smtClean="0">
              <a:solidFill>
                <a:srgbClr val="000000"/>
              </a:solidFill>
              <a:latin typeface="Verdana"/>
            </a:endParaRPr>
          </a:p>
          <a:p>
            <a:pPr marL="514350" indent="-514350" algn="just" rtl="1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0000"/>
              </a:buClr>
              <a:buFontTx/>
              <a:buAutoNum type="arabicParenR"/>
            </a:pPr>
            <a:r>
              <a:rPr lang="ar-DZ" sz="2800" kern="0" dirty="0" err="1" smtClean="0">
                <a:solidFill>
                  <a:srgbClr val="000000"/>
                </a:solidFill>
                <a:latin typeface="Verdana"/>
              </a:rPr>
              <a:t>الإعتراف</a:t>
            </a:r>
            <a:r>
              <a:rPr lang="ar-DZ" sz="2800" kern="0" dirty="0">
                <a:solidFill>
                  <a:srgbClr val="000000"/>
                </a:solidFill>
                <a:latin typeface="Verdana"/>
              </a:rPr>
              <a:t> </a:t>
            </a:r>
            <a:r>
              <a:rPr lang="ar-DZ" sz="2800" kern="0" dirty="0" smtClean="0">
                <a:solidFill>
                  <a:srgbClr val="000000"/>
                </a:solidFill>
                <a:latin typeface="Verdana"/>
              </a:rPr>
              <a:t>بالخسارة (</a:t>
            </a:r>
            <a:r>
              <a:rPr lang="ar-DZ" sz="2800" b="1" kern="0" dirty="0" smtClean="0">
                <a:solidFill>
                  <a:srgbClr val="FF0000"/>
                </a:solidFill>
                <a:latin typeface="Verdana"/>
              </a:rPr>
              <a:t>التدني</a:t>
            </a:r>
            <a:r>
              <a:rPr lang="ar-DZ" sz="2800" kern="0" dirty="0" smtClean="0">
                <a:solidFill>
                  <a:srgbClr val="000000"/>
                </a:solidFill>
                <a:latin typeface="Verdana"/>
              </a:rPr>
              <a:t>) وكيفية قياسها للأصل المالي</a:t>
            </a:r>
            <a:r>
              <a:rPr lang="ar-DZ" sz="2800" kern="0" dirty="0" smtClean="0">
                <a:solidFill>
                  <a:srgbClr val="000000"/>
                </a:solidFill>
                <a:latin typeface="Verdana"/>
              </a:rPr>
              <a:t>.</a:t>
            </a:r>
          </a:p>
          <a:p>
            <a:pPr marL="514350" indent="-514350" algn="just" rtl="1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0000"/>
              </a:buClr>
              <a:buFontTx/>
              <a:buAutoNum type="arabicParenR"/>
            </a:pPr>
            <a:r>
              <a:rPr lang="ar-DZ" sz="2800" kern="0" dirty="0" smtClean="0">
                <a:solidFill>
                  <a:srgbClr val="000000"/>
                </a:solidFill>
                <a:latin typeface="Verdana"/>
              </a:rPr>
              <a:t>قواعد </a:t>
            </a:r>
            <a:r>
              <a:rPr lang="ar-DZ" sz="2800" b="1" kern="0" dirty="0" smtClean="0">
                <a:solidFill>
                  <a:srgbClr val="FF0000"/>
                </a:solidFill>
                <a:latin typeface="Verdana"/>
              </a:rPr>
              <a:t>محاسبة التحوط </a:t>
            </a:r>
            <a:r>
              <a:rPr lang="ar-DZ" sz="2800" kern="0" dirty="0" smtClean="0">
                <a:solidFill>
                  <a:schemeClr val="tx1"/>
                </a:solidFill>
                <a:latin typeface="Verdana"/>
              </a:rPr>
              <a:t>(المخصصات)</a:t>
            </a:r>
            <a:r>
              <a:rPr lang="ar-DZ" sz="2800" kern="0" dirty="0" smtClean="0">
                <a:solidFill>
                  <a:srgbClr val="000000"/>
                </a:solidFill>
                <a:latin typeface="Verdana"/>
              </a:rPr>
              <a:t>عن الأصل المالي أو </a:t>
            </a:r>
            <a:r>
              <a:rPr lang="ar-DZ" sz="2800" kern="0" dirty="0" err="1" smtClean="0">
                <a:solidFill>
                  <a:srgbClr val="000000"/>
                </a:solidFill>
                <a:latin typeface="Verdana"/>
              </a:rPr>
              <a:t>الإلتزام</a:t>
            </a:r>
            <a:r>
              <a:rPr lang="ar-DZ" sz="2800" kern="0" dirty="0" smtClean="0">
                <a:solidFill>
                  <a:srgbClr val="000000"/>
                </a:solidFill>
                <a:latin typeface="Verdana"/>
              </a:rPr>
              <a:t> المالي.</a:t>
            </a:r>
            <a:endParaRPr lang="ar-DZ" sz="2800" kern="0" dirty="0" smtClean="0">
              <a:solidFill>
                <a:srgbClr val="000000"/>
              </a:solidFill>
              <a:latin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27439923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60000"/>
            <a:lumOff val="40000"/>
            <a:alpha val="58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920165" y="303783"/>
            <a:ext cx="4852235" cy="559189"/>
          </a:xfrm>
        </p:spPr>
        <p:txBody>
          <a:bodyPr>
            <a:normAutofit fontScale="90000"/>
          </a:bodyPr>
          <a:lstStyle/>
          <a:p>
            <a:pPr algn="ctr"/>
            <a:r>
              <a:rPr lang="ar-DZ" sz="4000" dirty="0" smtClean="0">
                <a:solidFill>
                  <a:schemeClr val="accent2"/>
                </a:solidFill>
              </a:rPr>
              <a:t>شروط الاعتراف المبدئي</a:t>
            </a:r>
            <a:endParaRPr lang="fr-FR" sz="4000" dirty="0">
              <a:solidFill>
                <a:schemeClr val="accent2"/>
              </a:solidFill>
            </a:endParaRPr>
          </a:p>
        </p:txBody>
      </p:sp>
      <p:sp>
        <p:nvSpPr>
          <p:cNvPr id="4" name="Rectangle à coins arrondis 3"/>
          <p:cNvSpPr/>
          <p:nvPr/>
        </p:nvSpPr>
        <p:spPr>
          <a:xfrm>
            <a:off x="1173023" y="907726"/>
            <a:ext cx="9638412" cy="2400250"/>
          </a:xfrm>
          <a:prstGeom prst="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just" rtl="1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0000"/>
              </a:buClr>
            </a:pPr>
            <a:r>
              <a:rPr lang="ar-DZ" sz="2800" kern="0" dirty="0" smtClean="0">
                <a:solidFill>
                  <a:srgbClr val="000000"/>
                </a:solidFill>
                <a:latin typeface="Verdana"/>
              </a:rPr>
              <a:t>- يتم الاعتراف بالأصول و </a:t>
            </a:r>
            <a:r>
              <a:rPr lang="ar-DZ" sz="2800" kern="0" dirty="0" err="1" smtClean="0">
                <a:solidFill>
                  <a:srgbClr val="000000"/>
                </a:solidFill>
                <a:latin typeface="Verdana"/>
              </a:rPr>
              <a:t>الإلتزامات</a:t>
            </a:r>
            <a:r>
              <a:rPr lang="ar-DZ" sz="2800" kern="0" dirty="0" smtClean="0">
                <a:solidFill>
                  <a:srgbClr val="000000"/>
                </a:solidFill>
                <a:latin typeface="Verdana"/>
              </a:rPr>
              <a:t> المالية في قائمة المركز المالي.</a:t>
            </a:r>
          </a:p>
          <a:p>
            <a:pPr algn="just" rtl="1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0000"/>
              </a:buClr>
            </a:pPr>
            <a:r>
              <a:rPr lang="ar-DZ" sz="2800" kern="0" dirty="0" smtClean="0">
                <a:solidFill>
                  <a:srgbClr val="000000"/>
                </a:solidFill>
                <a:latin typeface="Verdana"/>
                <a:cs typeface="Arial"/>
              </a:rPr>
              <a:t>- وجود عقد بين طرفين من أجل شراء أو بيع الأصل المالي.</a:t>
            </a:r>
          </a:p>
          <a:p>
            <a:pPr algn="just" rtl="1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0000"/>
              </a:buClr>
            </a:pPr>
            <a:r>
              <a:rPr lang="ar-DZ" sz="2800" kern="0" dirty="0" smtClean="0">
                <a:solidFill>
                  <a:srgbClr val="000000"/>
                </a:solidFill>
                <a:latin typeface="Verdana"/>
                <a:cs typeface="Arial"/>
              </a:rPr>
              <a:t>- يتم الاعتراف بعملية البيع أو الشراء الخاصة بالأصل المالي </a:t>
            </a:r>
            <a:r>
              <a:rPr lang="ar-DZ" sz="2800" kern="0" dirty="0" err="1" smtClean="0">
                <a:solidFill>
                  <a:srgbClr val="000000"/>
                </a:solidFill>
                <a:latin typeface="Verdana"/>
                <a:cs typeface="Arial"/>
              </a:rPr>
              <a:t>بإستخدام</a:t>
            </a:r>
            <a:r>
              <a:rPr lang="ar-DZ" sz="2800" kern="0" dirty="0" smtClean="0">
                <a:solidFill>
                  <a:srgbClr val="000000"/>
                </a:solidFill>
                <a:latin typeface="Verdana"/>
                <a:cs typeface="Arial"/>
              </a:rPr>
              <a:t> تاريخ التعامل (وقت التعاقد عند عملية الشراء أو البيع) أو تاريخ التسوية (تنفيذ الاتفاق).</a:t>
            </a:r>
            <a:endParaRPr lang="fr-FR" sz="2800" kern="0" dirty="0">
              <a:solidFill>
                <a:srgbClr val="000000"/>
              </a:solidFill>
              <a:latin typeface="Verdana"/>
              <a:cs typeface="Arial"/>
            </a:endParaRPr>
          </a:p>
        </p:txBody>
      </p:sp>
      <p:sp>
        <p:nvSpPr>
          <p:cNvPr id="6" name="Titre 1"/>
          <p:cNvSpPr txBox="1">
            <a:spLocks/>
          </p:cNvSpPr>
          <p:nvPr/>
        </p:nvSpPr>
        <p:spPr>
          <a:xfrm>
            <a:off x="889658" y="3705999"/>
            <a:ext cx="9720072" cy="9906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80000"/>
              </a:lnSpc>
              <a:spcBef>
                <a:spcPct val="0"/>
              </a:spcBef>
              <a:buNone/>
              <a:defRPr sz="5000" kern="1200" cap="all" spc="100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ar-DZ" sz="3600" dirty="0" smtClean="0">
                <a:solidFill>
                  <a:schemeClr val="accent2"/>
                </a:solidFill>
              </a:rPr>
              <a:t>حالات الاستثمار في الأدوات المالية</a:t>
            </a:r>
            <a:endParaRPr lang="fr-FR" sz="3600" dirty="0">
              <a:solidFill>
                <a:schemeClr val="accent2"/>
              </a:solidFill>
            </a:endParaRPr>
          </a:p>
        </p:txBody>
      </p:sp>
      <p:sp>
        <p:nvSpPr>
          <p:cNvPr id="7" name="Rectangle à coins arrondis 6"/>
          <p:cNvSpPr/>
          <p:nvPr/>
        </p:nvSpPr>
        <p:spPr>
          <a:xfrm>
            <a:off x="7906871" y="4591136"/>
            <a:ext cx="3552174" cy="1702087"/>
          </a:xfrm>
          <a:prstGeom prst="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marL="514350" indent="-514350" algn="just" rtl="1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0000"/>
              </a:buClr>
              <a:buFontTx/>
              <a:buAutoNum type="arabicParenR"/>
            </a:pPr>
            <a:r>
              <a:rPr lang="ar-DZ" sz="2800" b="1" kern="0" dirty="0" smtClean="0">
                <a:solidFill>
                  <a:schemeClr val="tx1"/>
                </a:solidFill>
                <a:latin typeface="Verdana"/>
              </a:rPr>
              <a:t>التجارة أي شراء لغرض البيع مباشرة </a:t>
            </a:r>
          </a:p>
        </p:txBody>
      </p:sp>
      <p:sp>
        <p:nvSpPr>
          <p:cNvPr id="8" name="Rectangle à coins arrondis 7"/>
          <p:cNvSpPr/>
          <p:nvPr/>
        </p:nvSpPr>
        <p:spPr>
          <a:xfrm>
            <a:off x="4166347" y="4575646"/>
            <a:ext cx="3552174" cy="1702087"/>
          </a:xfrm>
          <a:prstGeom prst="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just" rtl="1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0000"/>
              </a:buClr>
            </a:pPr>
            <a:r>
              <a:rPr lang="ar-DZ" sz="2800" b="1" kern="0" dirty="0" smtClean="0">
                <a:solidFill>
                  <a:schemeClr val="tx1"/>
                </a:solidFill>
                <a:latin typeface="Verdana"/>
              </a:rPr>
              <a:t>2) الاحتفاظ لغرض البيع عند ارتفاع سعرها</a:t>
            </a:r>
            <a:endParaRPr lang="ar-DZ" sz="2800" b="1" kern="0" dirty="0" smtClean="0">
              <a:solidFill>
                <a:schemeClr val="tx1"/>
              </a:solidFill>
              <a:latin typeface="Verdana"/>
            </a:endParaRPr>
          </a:p>
        </p:txBody>
      </p:sp>
      <p:sp>
        <p:nvSpPr>
          <p:cNvPr id="9" name="Rectangle à coins arrondis 8"/>
          <p:cNvSpPr/>
          <p:nvPr/>
        </p:nvSpPr>
        <p:spPr>
          <a:xfrm>
            <a:off x="425824" y="4575647"/>
            <a:ext cx="3552174" cy="2107541"/>
          </a:xfrm>
          <a:prstGeom prst="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just" rtl="1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0000"/>
              </a:buClr>
            </a:pPr>
            <a:r>
              <a:rPr lang="ar-DZ" sz="2800" b="1" kern="0" dirty="0" smtClean="0">
                <a:solidFill>
                  <a:schemeClr val="tx1"/>
                </a:solidFill>
                <a:latin typeface="Verdana"/>
              </a:rPr>
              <a:t>3) الاحتفاظ بها حتى تاريخ الاستحقاق مقابل الحصول على فوائد دورية والحصول على المبلغ كاملا</a:t>
            </a:r>
            <a:endParaRPr lang="ar-DZ" sz="2800" b="1" kern="0" dirty="0" smtClean="0">
              <a:solidFill>
                <a:schemeClr val="tx1"/>
              </a:solidFill>
              <a:latin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33143754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7" grpId="0" animBg="1"/>
      <p:bldP spid="8" grpId="0" animBg="1"/>
      <p:bldP spid="9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60000"/>
            <a:lumOff val="40000"/>
            <a:alpha val="58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au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11190468"/>
              </p:ext>
            </p:extLst>
          </p:nvPr>
        </p:nvGraphicFramePr>
        <p:xfrm>
          <a:off x="995084" y="1028014"/>
          <a:ext cx="10650069" cy="4806216"/>
        </p:xfrm>
        <a:graphic>
          <a:graphicData uri="http://schemas.openxmlformats.org/drawingml/2006/table">
            <a:tbl>
              <a:tblPr firstRow="1" bandRow="1">
                <a:tableStyleId>{5DA37D80-6434-44D0-A028-1B22A696006F}</a:tableStyleId>
              </a:tblPr>
              <a:tblGrid>
                <a:gridCol w="2065384"/>
                <a:gridCol w="1975460"/>
                <a:gridCol w="2020421"/>
                <a:gridCol w="2020421"/>
                <a:gridCol w="2568383"/>
              </a:tblGrid>
              <a:tr h="1077228">
                <a:tc>
                  <a:txBody>
                    <a:bodyPr/>
                    <a:lstStyle/>
                    <a:p>
                      <a:pPr algn="ctr" rtl="1"/>
                      <a:r>
                        <a:rPr lang="ar-DZ" sz="28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المصاريف </a:t>
                      </a:r>
                      <a:r>
                        <a:rPr lang="fr-FR" sz="28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        </a:t>
                      </a:r>
                      <a:r>
                        <a:rPr lang="ar-DZ" sz="28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و </a:t>
                      </a:r>
                      <a:r>
                        <a:rPr lang="ar-DZ" sz="2800" dirty="0" err="1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العلاواة</a:t>
                      </a:r>
                      <a:endParaRPr lang="fr-FR" sz="28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DZ" sz="28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ناتج التقييم</a:t>
                      </a:r>
                      <a:endParaRPr lang="fr-FR" sz="28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DZ" sz="28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القياس اللاحق</a:t>
                      </a:r>
                      <a:endParaRPr lang="fr-FR" sz="28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DZ" sz="28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القياس المبدئي</a:t>
                      </a:r>
                      <a:endParaRPr lang="fr-FR" sz="28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DZ" sz="28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الغرض من الأداة المالية</a:t>
                      </a:r>
                      <a:endParaRPr lang="fr-FR" sz="28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2644350">
                <a:tc>
                  <a:txBody>
                    <a:bodyPr/>
                    <a:lstStyle/>
                    <a:p>
                      <a:pPr algn="just" rtl="1"/>
                      <a:r>
                        <a:rPr lang="ar-DZ" sz="2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أرباح و خسائر في </a:t>
                      </a:r>
                      <a:r>
                        <a:rPr lang="ar-DZ" sz="28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قائمة</a:t>
                      </a:r>
                      <a:r>
                        <a:rPr lang="ar-DZ" sz="2800" b="1" baseline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الدخل</a:t>
                      </a:r>
                      <a:endParaRPr lang="fr-FR" sz="28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 rtl="1"/>
                      <a:r>
                        <a:rPr lang="ar-DZ" sz="2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أرباح و خسائر في </a:t>
                      </a:r>
                      <a:r>
                        <a:rPr lang="ar-DZ" sz="28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قائمة الدخل</a:t>
                      </a:r>
                      <a:endParaRPr lang="fr-FR" sz="28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 rtl="1"/>
                      <a:r>
                        <a:rPr lang="ar-DZ" sz="2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القيمة</a:t>
                      </a:r>
                      <a:r>
                        <a:rPr lang="ar-DZ" sz="28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العادلة</a:t>
                      </a:r>
                      <a:endParaRPr lang="fr-FR"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 rtl="1"/>
                      <a:r>
                        <a:rPr lang="ar-DZ" sz="2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القيمة العادلة</a:t>
                      </a:r>
                      <a:endParaRPr lang="fr-FR"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 rtl="1"/>
                      <a:r>
                        <a:rPr lang="ar-DZ" sz="2800" b="1" u="sng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المتاجرة</a:t>
                      </a:r>
                      <a:r>
                        <a:rPr lang="ar-DZ" sz="2800" b="1" u="sng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:</a:t>
                      </a:r>
                    </a:p>
                    <a:p>
                      <a:pPr algn="just" rtl="1"/>
                      <a:r>
                        <a:rPr lang="ar-DZ" sz="28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شراء أسهم لغرض البيع مباشرة (محفظة أوراق مالية يتم التداول بالبيع            و الشراء)</a:t>
                      </a:r>
                      <a:endParaRPr lang="fr-FR"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1077228">
                <a:tc>
                  <a:txBody>
                    <a:bodyPr/>
                    <a:lstStyle/>
                    <a:p>
                      <a:pPr algn="just" rtl="1"/>
                      <a:endParaRPr lang="fr-FR" sz="28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 rtl="1"/>
                      <a:endParaRPr lang="fr-FR" sz="28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 rtl="1"/>
                      <a:endParaRPr lang="fr-FR" sz="28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 rtl="1"/>
                      <a:endParaRPr lang="fr-FR"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DZ" sz="28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الاستثناءات</a:t>
                      </a:r>
                      <a:endParaRPr lang="fr-FR" sz="28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9" name="Ellipse 8"/>
          <p:cNvSpPr/>
          <p:nvPr/>
        </p:nvSpPr>
        <p:spPr>
          <a:xfrm>
            <a:off x="10071847" y="161364"/>
            <a:ext cx="1385047" cy="73958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2800" b="1" dirty="0" smtClean="0"/>
              <a:t>1</a:t>
            </a:r>
            <a:endParaRPr lang="fr-FR" sz="2800" b="1" dirty="0"/>
          </a:p>
        </p:txBody>
      </p:sp>
    </p:spTree>
    <p:extLst>
      <p:ext uri="{BB962C8B-B14F-4D97-AF65-F5344CB8AC3E}">
        <p14:creationId xmlns:p14="http://schemas.microsoft.com/office/powerpoint/2010/main" val="13323484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60000"/>
            <a:lumOff val="40000"/>
            <a:alpha val="58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177254" y="-88542"/>
            <a:ext cx="9720072" cy="1499616"/>
          </a:xfrm>
        </p:spPr>
        <p:txBody>
          <a:bodyPr/>
          <a:lstStyle/>
          <a:p>
            <a:pPr algn="ctr"/>
            <a:r>
              <a:rPr lang="ar-DZ" dirty="0" smtClean="0"/>
              <a:t>مثال 1 تطبيقي</a:t>
            </a:r>
            <a:endParaRPr lang="fr-FR" dirty="0"/>
          </a:p>
        </p:txBody>
      </p:sp>
      <p:sp>
        <p:nvSpPr>
          <p:cNvPr id="4" name="Rectangle à coins arrondis 3"/>
          <p:cNvSpPr/>
          <p:nvPr/>
        </p:nvSpPr>
        <p:spPr>
          <a:xfrm>
            <a:off x="699248" y="914400"/>
            <a:ext cx="10071846" cy="5634317"/>
          </a:xfrm>
          <a:prstGeom prst="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r" rtl="1">
              <a:lnSpc>
                <a:spcPct val="150000"/>
              </a:lnSpc>
              <a:spcBef>
                <a:spcPts val="1200"/>
              </a:spcBef>
              <a:spcAft>
                <a:spcPts val="200"/>
              </a:spcAft>
              <a:buClr>
                <a:srgbClr val="1CADE4"/>
              </a:buClr>
              <a:buSzPct val="100000"/>
            </a:pPr>
            <a:endParaRPr lang="ar-DZ" sz="24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4" algn="just" rtl="1">
              <a:lnSpc>
                <a:spcPct val="150000"/>
              </a:lnSpc>
              <a:spcBef>
                <a:spcPts val="200"/>
              </a:spcBef>
              <a:spcAft>
                <a:spcPts val="400"/>
              </a:spcAft>
              <a:buClr>
                <a:srgbClr val="1CADE4"/>
              </a:buClr>
            </a:pPr>
            <a:r>
              <a:rPr lang="ar-DZ" sz="2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قامت الشركة </a:t>
            </a:r>
            <a:r>
              <a:rPr lang="fr-FR" sz="2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 </a:t>
            </a:r>
            <a:r>
              <a:rPr lang="ar-DZ" sz="2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في 1-2-2020 بشراء 1000.000 سهم من أسهم البنك للمتاجرة بسعر 6 دج للسهم و بلغت عمولة الشراء 1.000 دج</a:t>
            </a:r>
          </a:p>
          <a:p>
            <a:pPr marL="0" lvl="4" algn="just" rtl="1">
              <a:lnSpc>
                <a:spcPct val="150000"/>
              </a:lnSpc>
              <a:spcBef>
                <a:spcPts val="200"/>
              </a:spcBef>
              <a:spcAft>
                <a:spcPts val="400"/>
              </a:spcAft>
              <a:buClr>
                <a:srgbClr val="1CADE4"/>
              </a:buClr>
            </a:pPr>
            <a:r>
              <a:rPr lang="ar-DZ" sz="2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و في 31-12-2020 كانت القيمة العادلة لسهم البنك تبلغ 7 دج للسهم</a:t>
            </a:r>
          </a:p>
          <a:p>
            <a:pPr marL="0" lvl="4" algn="just" rtl="1">
              <a:lnSpc>
                <a:spcPct val="150000"/>
              </a:lnSpc>
              <a:spcBef>
                <a:spcPts val="200"/>
              </a:spcBef>
              <a:spcAft>
                <a:spcPts val="400"/>
              </a:spcAft>
              <a:buClr>
                <a:srgbClr val="1CADE4"/>
              </a:buClr>
            </a:pPr>
            <a:r>
              <a:rPr lang="ar-DZ" sz="24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المطلوب: </a:t>
            </a:r>
          </a:p>
          <a:p>
            <a:pPr marL="0" lvl="4" algn="just" rtl="1">
              <a:lnSpc>
                <a:spcPct val="150000"/>
              </a:lnSpc>
              <a:spcBef>
                <a:spcPts val="200"/>
              </a:spcBef>
              <a:spcAft>
                <a:spcPts val="400"/>
              </a:spcAft>
              <a:buClr>
                <a:srgbClr val="1CADE4"/>
              </a:buClr>
            </a:pPr>
            <a:r>
              <a:rPr lang="ar-DZ" sz="2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بيان المعالجة المحاسبية للاسهم </a:t>
            </a:r>
            <a:r>
              <a:rPr lang="ar-DZ" sz="24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المشتراة</a:t>
            </a:r>
            <a:endParaRPr lang="ar-DZ" sz="2400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433036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60000"/>
            <a:lumOff val="40000"/>
            <a:alpha val="58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au 4"/>
          <p:cNvGraphicFramePr>
            <a:graphicFrameLocks noGrp="1"/>
          </p:cNvGraphicFramePr>
          <p:nvPr>
            <p:extLst/>
          </p:nvPr>
        </p:nvGraphicFramePr>
        <p:xfrm>
          <a:off x="547617" y="566179"/>
          <a:ext cx="7847278" cy="1361810"/>
        </p:xfrm>
        <a:graphic>
          <a:graphicData uri="http://schemas.openxmlformats.org/drawingml/2006/table">
            <a:tbl>
              <a:tblPr firstRow="1" bandRow="1">
                <a:tableStyleId>{616DA210-FB5B-4158-B5E0-FEB733F419BA}</a:tableStyleId>
              </a:tblPr>
              <a:tblGrid>
                <a:gridCol w="1961820"/>
                <a:gridCol w="1473095"/>
                <a:gridCol w="2143775"/>
                <a:gridCol w="2268588"/>
              </a:tblGrid>
              <a:tr h="538690">
                <a:tc>
                  <a:txBody>
                    <a:bodyPr/>
                    <a:lstStyle/>
                    <a:p>
                      <a:pPr algn="ctr"/>
                      <a:endParaRPr lang="fr-FR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DZ" b="1" dirty="0" smtClean="0"/>
                        <a:t>60.000</a:t>
                      </a:r>
                      <a:endParaRPr lang="fr-FR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DZ" b="1" dirty="0" smtClean="0"/>
                        <a:t>استثمار أسهم للمتاجرة</a:t>
                      </a:r>
                      <a:endParaRPr lang="fr-FR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457360">
                <a:tc>
                  <a:txBody>
                    <a:bodyPr/>
                    <a:lstStyle/>
                    <a:p>
                      <a:pPr algn="ctr"/>
                      <a:endParaRPr lang="fr-FR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DZ" b="1" dirty="0" smtClean="0"/>
                        <a:t>1.000</a:t>
                      </a:r>
                      <a:endParaRPr lang="fr-FR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DZ" b="1" dirty="0" smtClean="0"/>
                        <a:t>مصاريف عمولة الشراء</a:t>
                      </a:r>
                      <a:endParaRPr lang="fr-FR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335893">
                <a:tc>
                  <a:txBody>
                    <a:bodyPr/>
                    <a:lstStyle/>
                    <a:p>
                      <a:pPr algn="ctr"/>
                      <a:r>
                        <a:rPr lang="ar-DZ" b="1" dirty="0" smtClean="0"/>
                        <a:t>61.000</a:t>
                      </a:r>
                      <a:endParaRPr lang="fr-FR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6" name="Rectangle 5"/>
          <p:cNvSpPr/>
          <p:nvPr/>
        </p:nvSpPr>
        <p:spPr>
          <a:xfrm>
            <a:off x="9449670" y="4340224"/>
            <a:ext cx="2137124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DZ" sz="24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قيد </a:t>
            </a:r>
            <a:r>
              <a:rPr lang="ar-DZ" sz="24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تقييم أسهم البنك</a:t>
            </a:r>
          </a:p>
          <a:p>
            <a:pPr algn="ctr"/>
            <a:r>
              <a:rPr lang="ar-DZ" sz="24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في 31-12-2020</a:t>
            </a:r>
            <a:endParaRPr lang="fr-FR" sz="2400" b="1" dirty="0">
              <a:solidFill>
                <a:prstClr val="black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8669809" y="566179"/>
            <a:ext cx="2642070" cy="121090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lvl="4" algn="just" rtl="1">
              <a:lnSpc>
                <a:spcPct val="150000"/>
              </a:lnSpc>
              <a:spcBef>
                <a:spcPts val="200"/>
              </a:spcBef>
              <a:spcAft>
                <a:spcPts val="400"/>
              </a:spcAft>
              <a:buClr>
                <a:srgbClr val="1CADE4"/>
              </a:buClr>
            </a:pPr>
            <a:r>
              <a:rPr lang="ar-DZ" sz="24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قيد شراء اسهم للمتاجرة </a:t>
            </a:r>
          </a:p>
          <a:p>
            <a:pPr marL="0" lvl="4" algn="just" rtl="1">
              <a:lnSpc>
                <a:spcPct val="150000"/>
              </a:lnSpc>
              <a:spcBef>
                <a:spcPts val="200"/>
              </a:spcBef>
              <a:spcAft>
                <a:spcPts val="400"/>
              </a:spcAft>
              <a:buClr>
                <a:srgbClr val="1CADE4"/>
              </a:buClr>
            </a:pPr>
            <a:r>
              <a:rPr lang="ar-DZ" sz="24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في 1-2-2020</a:t>
            </a:r>
          </a:p>
        </p:txBody>
      </p:sp>
      <p:graphicFrame>
        <p:nvGraphicFramePr>
          <p:cNvPr id="9" name="Tableau 8"/>
          <p:cNvGraphicFramePr>
            <a:graphicFrameLocks noGrp="1"/>
          </p:cNvGraphicFramePr>
          <p:nvPr>
            <p:extLst/>
          </p:nvPr>
        </p:nvGraphicFramePr>
        <p:xfrm>
          <a:off x="706549" y="4223778"/>
          <a:ext cx="8187764" cy="1371600"/>
        </p:xfrm>
        <a:graphic>
          <a:graphicData uri="http://schemas.openxmlformats.org/drawingml/2006/table">
            <a:tbl>
              <a:tblPr firstRow="1" bandRow="1">
                <a:tableStyleId>{616DA210-FB5B-4158-B5E0-FEB733F419BA}</a:tableStyleId>
              </a:tblPr>
              <a:tblGrid>
                <a:gridCol w="2046941"/>
                <a:gridCol w="2046941"/>
                <a:gridCol w="2245828"/>
                <a:gridCol w="1848054"/>
              </a:tblGrid>
              <a:tr h="685800">
                <a:tc>
                  <a:txBody>
                    <a:bodyPr/>
                    <a:lstStyle/>
                    <a:p>
                      <a:endParaRPr lang="fr-FR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DZ" b="1" dirty="0" smtClean="0"/>
                        <a:t>10.000</a:t>
                      </a:r>
                      <a:endParaRPr lang="fr-FR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ar-DZ" b="1" dirty="0" smtClean="0"/>
                        <a:t>تعديلات القيمة العادلة</a:t>
                      </a:r>
                      <a:endParaRPr lang="ar-DZ" b="1" dirty="0" smtClean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685800">
                <a:tc>
                  <a:txBody>
                    <a:bodyPr/>
                    <a:lstStyle/>
                    <a:p>
                      <a:pPr algn="ctr"/>
                      <a:r>
                        <a:rPr lang="ar-DZ" b="1" dirty="0" smtClean="0"/>
                        <a:t>10.000</a:t>
                      </a:r>
                      <a:endParaRPr lang="fr-FR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ar-DZ" b="1" dirty="0" smtClean="0"/>
                        <a:t>أرباح الاستثمار في الأسهم</a:t>
                      </a:r>
                      <a:endParaRPr lang="fr-FR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10" name="Rectangle 9"/>
          <p:cNvSpPr/>
          <p:nvPr/>
        </p:nvSpPr>
        <p:spPr>
          <a:xfrm>
            <a:off x="1976718" y="2149610"/>
            <a:ext cx="7355453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r>
              <a:rPr lang="ar-DZ" sz="24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10.000 سهم </a:t>
            </a:r>
            <a:r>
              <a:rPr lang="fr-FR" sz="24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ar-DZ" sz="24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6دج  = 60.000 دج  العمولة هنا تصنف ضمن الارياح و الخسائر</a:t>
            </a:r>
            <a:endParaRPr lang="fr-FR" sz="2400" b="1" dirty="0">
              <a:solidFill>
                <a:prstClr val="black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653553" y="5774576"/>
            <a:ext cx="735545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r>
              <a:rPr lang="ar-DZ" sz="24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القيمة العادلة زادت بــ 1 دج (10.000 سهم </a:t>
            </a:r>
            <a:r>
              <a:rPr lang="fr-FR" sz="24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x1</a:t>
            </a:r>
            <a:r>
              <a:rPr lang="ar-DZ" sz="24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دج</a:t>
            </a:r>
            <a:endParaRPr lang="fr-FR" sz="2400" b="1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627268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60000"/>
            <a:lumOff val="40000"/>
            <a:alpha val="58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au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09722296"/>
              </p:ext>
            </p:extLst>
          </p:nvPr>
        </p:nvGraphicFramePr>
        <p:xfrm>
          <a:off x="537884" y="880096"/>
          <a:ext cx="11295528" cy="5659656"/>
        </p:xfrm>
        <a:graphic>
          <a:graphicData uri="http://schemas.openxmlformats.org/drawingml/2006/table">
            <a:tbl>
              <a:tblPr firstRow="1" bandRow="1">
                <a:tableStyleId>{5DA37D80-6434-44D0-A028-1B22A696006F}</a:tableStyleId>
              </a:tblPr>
              <a:tblGrid>
                <a:gridCol w="2190559"/>
                <a:gridCol w="2095184"/>
                <a:gridCol w="2142871"/>
                <a:gridCol w="2029584"/>
                <a:gridCol w="2837330"/>
              </a:tblGrid>
              <a:tr h="1077228">
                <a:tc>
                  <a:txBody>
                    <a:bodyPr/>
                    <a:lstStyle/>
                    <a:p>
                      <a:pPr algn="ctr" rtl="1"/>
                      <a:r>
                        <a:rPr lang="ar-DZ" sz="28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المصاريف </a:t>
                      </a:r>
                      <a:r>
                        <a:rPr lang="fr-FR" sz="28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        </a:t>
                      </a:r>
                      <a:r>
                        <a:rPr lang="ar-DZ" sz="28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و </a:t>
                      </a:r>
                      <a:r>
                        <a:rPr lang="ar-DZ" sz="2800" dirty="0" err="1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العلاواة</a:t>
                      </a:r>
                      <a:endParaRPr lang="fr-FR" sz="28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DZ" sz="28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ناتج التقييم</a:t>
                      </a:r>
                      <a:endParaRPr lang="fr-FR" sz="28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DZ" sz="28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القياس اللاحق</a:t>
                      </a:r>
                      <a:endParaRPr lang="fr-FR" sz="28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DZ" sz="28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القياس المبدئي</a:t>
                      </a:r>
                      <a:endParaRPr lang="fr-FR" sz="28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DZ" sz="28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الغرض من الأداة المالية</a:t>
                      </a:r>
                      <a:endParaRPr lang="fr-FR" sz="28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2644350">
                <a:tc>
                  <a:txBody>
                    <a:bodyPr/>
                    <a:lstStyle/>
                    <a:p>
                      <a:pPr algn="just" rtl="1"/>
                      <a:r>
                        <a:rPr lang="ar-DZ" sz="2800" b="1" dirty="0" err="1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ترسمل</a:t>
                      </a:r>
                      <a:r>
                        <a:rPr lang="ar-DZ" sz="2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كجزء من الاستثمار</a:t>
                      </a:r>
                      <a:endParaRPr lang="fr-FR"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 rtl="1"/>
                      <a:r>
                        <a:rPr lang="ar-DZ" sz="2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أرباح محتجزة</a:t>
                      </a:r>
                      <a:r>
                        <a:rPr lang="ar-DZ" sz="28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أي تظهر في </a:t>
                      </a:r>
                      <a:r>
                        <a:rPr lang="ar-DZ" sz="2800" b="1" baseline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قائمة الدخل الشامل </a:t>
                      </a:r>
                      <a:r>
                        <a:rPr lang="ar-DZ" sz="28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كونها تبقى في المؤسسة لمدة غير محددة ولا يوجد اختبار تدني القيمة</a:t>
                      </a:r>
                      <a:endParaRPr lang="fr-FR"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 rtl="1"/>
                      <a:r>
                        <a:rPr lang="ar-DZ" sz="2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القيمة</a:t>
                      </a:r>
                      <a:r>
                        <a:rPr lang="ar-DZ" sz="28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العادلة</a:t>
                      </a:r>
                      <a:endParaRPr lang="fr-FR"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 rtl="1"/>
                      <a:r>
                        <a:rPr lang="ar-DZ" sz="2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القيمة العادلة</a:t>
                      </a:r>
                      <a:endParaRPr lang="fr-FR"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 rtl="1"/>
                      <a:r>
                        <a:rPr lang="ar-DZ" sz="2800" b="1" u="sng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الإحتفاظ</a:t>
                      </a:r>
                      <a:r>
                        <a:rPr lang="ar-DZ" sz="2800" b="1" u="sng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لغرض البيع :</a:t>
                      </a:r>
                    </a:p>
                    <a:p>
                      <a:pPr algn="just" rtl="1"/>
                      <a:r>
                        <a:rPr lang="ar-DZ" sz="28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لا يوجد وقت محدد للبيع أي وجود نية بيع الأداة المالية عند ارتفاع قيمتها أو </a:t>
                      </a:r>
                      <a:r>
                        <a:rPr lang="ar-DZ" sz="28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لإحتياج</a:t>
                      </a:r>
                      <a:r>
                        <a:rPr lang="ar-DZ" sz="28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السيولة</a:t>
                      </a:r>
                      <a:endParaRPr lang="fr-FR"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1077228">
                <a:tc gridSpan="4">
                  <a:txBody>
                    <a:bodyPr/>
                    <a:lstStyle/>
                    <a:p>
                      <a:pPr algn="just" rtl="1"/>
                      <a:r>
                        <a:rPr lang="ar-DZ" sz="2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تصنف أرباح وخسائر إذا قررت الشركة توزيع إيرادات من أرباحها </a:t>
                      </a:r>
                      <a:endParaRPr lang="fr-FR"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just" rtl="1"/>
                      <a:endParaRPr lang="fr-FR" sz="28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just" rtl="1"/>
                      <a:endParaRPr lang="fr-FR" sz="28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just" rtl="1"/>
                      <a:endParaRPr lang="fr-FR"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DZ" sz="28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الاستثناءات</a:t>
                      </a:r>
                      <a:endParaRPr lang="fr-FR" sz="28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Ellipse 2"/>
          <p:cNvSpPr/>
          <p:nvPr/>
        </p:nvSpPr>
        <p:spPr>
          <a:xfrm>
            <a:off x="10125635" y="107576"/>
            <a:ext cx="1385047" cy="73958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2800" b="1" dirty="0" smtClean="0"/>
              <a:t>2</a:t>
            </a:r>
            <a:endParaRPr lang="fr-FR" sz="2800" b="1" dirty="0"/>
          </a:p>
        </p:txBody>
      </p:sp>
    </p:spTree>
    <p:extLst>
      <p:ext uri="{BB962C8B-B14F-4D97-AF65-F5344CB8AC3E}">
        <p14:creationId xmlns:p14="http://schemas.microsoft.com/office/powerpoint/2010/main" val="41942230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60000"/>
            <a:lumOff val="40000"/>
            <a:alpha val="58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177254" y="-88542"/>
            <a:ext cx="9720072" cy="1499616"/>
          </a:xfrm>
        </p:spPr>
        <p:txBody>
          <a:bodyPr/>
          <a:lstStyle/>
          <a:p>
            <a:pPr algn="ctr"/>
            <a:r>
              <a:rPr lang="ar-DZ" dirty="0" smtClean="0"/>
              <a:t>مثال </a:t>
            </a:r>
            <a:r>
              <a:rPr lang="ar-DZ" dirty="0" smtClean="0"/>
              <a:t>2 </a:t>
            </a:r>
            <a:r>
              <a:rPr lang="ar-DZ" dirty="0" smtClean="0"/>
              <a:t>تطبيقي</a:t>
            </a:r>
            <a:endParaRPr lang="fr-FR" dirty="0"/>
          </a:p>
        </p:txBody>
      </p:sp>
      <p:sp>
        <p:nvSpPr>
          <p:cNvPr id="4" name="Rectangle à coins arrondis 3"/>
          <p:cNvSpPr/>
          <p:nvPr/>
        </p:nvSpPr>
        <p:spPr>
          <a:xfrm>
            <a:off x="699248" y="914400"/>
            <a:ext cx="10071846" cy="5634317"/>
          </a:xfrm>
          <a:prstGeom prst="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r" rtl="1">
              <a:lnSpc>
                <a:spcPct val="150000"/>
              </a:lnSpc>
              <a:spcBef>
                <a:spcPts val="1200"/>
              </a:spcBef>
              <a:spcAft>
                <a:spcPts val="200"/>
              </a:spcAft>
              <a:buClr>
                <a:srgbClr val="1CADE4"/>
              </a:buClr>
              <a:buSzPct val="100000"/>
            </a:pPr>
            <a:endParaRPr lang="ar-DZ" sz="24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4" algn="just" rtl="1">
              <a:lnSpc>
                <a:spcPct val="150000"/>
              </a:lnSpc>
              <a:spcBef>
                <a:spcPts val="200"/>
              </a:spcBef>
              <a:spcAft>
                <a:spcPts val="400"/>
              </a:spcAft>
              <a:buClr>
                <a:srgbClr val="1CADE4"/>
              </a:buClr>
            </a:pPr>
            <a:r>
              <a:rPr lang="ar-DZ" sz="2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قامت الشركة </a:t>
            </a:r>
            <a:r>
              <a:rPr lang="fr-FR" sz="2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 </a:t>
            </a:r>
            <a:r>
              <a:rPr lang="ar-DZ" sz="2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في 1-2-2020 بشراء 1000.000 سهم من أسهم البنك لغرض الاستثمار طويل الأجل بسعر 6 دج للسهم و بلغت عمولة الشراء 1.000 دج</a:t>
            </a:r>
          </a:p>
          <a:p>
            <a:pPr marL="0" lvl="4" algn="just" rtl="1">
              <a:lnSpc>
                <a:spcPct val="150000"/>
              </a:lnSpc>
              <a:spcBef>
                <a:spcPts val="200"/>
              </a:spcBef>
              <a:spcAft>
                <a:spcPts val="400"/>
              </a:spcAft>
              <a:buClr>
                <a:srgbClr val="1CADE4"/>
              </a:buClr>
            </a:pPr>
            <a:r>
              <a:rPr lang="ar-DZ" sz="2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و في 31-12-2020 كانت القيمة العادلة لسهم البنك تبلغ 7 دج للسهم</a:t>
            </a:r>
          </a:p>
          <a:p>
            <a:pPr marL="0" lvl="4" algn="just" rtl="1">
              <a:lnSpc>
                <a:spcPct val="150000"/>
              </a:lnSpc>
              <a:spcBef>
                <a:spcPts val="200"/>
              </a:spcBef>
              <a:spcAft>
                <a:spcPts val="400"/>
              </a:spcAft>
              <a:buClr>
                <a:srgbClr val="1CADE4"/>
              </a:buClr>
            </a:pPr>
            <a:r>
              <a:rPr lang="ar-DZ" sz="24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المطلوب: </a:t>
            </a:r>
          </a:p>
          <a:p>
            <a:pPr marL="0" lvl="4" algn="just" rtl="1">
              <a:lnSpc>
                <a:spcPct val="150000"/>
              </a:lnSpc>
              <a:spcBef>
                <a:spcPts val="200"/>
              </a:spcBef>
              <a:spcAft>
                <a:spcPts val="400"/>
              </a:spcAft>
              <a:buClr>
                <a:srgbClr val="1CADE4"/>
              </a:buClr>
            </a:pPr>
            <a:r>
              <a:rPr lang="ar-DZ" sz="2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بيان المعالجة المحاسبية للاسهم </a:t>
            </a:r>
            <a:r>
              <a:rPr lang="ar-DZ" sz="24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المشتراة</a:t>
            </a:r>
            <a:endParaRPr lang="ar-DZ" sz="2400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042596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égral">
  <a:themeElements>
    <a:clrScheme name="Intégral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é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é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1416</TotalTime>
  <Words>584</Words>
  <Application>Microsoft Office PowerPoint</Application>
  <PresentationFormat>Grand écran</PresentationFormat>
  <Paragraphs>106</Paragraphs>
  <Slides>11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11</vt:i4>
      </vt:variant>
    </vt:vector>
  </HeadingPairs>
  <TitlesOfParts>
    <vt:vector size="18" baseType="lpstr">
      <vt:lpstr>Arial</vt:lpstr>
      <vt:lpstr>Times New Roman</vt:lpstr>
      <vt:lpstr>Tw Cen MT</vt:lpstr>
      <vt:lpstr>Tw Cen MT Condensed</vt:lpstr>
      <vt:lpstr>Verdana</vt:lpstr>
      <vt:lpstr>Wingdings 3</vt:lpstr>
      <vt:lpstr>Intégral</vt:lpstr>
      <vt:lpstr>معايير إعداد التقارير المالية 1</vt:lpstr>
      <vt:lpstr>المعيار المحاسبي الولي ifrs 9 : الأدوات المالية - القياس</vt:lpstr>
      <vt:lpstr>نبذة عن المعيار</vt:lpstr>
      <vt:lpstr>شروط الاعتراف المبدئي</vt:lpstr>
      <vt:lpstr>Présentation PowerPoint</vt:lpstr>
      <vt:lpstr>مثال 1 تطبيقي</vt:lpstr>
      <vt:lpstr>Présentation PowerPoint</vt:lpstr>
      <vt:lpstr>Présentation PowerPoint</vt:lpstr>
      <vt:lpstr>مثال 2 تطبيقي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WPS Presentation</dc:title>
  <dc:creator>imybe</dc:creator>
  <cp:lastModifiedBy>imybe</cp:lastModifiedBy>
  <cp:revision>76</cp:revision>
  <dcterms:created xsi:type="dcterms:W3CDTF">2021-03-30T17:59:31Z</dcterms:created>
  <dcterms:modified xsi:type="dcterms:W3CDTF">2025-10-25T20:17:36Z</dcterms:modified>
</cp:coreProperties>
</file>