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66" r:id="rId3"/>
    <p:sldId id="296" r:id="rId4"/>
    <p:sldId id="297" r:id="rId5"/>
    <p:sldId id="298" r:id="rId6"/>
    <p:sldId id="299" r:id="rId7"/>
    <p:sldId id="300" r:id="rId8"/>
    <p:sldId id="301" r:id="rId9"/>
    <p:sldId id="30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269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294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2257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596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514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479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1040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4821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0902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1635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22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8850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41003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4181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0704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179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48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27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414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622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542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37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362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074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73584"/>
            <a:ext cx="7772400" cy="1463040"/>
          </a:xfrm>
        </p:spPr>
        <p:txBody>
          <a:bodyPr/>
          <a:lstStyle/>
          <a:p>
            <a:pPr algn="ctr"/>
            <a:r>
              <a:rPr lang="ar-DZ" dirty="0" smtClean="0"/>
              <a:t>التدقيق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5795681"/>
            <a:ext cx="3200400" cy="627495"/>
          </a:xfrm>
        </p:spPr>
        <p:txBody>
          <a:bodyPr>
            <a:normAutofit fontScale="77500" lnSpcReduction="20000"/>
          </a:bodyPr>
          <a:lstStyle/>
          <a:p>
            <a:r>
              <a:rPr lang="ar-DZ" sz="2800" dirty="0" smtClean="0"/>
              <a:t>الأستاذة الدكتورة   بن قارة إيمان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410200" y="4090594"/>
            <a:ext cx="3200400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CADE4"/>
              </a:buClr>
            </a:pPr>
            <a:r>
              <a:rPr lang="ar-DZ" sz="28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تطبيقات في مقياس : </a:t>
            </a:r>
            <a:endParaRPr lang="en-US" sz="28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15988" y="281524"/>
            <a:ext cx="6795247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جامعة باجي مختار عنابة</a:t>
            </a:r>
          </a:p>
          <a:p>
            <a:pPr algn="ctr"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كلية العلوم الاقتصادية و علوم التسيير </a:t>
            </a:r>
          </a:p>
          <a:p>
            <a:pPr algn="ctr"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قسم العلوم المالية </a:t>
            </a:r>
            <a:endParaRPr lang="en-US" sz="32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2046" y="3264943"/>
            <a:ext cx="5571565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ماستر 2 مالية المؤسسة</a:t>
            </a:r>
            <a:endParaRPr lang="en-US" sz="32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12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avec flèche vers le bas 7"/>
          <p:cNvSpPr/>
          <p:nvPr/>
        </p:nvSpPr>
        <p:spPr>
          <a:xfrm>
            <a:off x="336175" y="193030"/>
            <a:ext cx="11344547" cy="712839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dirty="0" smtClean="0">
                <a:solidFill>
                  <a:prstClr val="black"/>
                </a:solidFill>
              </a:rPr>
              <a:t>المرحلة الختامية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4806454" y="1314196"/>
            <a:ext cx="2403987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مشروع التقرير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4962214" y="2376514"/>
            <a:ext cx="2403987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الاجتماع الختامي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4962215" y="3438832"/>
            <a:ext cx="2403987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التقرير النهائي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4962214" y="4673069"/>
            <a:ext cx="2403987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متابعة تنفيذ التوصيات</a:t>
            </a:r>
            <a:endParaRPr lang="fr-F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2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604"/>
    </mc:Choice>
    <mc:Fallback xmlns="">
      <p:transition spd="slow" advTm="23604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83121" y="250722"/>
            <a:ext cx="9720072" cy="943897"/>
          </a:xfrm>
        </p:spPr>
        <p:txBody>
          <a:bodyPr>
            <a:normAutofit/>
          </a:bodyPr>
          <a:lstStyle/>
          <a:p>
            <a:pPr algn="ctr" rtl="1"/>
            <a:r>
              <a:rPr lang="ar-D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مشروع التقرير</a:t>
            </a: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9409471" y="1573357"/>
            <a:ext cx="2168013" cy="1194619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مضمونه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2671" y="1499616"/>
            <a:ext cx="8155858" cy="13421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2400" dirty="0" smtClean="0">
                <a:solidFill>
                  <a:prstClr val="black"/>
                </a:solidFill>
              </a:rPr>
              <a:t>يحتوى على قائمة الثغرات و نقاط الضعف و الخلل التي استخرجت خلال مهمة التدقيق ، حيث يتم تصنيفها و تقسيمها حسب درجة خطورتها، مرفقة بالتوصيات التي تعالجها.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35477" y="3146714"/>
            <a:ext cx="8155858" cy="350952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2400" dirty="0" smtClean="0">
                <a:solidFill>
                  <a:prstClr val="black"/>
                </a:solidFill>
              </a:rPr>
              <a:t>سمي بمشروع التقرير لــ 3 أسباب: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400" dirty="0" smtClean="0">
                <a:solidFill>
                  <a:prstClr val="black"/>
                </a:solidFill>
              </a:rPr>
              <a:t>الملاحظات التي تم استخراجها (نقاط الضعف) </a:t>
            </a:r>
            <a:r>
              <a:rPr lang="ar-DZ" sz="2400" b="1" dirty="0" smtClean="0">
                <a:solidFill>
                  <a:prstClr val="black"/>
                </a:solidFill>
              </a:rPr>
              <a:t>لم </a:t>
            </a:r>
            <a:r>
              <a:rPr lang="ar-DZ" sz="2400" b="1" dirty="0">
                <a:solidFill>
                  <a:prstClr val="black"/>
                </a:solidFill>
              </a:rPr>
              <a:t>ت</a:t>
            </a:r>
            <a:r>
              <a:rPr lang="ar-DZ" sz="2400" b="1" dirty="0" smtClean="0">
                <a:solidFill>
                  <a:prstClr val="black"/>
                </a:solidFill>
              </a:rPr>
              <a:t>تم المصادقة العامة عليها</a:t>
            </a:r>
            <a:r>
              <a:rPr lang="ar-DZ" sz="2400" dirty="0" smtClean="0">
                <a:solidFill>
                  <a:prstClr val="black"/>
                </a:solidFill>
              </a:rPr>
              <a:t>، لذلك لا يتم اعتبارها نهائية حتى ولو تم المصادقة على </a:t>
            </a:r>
            <a:r>
              <a:rPr lang="fr-FR" sz="2400" dirty="0" smtClean="0">
                <a:solidFill>
                  <a:prstClr val="black"/>
                </a:solidFill>
              </a:rPr>
              <a:t>FRAP</a:t>
            </a:r>
            <a:r>
              <a:rPr lang="ar-DZ" sz="2400" dirty="0" smtClean="0">
                <a:solidFill>
                  <a:prstClr val="black"/>
                </a:solidFill>
              </a:rPr>
              <a:t> بصورة خاصة.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400" dirty="0" smtClean="0">
                <a:solidFill>
                  <a:prstClr val="black"/>
                </a:solidFill>
              </a:rPr>
              <a:t>لا يتضمن إجابة الأشخاص </a:t>
            </a:r>
            <a:r>
              <a:rPr lang="ar-DZ" sz="2400" dirty="0">
                <a:solidFill>
                  <a:prstClr val="black"/>
                </a:solidFill>
              </a:rPr>
              <a:t>محل للتدقيق</a:t>
            </a:r>
            <a:r>
              <a:rPr lang="ar-DZ" sz="2400" b="1" dirty="0" smtClean="0">
                <a:solidFill>
                  <a:prstClr val="black"/>
                </a:solidFill>
              </a:rPr>
              <a:t> </a:t>
            </a:r>
            <a:r>
              <a:rPr lang="ar-DZ" sz="2400" dirty="0" smtClean="0">
                <a:solidFill>
                  <a:prstClr val="black"/>
                </a:solidFill>
              </a:rPr>
              <a:t>حول</a:t>
            </a:r>
            <a:r>
              <a:rPr lang="ar-DZ" sz="2400" b="1" dirty="0" smtClean="0">
                <a:solidFill>
                  <a:prstClr val="black"/>
                </a:solidFill>
              </a:rPr>
              <a:t> التوصيات</a:t>
            </a:r>
            <a:r>
              <a:rPr lang="ar-DZ" sz="2400" dirty="0" smtClean="0">
                <a:solidFill>
                  <a:prstClr val="black"/>
                </a:solidFill>
              </a:rPr>
              <a:t> التي يتضمنها (قبول أو عدم قبولها)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400" dirty="0" smtClean="0">
                <a:solidFill>
                  <a:prstClr val="black"/>
                </a:solidFill>
              </a:rPr>
              <a:t>لا يتضمن </a:t>
            </a:r>
            <a:r>
              <a:rPr lang="ar-DZ" sz="2400" b="1" dirty="0" smtClean="0">
                <a:solidFill>
                  <a:prstClr val="black"/>
                </a:solidFill>
              </a:rPr>
              <a:t>خطة العمل </a:t>
            </a:r>
            <a:r>
              <a:rPr lang="ar-DZ" sz="2400" dirty="0" smtClean="0">
                <a:solidFill>
                  <a:prstClr val="black"/>
                </a:solidFill>
              </a:rPr>
              <a:t>التي تعتبر وثيقة مرفقة بالتقرير النهائي، التي يشير فيها الأشخاص محل التدقيق إلى متى سيتم تنفيذ التوصية المقبولة و من قبل من.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3068252"/>
            <a:ext cx="2472813" cy="34505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2400" dirty="0" smtClean="0">
                <a:solidFill>
                  <a:prstClr val="black"/>
                </a:solidFill>
              </a:rPr>
              <a:t>يمثل جدول أعمال الاجتماع الختامي، لذلك يتم ارساله قبل موعد انعقاده للمسؤولين محل التدقيق للاطلاع عليه قبل المصادقة على مضمونه</a:t>
            </a:r>
            <a:endParaRPr lang="fr-FR" sz="2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117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0190"/>
    </mc:Choice>
    <mc:Fallback xmlns="">
      <p:transition spd="slow" advTm="16019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1666568" y="180959"/>
          <a:ext cx="8686800" cy="6607302"/>
        </p:xfrm>
        <a:graphic>
          <a:graphicData uri="http://schemas.openxmlformats.org/drawingml/2006/table">
            <a:tbl>
              <a:tblPr firstRow="1" firstCol="1" bandRow="1"/>
              <a:tblGrid>
                <a:gridCol w="8686800"/>
              </a:tblGrid>
              <a:tr h="5265175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17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مؤسسة</a:t>
                      </a: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 </a:t>
                      </a: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عنابة في ..........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                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17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المرسل إليه : مدير مصلحة المشتريات</a:t>
                      </a: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7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المسؤول</a:t>
                      </a:r>
                      <a:r>
                        <a:rPr lang="ar-DZ" sz="17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عن مهمة التدقيق: رئيس فرقة التدقيق</a:t>
                      </a:r>
                      <a:r>
                        <a:rPr lang="fr-FR" sz="17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7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17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الموضوع: مشروع التقرير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17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مهمة تدقيق مصلحة المشتريات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7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7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تجدون مرفقا نسخة من مشروع</a:t>
                      </a: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التقرير المتعلق بمهمة تدقيق مصلحة المشتريات، التي أنجزت من قبل المدقق </a:t>
                      </a:r>
                      <a:r>
                        <a:rPr lang="fr-FR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</a:t>
                      </a: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رئيس المهمة و المدقق</a:t>
                      </a:r>
                      <a:r>
                        <a:rPr lang="fr-FR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w </a:t>
                      </a: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و </a:t>
                      </a:r>
                      <a:r>
                        <a:rPr lang="fr-FR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c</a:t>
                      </a: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المدققان المساعدان و المشرف على المهمة المدقق </a:t>
                      </a:r>
                      <a:r>
                        <a:rPr lang="fr-FR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b</a:t>
                      </a: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مضمون مشروع التقرير يتم التحاور فيه خلال الاجتماع الختامي الذي سينعقد بتاريخ ......، حيث أن الهدف من هذا الاجتماع هو :</a:t>
                      </a:r>
                    </a:p>
                    <a:p>
                      <a:pPr marL="285750" indent="-285750"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جعل مشروع التقرير ملف كامل حيث لا يتم التجادل على مضمونه من ملاحظات و نقاط ضعف وتوصيات</a:t>
                      </a:r>
                    </a:p>
                    <a:p>
                      <a:pPr marL="0" indent="0"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تحديد المسؤول عن تنفيذ كل توصية يتضمنها هذا المشروع  و متى سيتم تطبيقها</a:t>
                      </a:r>
                    </a:p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7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بعد المصادقة على محتوى مشروع</a:t>
                      </a: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التقرير من قبلكم خلال الاجتماع الختامي سيتم اعداد التقرير النهائي المتعلق بمهمة تدقيق مصلحة المشتريات وتوزيعه على الأطراف المعنية بذلك </a:t>
                      </a:r>
                      <a:r>
                        <a:rPr lang="fr-FR" sz="17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7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إمضاء</a:t>
                      </a: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DZ" sz="17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مدير التدقيق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591" marR="50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7909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945"/>
    </mc:Choice>
    <mc:Fallback xmlns="">
      <p:transition spd="slow" advTm="35945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02902" y="235973"/>
            <a:ext cx="9720072" cy="943897"/>
          </a:xfrm>
        </p:spPr>
        <p:txBody>
          <a:bodyPr>
            <a:normAutofit/>
          </a:bodyPr>
          <a:lstStyle/>
          <a:p>
            <a:pPr algn="ctr" rtl="1"/>
            <a:r>
              <a:rPr lang="ar-D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الاجتماع الختامي</a:t>
            </a: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9851922" y="1194619"/>
            <a:ext cx="2168013" cy="1194619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من يحضره  ؟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62285" y="1194619"/>
            <a:ext cx="5427406" cy="13421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2400" dirty="0" smtClean="0">
                <a:solidFill>
                  <a:prstClr val="black"/>
                </a:solidFill>
              </a:rPr>
              <a:t>نفس الأشخاص الذين حضروا الاجتماع الافتتاحي :</a:t>
            </a:r>
          </a:p>
          <a:p>
            <a:pPr algn="just" rtl="1"/>
            <a:r>
              <a:rPr lang="ar-DZ" sz="2400" dirty="0" smtClean="0">
                <a:solidFill>
                  <a:prstClr val="black"/>
                </a:solidFill>
              </a:rPr>
              <a:t>فريق التدقيق الذين تنفذوا المهمة </a:t>
            </a:r>
          </a:p>
          <a:p>
            <a:pPr algn="just" rtl="1"/>
            <a:r>
              <a:rPr lang="ar-DZ" sz="2400" dirty="0" smtClean="0">
                <a:solidFill>
                  <a:prstClr val="black"/>
                </a:solidFill>
              </a:rPr>
              <a:t>مسؤولي المصلحة محل التدقيق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02902" y="2942302"/>
            <a:ext cx="4195916" cy="350952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2400" dirty="0" smtClean="0">
                <a:solidFill>
                  <a:prstClr val="black"/>
                </a:solidFill>
              </a:rPr>
              <a:t>يبنى هذا الاجتماع على 5 مبادئ أساسية :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400" dirty="0" smtClean="0">
                <a:solidFill>
                  <a:prstClr val="black"/>
                </a:solidFill>
              </a:rPr>
              <a:t>مبدأ الكتاب المفتوح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400" dirty="0" smtClean="0">
                <a:solidFill>
                  <a:prstClr val="black"/>
                </a:solidFill>
              </a:rPr>
              <a:t>مبدأ قائمة الانتظار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400" dirty="0" smtClean="0">
                <a:solidFill>
                  <a:prstClr val="black"/>
                </a:solidFill>
              </a:rPr>
              <a:t>مبدأ الترتيب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400" dirty="0" smtClean="0">
                <a:solidFill>
                  <a:prstClr val="black"/>
                </a:solidFill>
              </a:rPr>
              <a:t>مبدأ العمل الفوري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400" dirty="0" smtClean="0">
                <a:solidFill>
                  <a:prstClr val="black"/>
                </a:solidFill>
              </a:rPr>
              <a:t>مبدأ المعرفة العامة</a:t>
            </a:r>
          </a:p>
        </p:txBody>
      </p:sp>
      <p:sp>
        <p:nvSpPr>
          <p:cNvPr id="8" name="Ellipse 7"/>
          <p:cNvSpPr/>
          <p:nvPr/>
        </p:nvSpPr>
        <p:spPr>
          <a:xfrm>
            <a:off x="9851922" y="2735824"/>
            <a:ext cx="2168013" cy="1194619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أين ينعقد؟</a:t>
            </a:r>
          </a:p>
          <a:p>
            <a:pPr algn="ctr"/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46841" y="2942302"/>
            <a:ext cx="3616600" cy="13421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2400" dirty="0" smtClean="0">
                <a:solidFill>
                  <a:prstClr val="black"/>
                </a:solidFill>
              </a:rPr>
              <a:t>نفس مكان انعقاد الاجتماع الافتتاحي و يتم بنفس طريقة العرض</a:t>
            </a:r>
            <a:endParaRPr lang="fr-FR" sz="2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3450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473"/>
    </mc:Choice>
    <mc:Fallback xmlns="">
      <p:transition spd="slow" advTm="15047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1666568" y="180959"/>
          <a:ext cx="8686800" cy="6505702"/>
        </p:xfrm>
        <a:graphic>
          <a:graphicData uri="http://schemas.openxmlformats.org/drawingml/2006/table">
            <a:tbl>
              <a:tblPr firstRow="1" firstCol="1" bandRow="1"/>
              <a:tblGrid>
                <a:gridCol w="8686800"/>
              </a:tblGrid>
              <a:tr h="5265175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17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مؤسسة</a:t>
                      </a: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 </a:t>
                      </a: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عنابة في ..........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                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7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ar-DZ" sz="17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+mn-cs"/>
                        </a:rPr>
                        <a:t>مهمة تدقيق مصلحة المشتريات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7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ar-DZ" sz="17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محضر اجتماع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17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الموضوع: الاجتماع</a:t>
                      </a:r>
                      <a:r>
                        <a:rPr lang="ar-DZ" sz="17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الختامي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7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7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7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جدول</a:t>
                      </a:r>
                      <a:r>
                        <a:rPr lang="ar-DZ" sz="17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الأعمال: </a:t>
                      </a:r>
                    </a:p>
                    <a:p>
                      <a:pPr marL="285750" indent="-28575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عرض و المصادقة على الملاحظات</a:t>
                      </a:r>
                    </a:p>
                    <a:p>
                      <a:pPr marL="285750" indent="-28575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شرح التوصيات </a:t>
                      </a:r>
                    </a:p>
                    <a:p>
                      <a:pPr marL="285750" indent="-28575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وضع الترتيبات المتعلقة بوضع خطة العمل و مراقبة تنفيذ التوصيات</a:t>
                      </a:r>
                    </a:p>
                    <a:p>
                      <a:pPr marL="0" indent="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DZ" sz="17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المشاركون:</a:t>
                      </a:r>
                    </a:p>
                    <a:p>
                      <a:pPr marL="0" indent="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DZ" sz="1700" i="1" u="sng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المدققون: </a:t>
                      </a: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أسماء فريق التدقيق</a:t>
                      </a:r>
                    </a:p>
                    <a:p>
                      <a:pPr marL="0" indent="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DZ" sz="1700" i="1" u="sng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الأشخاص محل التدقيق :</a:t>
                      </a:r>
                      <a:r>
                        <a:rPr lang="fr-FR" sz="1700" i="1" u="sng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ar-DZ" sz="1700" i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DZ" sz="17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مدير التموين</a:t>
                      </a:r>
                    </a:p>
                    <a:p>
                      <a:pPr marL="0" indent="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DZ" sz="17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مسؤول المشتريات</a:t>
                      </a:r>
                    </a:p>
                    <a:p>
                      <a:pPr marL="0" indent="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DZ" sz="17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مسؤول المخازن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ar-DZ" sz="17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+mn-cs"/>
                        </a:rPr>
                        <a:t>خلال الاجتماع الختامي ، سيقوم الحاضرون بفحص مشروع تقرير التدقيق الداخلي والمصادقة العامة عليه من قبل المدققين.</a:t>
                      </a:r>
                    </a:p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التوصيات موجهة إلى الإدارة العامة، وسيأخذ المدققون في الاعتبار ملاحظات الأشخاص محل التدقيق لإعداد تقرير التدقيق في حالته النهائية.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7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امضاء</a:t>
                      </a: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المدققين:</a:t>
                      </a:r>
                    </a:p>
                    <a:p>
                      <a:pPr algn="l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7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امضاء الأشخاص محل التدقيق: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591" marR="50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50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980"/>
    </mc:Choice>
    <mc:Fallback xmlns="">
      <p:transition spd="slow" advTm="3098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02902" y="235973"/>
            <a:ext cx="9720072" cy="943897"/>
          </a:xfrm>
        </p:spPr>
        <p:txBody>
          <a:bodyPr>
            <a:normAutofit/>
          </a:bodyPr>
          <a:lstStyle/>
          <a:p>
            <a:pPr algn="ctr" rtl="1"/>
            <a:r>
              <a:rPr lang="ar-D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التقرير النهائي</a:t>
            </a: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9851922" y="1194619"/>
            <a:ext cx="2168013" cy="1194619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خصائصه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2902" y="1194619"/>
            <a:ext cx="8886789" cy="13421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 rtl="1">
              <a:buFontTx/>
              <a:buChar char="-"/>
            </a:pPr>
            <a:r>
              <a:rPr lang="ar-DZ" sz="2400" dirty="0" smtClean="0">
                <a:solidFill>
                  <a:prstClr val="black"/>
                </a:solidFill>
              </a:rPr>
              <a:t>التقرير النهائي هو وثيقة تتم من خلالها إيصال المعلومة إلى المسؤولين في المستويات العليا </a:t>
            </a:r>
          </a:p>
          <a:p>
            <a:pPr marL="342900" indent="-342900" algn="just" rtl="1">
              <a:buFontTx/>
              <a:buChar char="-"/>
            </a:pPr>
            <a:r>
              <a:rPr lang="ar-DZ" sz="2400" dirty="0" smtClean="0">
                <a:solidFill>
                  <a:prstClr val="black"/>
                </a:solidFill>
              </a:rPr>
              <a:t>التقرير النهائي يعتبر أداة عمل بالنسبة للأشخاص محل التدقيق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6477" y="2942302"/>
            <a:ext cx="4792341" cy="350952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2400" dirty="0" smtClean="0">
                <a:solidFill>
                  <a:prstClr val="black"/>
                </a:solidFill>
              </a:rPr>
              <a:t>يبنى التقرير النهائي على 4 مبادئ أساسية :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400" dirty="0" smtClean="0">
                <a:solidFill>
                  <a:prstClr val="black"/>
                </a:solidFill>
              </a:rPr>
              <a:t>تقرير مكتوب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400" dirty="0" smtClean="0">
                <a:solidFill>
                  <a:prstClr val="black"/>
                </a:solidFill>
              </a:rPr>
              <a:t>تقرير نهائي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400" dirty="0" smtClean="0">
                <a:solidFill>
                  <a:prstClr val="black"/>
                </a:solidFill>
              </a:rPr>
              <a:t>تقرير مصادق على محتواه مسبقا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400" dirty="0" smtClean="0">
                <a:solidFill>
                  <a:prstClr val="black"/>
                </a:solidFill>
              </a:rPr>
              <a:t>تقرير يحتوي على خطة العمل (إجابة الأشخاص محل التدقيق عن التوصيات بشكل مكتوب)</a:t>
            </a:r>
          </a:p>
        </p:txBody>
      </p:sp>
      <p:sp>
        <p:nvSpPr>
          <p:cNvPr id="8" name="Ellipse 7"/>
          <p:cNvSpPr/>
          <p:nvPr/>
        </p:nvSpPr>
        <p:spPr>
          <a:xfrm>
            <a:off x="9851922" y="2735824"/>
            <a:ext cx="2168013" cy="1194619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محتواه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73091" y="2739216"/>
            <a:ext cx="3616600" cy="39156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 rtl="1">
              <a:buFontTx/>
              <a:buAutoNum type="arabicParenR"/>
            </a:pPr>
            <a:r>
              <a:rPr lang="ar-DZ" sz="2400" b="1" dirty="0" smtClean="0">
                <a:solidFill>
                  <a:prstClr val="black"/>
                </a:solidFill>
              </a:rPr>
              <a:t>صفحة الواجهة: </a:t>
            </a:r>
            <a:r>
              <a:rPr lang="ar-DZ" sz="2400" dirty="0" smtClean="0">
                <a:solidFill>
                  <a:prstClr val="black"/>
                </a:solidFill>
              </a:rPr>
              <a:t>عنوان مهمة التدقيق، أسماء فريق التدقيق، أسماء المسؤولين محل التدقيق، مصطلح السرية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400" dirty="0" smtClean="0">
                <a:solidFill>
                  <a:prstClr val="black"/>
                </a:solidFill>
              </a:rPr>
              <a:t>الفهرس + المقدمة + الملخص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400" dirty="0" smtClean="0">
                <a:solidFill>
                  <a:prstClr val="black"/>
                </a:solidFill>
              </a:rPr>
              <a:t>التقرير المفصل : الملاحظات، التوصيات، الإجابة عن التوصيات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400" dirty="0" smtClean="0">
                <a:solidFill>
                  <a:prstClr val="black"/>
                </a:solidFill>
              </a:rPr>
              <a:t>الخاتمة + خطة العمل + الملاحق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003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0476"/>
    </mc:Choice>
    <mc:Fallback xmlns="">
      <p:transition spd="slow" advTm="2204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02902" y="235973"/>
            <a:ext cx="9720072" cy="943897"/>
          </a:xfrm>
        </p:spPr>
        <p:txBody>
          <a:bodyPr>
            <a:normAutofit/>
          </a:bodyPr>
          <a:lstStyle/>
          <a:p>
            <a:pPr algn="ctr" rtl="1"/>
            <a:r>
              <a:rPr lang="ar-D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متابعة تنفيذ التوصيات</a:t>
            </a: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9741310" y="3134032"/>
            <a:ext cx="2168013" cy="1194619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كيف يتم ذلك؟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2902" y="1991032"/>
            <a:ext cx="8886789" cy="34806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 rtl="1">
              <a:buFontTx/>
              <a:buChar char="-"/>
            </a:pPr>
            <a:r>
              <a:rPr lang="ar-DZ" sz="3200" dirty="0" smtClean="0">
                <a:solidFill>
                  <a:prstClr val="black"/>
                </a:solidFill>
              </a:rPr>
              <a:t>قبل بدأ مهمة تدقيق جديدة لنفس المصلحة المدققة يتأكد المدقق الداخلي من تطبيقهم للتوصيات المقترحة خلال المهمة السابقة أولا،</a:t>
            </a:r>
          </a:p>
          <a:p>
            <a:pPr marL="342900" indent="-342900" algn="just" rtl="1">
              <a:buFontTx/>
              <a:buChar char="-"/>
            </a:pPr>
            <a:r>
              <a:rPr lang="ar-DZ" sz="3200" dirty="0" smtClean="0">
                <a:solidFill>
                  <a:prstClr val="black"/>
                </a:solidFill>
              </a:rPr>
              <a:t>الإدارة العليا تقرر مهمة تدقيق خاصة هدفها الأساسي التأكد من مدى تطبيق التوصيات من قبل المصلحة بمقارنة ما تم برمجته في خطة العمل على أرض الواقع</a:t>
            </a:r>
            <a:endParaRPr lang="fr-FR" sz="32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1299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082"/>
    </mc:Choice>
    <mc:Fallback xmlns="">
      <p:transition spd="slow" advTm="7808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6|32.7|104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7|1.5|8.1|0.7|3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0.6|54.5|89.9|0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2|0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1882</TotalTime>
  <Words>403</Words>
  <Application>Microsoft Office PowerPoint</Application>
  <PresentationFormat>Grand écran</PresentationFormat>
  <Paragraphs>91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Arial</vt:lpstr>
      <vt:lpstr>Calibri</vt:lpstr>
      <vt:lpstr>Times New Roman</vt:lpstr>
      <vt:lpstr>Tw Cen MT</vt:lpstr>
      <vt:lpstr>Tw Cen MT Condensed</vt:lpstr>
      <vt:lpstr>Wingdings 3</vt:lpstr>
      <vt:lpstr>1_Intégral</vt:lpstr>
      <vt:lpstr>Intégral</vt:lpstr>
      <vt:lpstr>التدقيق</vt:lpstr>
      <vt:lpstr>Présentation PowerPoint</vt:lpstr>
      <vt:lpstr>مشروع التقرير</vt:lpstr>
      <vt:lpstr>Présentation PowerPoint</vt:lpstr>
      <vt:lpstr>الاجتماع الختامي</vt:lpstr>
      <vt:lpstr>Présentation PowerPoint</vt:lpstr>
      <vt:lpstr>التقرير النهائي</vt:lpstr>
      <vt:lpstr>متابعة تنفيذ التوصيات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imybe</dc:creator>
  <cp:lastModifiedBy>imybe</cp:lastModifiedBy>
  <cp:revision>51</cp:revision>
  <dcterms:created xsi:type="dcterms:W3CDTF">2021-04-09T11:46:53Z</dcterms:created>
  <dcterms:modified xsi:type="dcterms:W3CDTF">2025-11-02T18:49:39Z</dcterms:modified>
</cp:coreProperties>
</file>