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72" r:id="rId7"/>
    <p:sldId id="265" r:id="rId8"/>
    <p:sldId id="273" r:id="rId9"/>
    <p:sldId id="261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056"/>
    <a:srgbClr val="767171"/>
    <a:srgbClr val="B88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456" y="10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22C7-DD9D-485C-84BA-0BBBC5B97F7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81-51C3-4D1B-93B5-C3E22EE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22C7-DD9D-485C-84BA-0BBBC5B97F7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81-51C3-4D1B-93B5-C3E22EE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0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22C7-DD9D-485C-84BA-0BBBC5B97F7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81-51C3-4D1B-93B5-C3E22EE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8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22C7-DD9D-485C-84BA-0BBBC5B97F7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81-51C3-4D1B-93B5-C3E22EE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22C7-DD9D-485C-84BA-0BBBC5B97F7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81-51C3-4D1B-93B5-C3E22EE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1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22C7-DD9D-485C-84BA-0BBBC5B97F7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81-51C3-4D1B-93B5-C3E22EE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5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22C7-DD9D-485C-84BA-0BBBC5B97F7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81-51C3-4D1B-93B5-C3E22EE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4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22C7-DD9D-485C-84BA-0BBBC5B97F7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81-51C3-4D1B-93B5-C3E22EE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9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22C7-DD9D-485C-84BA-0BBBC5B97F7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81-51C3-4D1B-93B5-C3E22EE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5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22C7-DD9D-485C-84BA-0BBBC5B97F7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81-51C3-4D1B-93B5-C3E22EE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9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22C7-DD9D-485C-84BA-0BBBC5B97F7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CC81-51C3-4D1B-93B5-C3E22EE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922C7-DD9D-485C-84BA-0BBBC5B97F7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0CC81-51C3-4D1B-93B5-C3E22EE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0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39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51400" y="0"/>
            <a:ext cx="73406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"/>
                </a:schemeClr>
              </a:gs>
              <a:gs pos="78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5846833" y="98605"/>
            <a:ext cx="62308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6000" dirty="0">
                <a:solidFill>
                  <a:schemeClr val="bg1"/>
                </a:solidFill>
                <a:latin typeface="Zawiya-Bold" pitchFamily="2" charset="-78"/>
                <a:cs typeface="Zawiya-Bold" pitchFamily="2" charset="-78"/>
              </a:rPr>
              <a:t>السلام عليكم ورحمة الله وبركاته</a:t>
            </a:r>
            <a:endParaRPr lang="en-US" sz="6000" dirty="0">
              <a:solidFill>
                <a:schemeClr val="bg1"/>
              </a:solidFill>
              <a:latin typeface="Zawiya-Bold" pitchFamily="2" charset="-78"/>
              <a:cs typeface="Zawiya-Bold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46833" y="3452199"/>
            <a:ext cx="6230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800" b="1" dirty="0">
                <a:solidFill>
                  <a:schemeClr val="bg1">
                    <a:lumMod val="85000"/>
                  </a:schemeClr>
                </a:solidFill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مرحبا بكم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92599" y="4889002"/>
            <a:ext cx="778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4400" b="1" dirty="0">
                <a:solidFill>
                  <a:srgbClr val="BCB056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مفاهيم أساسية حول البحث العلمي</a:t>
            </a:r>
            <a:endParaRPr lang="en-US" sz="4400" b="1" dirty="0">
              <a:solidFill>
                <a:srgbClr val="BCB056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9025766" y="3259696"/>
            <a:ext cx="2501900" cy="0"/>
          </a:xfrm>
          <a:prstGeom prst="line">
            <a:avLst/>
          </a:prstGeom>
          <a:ln w="19050" cmpd="sng">
            <a:solidFill>
              <a:srgbClr val="B88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861300" y="6477000"/>
            <a:ext cx="421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الأستاذ جغادر عبد الكريم - منهجية البحث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551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80" y="-127000"/>
            <a:ext cx="5707908" cy="698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88900"/>
            <a:ext cx="12192000" cy="6959600"/>
          </a:xfrm>
          <a:prstGeom prst="rect">
            <a:avLst/>
          </a:prstGeom>
          <a:gradFill flip="none" rotWithShape="1">
            <a:gsLst>
              <a:gs pos="4000">
                <a:schemeClr val="tx1">
                  <a:alpha val="2000"/>
                </a:schemeClr>
              </a:gs>
              <a:gs pos="27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	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702298" y="120861"/>
            <a:ext cx="6350000" cy="220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4800" dirty="0">
                <a:solidFill>
                  <a:schemeClr val="bg1"/>
                </a:solidFill>
                <a:latin typeface="Zawiya-Bold" pitchFamily="2" charset="-78"/>
                <a:cs typeface="Zawiya-Bold" pitchFamily="2" charset="-78"/>
              </a:rPr>
              <a:t>البحوث </a:t>
            </a:r>
          </a:p>
          <a:p>
            <a:pPr algn="r">
              <a:lnSpc>
                <a:spcPct val="150000"/>
              </a:lnSpc>
            </a:pPr>
            <a:r>
              <a:rPr lang="ar-DZ" sz="4800" dirty="0">
                <a:solidFill>
                  <a:schemeClr val="bg1"/>
                </a:solidFill>
                <a:latin typeface="Zawiya-Bold" pitchFamily="2" charset="-78"/>
                <a:cs typeface="Zawiya-Bold" pitchFamily="2" charset="-78"/>
              </a:rPr>
              <a:t>النظرية الاساسية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410450" y="6438900"/>
            <a:ext cx="4641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أنواع البحث العلمي– مفاهيم أساسية حول البحث العلمي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16150" y="2813616"/>
            <a:ext cx="7759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32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تعتمد على </a:t>
            </a:r>
            <a:r>
              <a:rPr lang="ar-DZ" sz="3200" b="1" dirty="0">
                <a:solidFill>
                  <a:srgbClr val="BCB056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أدوات التفكير العلمي </a:t>
            </a:r>
            <a:r>
              <a:rPr lang="ar-DZ" sz="32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التي تمكن الباحث من استنتاج أحكام جديدة من أحكام سابقة والوصول إلى قوانين ونظريات عامة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463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1" y="0"/>
            <a:ext cx="8424096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33401" y="-101600"/>
            <a:ext cx="12814300" cy="6959600"/>
          </a:xfrm>
          <a:prstGeom prst="rect">
            <a:avLst/>
          </a:prstGeom>
          <a:solidFill>
            <a:schemeClr val="tx1">
              <a:lumMod val="95000"/>
              <a:lumOff val="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	</a:t>
            </a:r>
          </a:p>
        </p:txBody>
      </p:sp>
      <p:sp>
        <p:nvSpPr>
          <p:cNvPr id="7" name="Rectangle 6"/>
          <p:cNvSpPr/>
          <p:nvPr/>
        </p:nvSpPr>
        <p:spPr>
          <a:xfrm>
            <a:off x="88899" y="-101600"/>
            <a:ext cx="12192000" cy="6959600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2000"/>
                </a:schemeClr>
              </a:gs>
              <a:gs pos="62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	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702298" y="120861"/>
            <a:ext cx="6350000" cy="220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4800" dirty="0">
                <a:solidFill>
                  <a:schemeClr val="bg1"/>
                </a:solidFill>
                <a:latin typeface="Zawiya-Bold" pitchFamily="2" charset="-78"/>
                <a:cs typeface="Zawiya-Bold" pitchFamily="2" charset="-78"/>
              </a:rPr>
              <a:t>البحوث </a:t>
            </a:r>
          </a:p>
          <a:p>
            <a:pPr algn="r">
              <a:lnSpc>
                <a:spcPct val="150000"/>
              </a:lnSpc>
            </a:pPr>
            <a:r>
              <a:rPr lang="ar-DZ" sz="4800" dirty="0">
                <a:solidFill>
                  <a:schemeClr val="bg1"/>
                </a:solidFill>
                <a:latin typeface="Zawiya-Bold" pitchFamily="2" charset="-78"/>
                <a:cs typeface="Zawiya-Bold" pitchFamily="2" charset="-78"/>
              </a:rPr>
              <a:t>العلمية التطبيقية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410450" y="6438900"/>
            <a:ext cx="4641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أنواع البحث العلمي– مفاهيم أساسية حول البحث العلمي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16150" y="3176920"/>
            <a:ext cx="77597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32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تعمل على معالجة قضايا ومشكلات </a:t>
            </a:r>
            <a:r>
              <a:rPr lang="ar-DZ" sz="3200" b="1" dirty="0">
                <a:solidFill>
                  <a:srgbClr val="BCB056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واقعية</a:t>
            </a:r>
            <a:r>
              <a:rPr lang="ar-DZ" sz="32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أي مرتبطة بزمان ومكان محددين ومرتبطة بمشكلة واقعية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3706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6523004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898" y="-101600"/>
            <a:ext cx="12103102" cy="6959600"/>
          </a:xfrm>
          <a:prstGeom prst="rect">
            <a:avLst/>
          </a:prstGeom>
          <a:solidFill>
            <a:schemeClr val="tx1">
              <a:lumMod val="95000"/>
              <a:lumOff val="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	</a:t>
            </a:r>
          </a:p>
        </p:txBody>
      </p:sp>
      <p:sp>
        <p:nvSpPr>
          <p:cNvPr id="7" name="Rectangle 6"/>
          <p:cNvSpPr/>
          <p:nvPr/>
        </p:nvSpPr>
        <p:spPr>
          <a:xfrm>
            <a:off x="88898" y="-88900"/>
            <a:ext cx="12103102" cy="6959600"/>
          </a:xfrm>
          <a:prstGeom prst="rect">
            <a:avLst/>
          </a:prstGeom>
          <a:gradFill flip="none" rotWithShape="1">
            <a:gsLst>
              <a:gs pos="29000">
                <a:schemeClr val="tx1">
                  <a:alpha val="2000"/>
                </a:schemeClr>
              </a:gs>
              <a:gs pos="45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	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702298" y="120861"/>
            <a:ext cx="6350000" cy="220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4800" dirty="0">
                <a:solidFill>
                  <a:schemeClr val="bg1"/>
                </a:solidFill>
                <a:latin typeface="Zawiya-Bold" pitchFamily="2" charset="-78"/>
                <a:cs typeface="Zawiya-Bold" pitchFamily="2" charset="-78"/>
              </a:rPr>
              <a:t>البحوث  </a:t>
            </a:r>
          </a:p>
          <a:p>
            <a:pPr algn="r">
              <a:lnSpc>
                <a:spcPct val="150000"/>
              </a:lnSpc>
            </a:pPr>
            <a:r>
              <a:rPr lang="ar-DZ" sz="4800" dirty="0">
                <a:solidFill>
                  <a:schemeClr val="bg1"/>
                </a:solidFill>
                <a:latin typeface="Zawiya-Bold" pitchFamily="2" charset="-78"/>
                <a:cs typeface="Zawiya-Bold" pitchFamily="2" charset="-78"/>
              </a:rPr>
              <a:t>النظرية التطبيقية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410450" y="6438900"/>
            <a:ext cx="4641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أنواع البحث العلمي– مفاهيم أساسية حول البحث العلمي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71675" y="3049920"/>
            <a:ext cx="77597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32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وهذا النوع هو من أشهر وأكثر البحوث العلمية انتشارا حيث تتداخل النظرية بالتطبيق  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558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2413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25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5702298" y="120861"/>
            <a:ext cx="6350000" cy="330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4800" dirty="0">
                <a:solidFill>
                  <a:schemeClr val="bg1"/>
                </a:solidFill>
                <a:latin typeface="Zawiya-Bold" pitchFamily="2" charset="-78"/>
                <a:cs typeface="Zawiya-Bold" pitchFamily="2" charset="-78"/>
              </a:rPr>
              <a:t>المصادر</a:t>
            </a:r>
          </a:p>
          <a:p>
            <a:pPr algn="r">
              <a:lnSpc>
                <a:spcPct val="150000"/>
              </a:lnSpc>
            </a:pPr>
            <a:r>
              <a:rPr lang="ar-DZ" sz="4800" dirty="0">
                <a:solidFill>
                  <a:schemeClr val="bg1"/>
                </a:solidFill>
                <a:latin typeface="Zawiya-Bold" pitchFamily="2" charset="-78"/>
                <a:cs typeface="Zawiya-Bold" pitchFamily="2" charset="-78"/>
              </a:rPr>
              <a:t> والمراجع</a:t>
            </a:r>
          </a:p>
          <a:p>
            <a:pPr algn="r">
              <a:lnSpc>
                <a:spcPct val="150000"/>
              </a:lnSpc>
            </a:pPr>
            <a:endParaRPr lang="ar-DZ" sz="4800" dirty="0">
              <a:solidFill>
                <a:schemeClr val="bg1"/>
              </a:solidFill>
              <a:latin typeface="Zawiya-Bold" pitchFamily="2" charset="-78"/>
              <a:cs typeface="Zawiya-Bold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410450" y="6438900"/>
            <a:ext cx="4641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مصادر ومراجع– مفاهيم أساسية حول البحث العلمي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45554" y="2562880"/>
            <a:ext cx="890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800" b="1" dirty="0">
                <a:solidFill>
                  <a:schemeClr val="bg1">
                    <a:lumMod val="75000"/>
                  </a:schemeClr>
                </a:solidFill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للتوسع والمزيد من التوضيح يرجى تصفح المصادر والمراجع التالية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161393" y="3225800"/>
            <a:ext cx="1169299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20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منذر الضامن، </a:t>
            </a:r>
            <a:r>
              <a:rPr lang="ar-DZ" sz="2000" b="1" i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أساسيات البحث العلمي</a:t>
            </a:r>
            <a:r>
              <a:rPr lang="ar-DZ" sz="20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، الأردن، دار المسيرة للطباعة والنشر، 2007</a:t>
            </a:r>
            <a:endParaRPr lang="en-US" sz="2000" b="1" dirty="0">
              <a:solidFill>
                <a:schemeClr val="bg1">
                  <a:lumMod val="8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161393" y="3788605"/>
            <a:ext cx="1169299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20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أحمد عبد الله اللحلح، مصطفى أبوبكر، </a:t>
            </a:r>
            <a:r>
              <a:rPr lang="ar-DZ" sz="2000" b="1" i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البحث العلمي (تعريفه، خطواته، مناهجه) </a:t>
            </a:r>
            <a:r>
              <a:rPr lang="ar-DZ" sz="20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الإسكندرية، الدار الجامعية، 2002</a:t>
            </a:r>
            <a:endParaRPr lang="en-US" sz="2000" b="1" dirty="0">
              <a:solidFill>
                <a:schemeClr val="bg1">
                  <a:lumMod val="8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161393" y="4351410"/>
            <a:ext cx="1169299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20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أحمد محمود، </a:t>
            </a:r>
            <a:r>
              <a:rPr lang="ar-DZ" sz="2000" b="1" i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أصول البحث العلمي ومناهجه</a:t>
            </a:r>
            <a:r>
              <a:rPr lang="ar-DZ" sz="20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، مصر، الدار الجامعية، 2002</a:t>
            </a:r>
            <a:endParaRPr lang="en-US" sz="2000" b="1" dirty="0">
              <a:solidFill>
                <a:schemeClr val="bg1">
                  <a:lumMod val="8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-161393" y="4914215"/>
            <a:ext cx="1169299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2000" b="1" dirty="0" err="1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غرايبية</a:t>
            </a:r>
            <a:r>
              <a:rPr lang="ar-DZ" sz="20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محمد، أبو ناصر محمد، منهجية </a:t>
            </a:r>
            <a:r>
              <a:rPr lang="ar-DZ" sz="2000" b="1" i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البحث العلمي القواعد والمراحل التطبيقية</a:t>
            </a:r>
            <a:r>
              <a:rPr lang="ar-DZ" sz="20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، الأردن، دار وائل للنشر والتوزيع، 2004</a:t>
            </a:r>
            <a:endParaRPr lang="en-US" sz="2000" b="1" dirty="0">
              <a:solidFill>
                <a:schemeClr val="bg1">
                  <a:lumMod val="8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-161393" y="5477020"/>
            <a:ext cx="1169299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20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إحسان محمد الحسن، </a:t>
            </a:r>
            <a:r>
              <a:rPr lang="ar-DZ" sz="2000" b="1" i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مناهج البحث العلمي</a:t>
            </a:r>
            <a:r>
              <a:rPr lang="ar-DZ" sz="20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، عمان، دار وائل للنشر، 2005</a:t>
            </a:r>
            <a:endParaRPr lang="en-US" sz="2000" b="1" dirty="0">
              <a:solidFill>
                <a:schemeClr val="bg1">
                  <a:lumMod val="8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1591973" y="3954928"/>
            <a:ext cx="182880" cy="182880"/>
          </a:xfrm>
          <a:prstGeom prst="ellipse">
            <a:avLst/>
          </a:prstGeom>
          <a:solidFill>
            <a:srgbClr val="BCB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11591973" y="3392123"/>
            <a:ext cx="182880" cy="182880"/>
          </a:xfrm>
          <a:prstGeom prst="ellipse">
            <a:avLst/>
          </a:prstGeom>
          <a:solidFill>
            <a:srgbClr val="BCB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11591973" y="4517733"/>
            <a:ext cx="182880" cy="182880"/>
          </a:xfrm>
          <a:prstGeom prst="ellipse">
            <a:avLst/>
          </a:prstGeom>
          <a:solidFill>
            <a:srgbClr val="BCB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11591973" y="5080538"/>
            <a:ext cx="182880" cy="182880"/>
          </a:xfrm>
          <a:prstGeom prst="ellipse">
            <a:avLst/>
          </a:prstGeom>
          <a:solidFill>
            <a:srgbClr val="BCB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11591973" y="5662579"/>
            <a:ext cx="182880" cy="182880"/>
          </a:xfrm>
          <a:prstGeom prst="ellipse">
            <a:avLst/>
          </a:prstGeom>
          <a:solidFill>
            <a:srgbClr val="BCB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2768600" y="926312"/>
            <a:ext cx="9283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4800" dirty="0">
                <a:solidFill>
                  <a:schemeClr val="bg1"/>
                </a:solidFill>
                <a:latin typeface="Zawiya-Bold" pitchFamily="2" charset="-78"/>
                <a:cs typeface="Zawiya-Bold" pitchFamily="2" charset="-78"/>
              </a:rPr>
              <a:t>يهدف الإنسان دائما إلى فهم</a:t>
            </a:r>
          </a:p>
          <a:p>
            <a:pPr algn="r">
              <a:lnSpc>
                <a:spcPct val="150000"/>
              </a:lnSpc>
            </a:pPr>
            <a:r>
              <a:rPr lang="ar-DZ" sz="4800" dirty="0">
                <a:solidFill>
                  <a:schemeClr val="bg1"/>
                </a:solidFill>
                <a:latin typeface="Zawiya-Bold" pitchFamily="2" charset="-78"/>
                <a:cs typeface="Zawiya-Bold" pitchFamily="2" charset="-78"/>
              </a:rPr>
              <a:t>وتفسير الظواهر  المحيطة به</a:t>
            </a:r>
            <a:endParaRPr lang="en-US" sz="4800" dirty="0">
              <a:solidFill>
                <a:schemeClr val="bg1"/>
              </a:solidFill>
              <a:latin typeface="Zawiya-Bold" pitchFamily="2" charset="-78"/>
              <a:cs typeface="Zawiya-Bold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16150" y="3672220"/>
            <a:ext cx="7759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32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يعتبر </a:t>
            </a:r>
            <a:r>
              <a:rPr lang="ar-DZ" sz="3200" b="1" dirty="0">
                <a:solidFill>
                  <a:srgbClr val="BCB056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البحث العلمي </a:t>
            </a:r>
            <a:r>
              <a:rPr lang="ar-DZ" sz="32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أساس هذا الفهم ومنطلقا للإجابة عن الكثير من الأسئلة التي ظلت استفهاما لحقب وأزمنة متعددة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35900" y="6438900"/>
            <a:ext cx="421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مدخل – مفاهيم أساسية حول البحث العلمي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075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757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tx1">
                  <a:alpha val="2000"/>
                </a:schemeClr>
              </a:gs>
              <a:gs pos="62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4832350" y="2305616"/>
            <a:ext cx="7092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32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ويعد كذلك أداة منتظمة ووسيلة منهجية</a:t>
            </a:r>
          </a:p>
          <a:p>
            <a:pPr algn="r">
              <a:lnSpc>
                <a:spcPct val="150000"/>
              </a:lnSpc>
            </a:pPr>
            <a:r>
              <a:rPr lang="ar-DZ" sz="32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لاكتشاف وإيجاد الحلول للمشكلات التي تواجه الانسان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835900" y="6438900"/>
            <a:ext cx="421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مدخل – مفاهيم أساسية حول البحث العلمي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028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96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810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tx1">
                  <a:alpha val="2000"/>
                </a:schemeClr>
              </a:gs>
              <a:gs pos="62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7835900" y="6438900"/>
            <a:ext cx="421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تعريف البحث العلمي– مفاهيم أساسية حول البحث العلمي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68600" y="646912"/>
            <a:ext cx="9283700" cy="183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4800" dirty="0">
                <a:solidFill>
                  <a:schemeClr val="bg1"/>
                </a:solidFill>
                <a:latin typeface="Zawiya-Bold" pitchFamily="2" charset="-78"/>
                <a:cs typeface="Zawiya-Bold" pitchFamily="2" charset="-78"/>
              </a:rPr>
              <a:t>تعريف البحث </a:t>
            </a:r>
          </a:p>
          <a:p>
            <a:pPr algn="r">
              <a:lnSpc>
                <a:spcPct val="150000"/>
              </a:lnSpc>
            </a:pPr>
            <a:r>
              <a:rPr lang="ar-DZ" sz="4800" dirty="0">
                <a:solidFill>
                  <a:schemeClr val="bg1"/>
                </a:solidFill>
                <a:latin typeface="Zawiya-Bold" pitchFamily="2" charset="-78"/>
                <a:cs typeface="Zawiya-Bold" pitchFamily="2" charset="-78"/>
              </a:rPr>
              <a:t>العلمي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68550" y="4655617"/>
            <a:ext cx="7759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32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68550" y="3824620"/>
            <a:ext cx="775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32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طريقة أو </a:t>
            </a:r>
            <a:r>
              <a:rPr lang="ar-DZ" sz="3200" b="1" dirty="0">
                <a:solidFill>
                  <a:srgbClr val="BCB056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منهج</a:t>
            </a:r>
            <a:r>
              <a:rPr lang="ar-DZ" sz="32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لاكتشاف الحقيقة 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593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0283" cy="74477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1">
                  <a:alpha val="0"/>
                </a:schemeClr>
              </a:gs>
              <a:gs pos="4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5702298" y="120861"/>
            <a:ext cx="6350000" cy="220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4800" dirty="0">
                <a:solidFill>
                  <a:schemeClr val="bg1"/>
                </a:solidFill>
                <a:latin typeface="Zawiya-Bold" pitchFamily="2" charset="-78"/>
                <a:cs typeface="Zawiya-Bold" pitchFamily="2" charset="-78"/>
              </a:rPr>
              <a:t>أهداف</a:t>
            </a:r>
            <a:endParaRPr lang="en-US" sz="4800" dirty="0">
              <a:solidFill>
                <a:schemeClr val="bg1"/>
              </a:solidFill>
              <a:latin typeface="Zawiya-Bold" pitchFamily="2" charset="-78"/>
              <a:cs typeface="Zawiya-Bold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DZ" sz="4800" dirty="0">
                <a:solidFill>
                  <a:schemeClr val="bg1"/>
                </a:solidFill>
                <a:latin typeface="Zawiya-Bold" pitchFamily="2" charset="-78"/>
                <a:cs typeface="Zawiya-Bold" pitchFamily="2" charset="-78"/>
              </a:rPr>
              <a:t> البحث العلمي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410450" y="6438900"/>
            <a:ext cx="4641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أهمية وأهداف البحث العلمي– مفاهيم أساسية حول البحث العلمي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02298" y="2867680"/>
            <a:ext cx="6230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800" b="1" dirty="0">
                <a:solidFill>
                  <a:schemeClr val="bg1">
                    <a:lumMod val="75000"/>
                  </a:schemeClr>
                </a:solidFill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البحث العلمي يستخدم بغرض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368550" y="3824620"/>
            <a:ext cx="8065259" cy="769441"/>
            <a:chOff x="2368550" y="3824620"/>
            <a:chExt cx="8065259" cy="769441"/>
          </a:xfrm>
        </p:grpSpPr>
        <p:sp>
          <p:nvSpPr>
            <p:cNvPr id="4" name="ZoneTexte 3"/>
            <p:cNvSpPr txBox="1"/>
            <p:nvPr/>
          </p:nvSpPr>
          <p:spPr>
            <a:xfrm>
              <a:off x="2368550" y="3824620"/>
              <a:ext cx="7759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DZ" sz="3200" b="1" dirty="0">
                  <a:solidFill>
                    <a:schemeClr val="bg1">
                      <a:lumMod val="85000"/>
                    </a:schemeClr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rPr>
                <a:t>البحث عن الحقائق وعلاقات وقوانين </a:t>
              </a:r>
              <a:endParaRPr lang="en-US" sz="32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10221073" y="4104184"/>
              <a:ext cx="212736" cy="210312"/>
            </a:xfrm>
            <a:prstGeom prst="ellipse">
              <a:avLst/>
            </a:prstGeom>
            <a:solidFill>
              <a:srgbClr val="BCB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2368550" y="4504796"/>
            <a:ext cx="8065259" cy="769441"/>
            <a:chOff x="2368550" y="4508310"/>
            <a:chExt cx="8065259" cy="769441"/>
          </a:xfrm>
        </p:grpSpPr>
        <p:sp>
          <p:nvSpPr>
            <p:cNvPr id="7" name="ZoneTexte 6"/>
            <p:cNvSpPr txBox="1"/>
            <p:nvPr/>
          </p:nvSpPr>
          <p:spPr>
            <a:xfrm>
              <a:off x="2368550" y="4508310"/>
              <a:ext cx="7759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DZ" sz="3200" b="1" dirty="0">
                  <a:solidFill>
                    <a:schemeClr val="bg1">
                      <a:lumMod val="85000"/>
                    </a:schemeClr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rPr>
                <a:t>تطوير أو تصحيح حقائق وعلاقات موجودة</a:t>
              </a:r>
              <a:endParaRPr lang="en-US" sz="32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10221073" y="4787874"/>
              <a:ext cx="212736" cy="210312"/>
            </a:xfrm>
            <a:prstGeom prst="ellipse">
              <a:avLst/>
            </a:prstGeom>
            <a:solidFill>
              <a:srgbClr val="BCB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2368550" y="5184972"/>
            <a:ext cx="8065259" cy="769441"/>
            <a:chOff x="2368550" y="5184972"/>
            <a:chExt cx="8065259" cy="769441"/>
          </a:xfrm>
        </p:grpSpPr>
        <p:sp>
          <p:nvSpPr>
            <p:cNvPr id="8" name="ZoneTexte 7"/>
            <p:cNvSpPr txBox="1"/>
            <p:nvPr/>
          </p:nvSpPr>
          <p:spPr>
            <a:xfrm>
              <a:off x="2368550" y="5184972"/>
              <a:ext cx="7759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DZ" sz="3200" b="1" dirty="0">
                  <a:solidFill>
                    <a:schemeClr val="bg1">
                      <a:lumMod val="85000"/>
                    </a:schemeClr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rPr>
                <a:t>اختبار صحة الحقائق والتحقق منها </a:t>
              </a:r>
              <a:endParaRPr lang="en-US" sz="32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10221073" y="5464536"/>
              <a:ext cx="212736" cy="210312"/>
            </a:xfrm>
            <a:prstGeom prst="ellipse">
              <a:avLst/>
            </a:prstGeom>
            <a:solidFill>
              <a:srgbClr val="BCB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611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0283" cy="74477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1">
                  <a:alpha val="0"/>
                </a:schemeClr>
              </a:gs>
              <a:gs pos="4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7410450" y="6438900"/>
            <a:ext cx="4641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أهمية وأهداف البحث العلمي– مفاهيم أساسية حول البحث العلمي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293352" y="1887311"/>
            <a:ext cx="9704505" cy="3083379"/>
            <a:chOff x="2293352" y="1849210"/>
            <a:chExt cx="9704505" cy="3083379"/>
          </a:xfrm>
        </p:grpSpPr>
        <p:grpSp>
          <p:nvGrpSpPr>
            <p:cNvPr id="17" name="Groupe 16"/>
            <p:cNvGrpSpPr/>
            <p:nvPr/>
          </p:nvGrpSpPr>
          <p:grpSpPr>
            <a:xfrm>
              <a:off x="3933103" y="1849210"/>
              <a:ext cx="8064754" cy="769441"/>
              <a:chOff x="3016418" y="1887310"/>
              <a:chExt cx="8064754" cy="769441"/>
            </a:xfrm>
          </p:grpSpPr>
          <p:sp>
            <p:nvSpPr>
              <p:cNvPr id="20" name="ZoneTexte 3"/>
              <p:cNvSpPr txBox="1"/>
              <p:nvPr/>
            </p:nvSpPr>
            <p:spPr>
              <a:xfrm>
                <a:off x="3016418" y="1887310"/>
                <a:ext cx="77597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ar-DZ" sz="3200" b="1" dirty="0">
                    <a:solidFill>
                      <a:schemeClr val="bg1">
                        <a:lumMod val="8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فهم وتفسير الظواهر من حيث الأسباب وطريقة الحدوث</a:t>
                </a:r>
                <a:endParaRPr lang="en-US" sz="3200" b="1" dirty="0">
                  <a:solidFill>
                    <a:schemeClr val="bg1">
                      <a:lumMod val="85000"/>
                    </a:schemeClr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10868436" y="2166874"/>
                <a:ext cx="212736" cy="210312"/>
              </a:xfrm>
              <a:prstGeom prst="ellipse">
                <a:avLst/>
              </a:prstGeom>
              <a:solidFill>
                <a:srgbClr val="BCB0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e 21"/>
            <p:cNvGrpSpPr/>
            <p:nvPr/>
          </p:nvGrpSpPr>
          <p:grpSpPr>
            <a:xfrm>
              <a:off x="2349480" y="2427694"/>
              <a:ext cx="9648377" cy="769441"/>
              <a:chOff x="1432795" y="2571000"/>
              <a:chExt cx="9648377" cy="769441"/>
            </a:xfrm>
          </p:grpSpPr>
          <p:sp>
            <p:nvSpPr>
              <p:cNvPr id="23" name="ZoneTexte 6"/>
              <p:cNvSpPr txBox="1"/>
              <p:nvPr/>
            </p:nvSpPr>
            <p:spPr>
              <a:xfrm>
                <a:off x="1432795" y="2571000"/>
                <a:ext cx="93433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ar-DZ" sz="3200" b="1" dirty="0">
                    <a:solidFill>
                      <a:schemeClr val="bg1">
                        <a:lumMod val="8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معرفة طريقة وكيفية التطور والتغيير وشروطه</a:t>
                </a:r>
                <a:endParaRPr lang="en-US" sz="3200" b="1" dirty="0">
                  <a:solidFill>
                    <a:schemeClr val="bg1">
                      <a:lumMod val="85000"/>
                    </a:schemeClr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10868436" y="2850564"/>
                <a:ext cx="212736" cy="210312"/>
              </a:xfrm>
              <a:prstGeom prst="ellipse">
                <a:avLst/>
              </a:prstGeom>
              <a:solidFill>
                <a:srgbClr val="BCB0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2341023" y="3006178"/>
              <a:ext cx="9656834" cy="769441"/>
              <a:chOff x="1424338" y="3127944"/>
              <a:chExt cx="9656834" cy="769441"/>
            </a:xfrm>
          </p:grpSpPr>
          <p:sp>
            <p:nvSpPr>
              <p:cNvPr id="26" name="ZoneTexte 7"/>
              <p:cNvSpPr txBox="1"/>
              <p:nvPr/>
            </p:nvSpPr>
            <p:spPr>
              <a:xfrm>
                <a:off x="1424338" y="3127944"/>
                <a:ext cx="93433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ar-DZ" sz="3200" b="1" dirty="0">
                    <a:solidFill>
                      <a:schemeClr val="bg1">
                        <a:lumMod val="8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معرفة مكونات الظاهرة والعلاقات التي تربطها مع ظواهر أخرى</a:t>
                </a:r>
                <a:endParaRPr lang="en-US" sz="3200" b="1" dirty="0">
                  <a:solidFill>
                    <a:schemeClr val="bg1">
                      <a:lumMod val="85000"/>
                    </a:schemeClr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10868436" y="3407508"/>
                <a:ext cx="212736" cy="210312"/>
              </a:xfrm>
              <a:prstGeom prst="ellipse">
                <a:avLst/>
              </a:prstGeom>
              <a:solidFill>
                <a:srgbClr val="BCB0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e 27"/>
            <p:cNvGrpSpPr/>
            <p:nvPr/>
          </p:nvGrpSpPr>
          <p:grpSpPr>
            <a:xfrm>
              <a:off x="2293352" y="3584662"/>
              <a:ext cx="9704505" cy="769441"/>
              <a:chOff x="1415881" y="3684888"/>
              <a:chExt cx="9704505" cy="769441"/>
            </a:xfrm>
          </p:grpSpPr>
          <p:sp>
            <p:nvSpPr>
              <p:cNvPr id="29" name="ZoneTexte 8"/>
              <p:cNvSpPr txBox="1"/>
              <p:nvPr/>
            </p:nvSpPr>
            <p:spPr>
              <a:xfrm>
                <a:off x="1415881" y="3684888"/>
                <a:ext cx="93433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ar-DZ" sz="3200" b="1" dirty="0">
                    <a:solidFill>
                      <a:schemeClr val="bg1">
                        <a:lumMod val="8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تحديد سلوك الظواهر </a:t>
                </a:r>
                <a:endParaRPr lang="en-US" sz="3200" b="1" dirty="0">
                  <a:solidFill>
                    <a:schemeClr val="bg1">
                      <a:lumMod val="85000"/>
                    </a:schemeClr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10907650" y="3964452"/>
                <a:ext cx="212736" cy="210312"/>
              </a:xfrm>
              <a:prstGeom prst="ellipse">
                <a:avLst/>
              </a:prstGeom>
              <a:solidFill>
                <a:srgbClr val="BCB0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e 30"/>
            <p:cNvGrpSpPr/>
            <p:nvPr/>
          </p:nvGrpSpPr>
          <p:grpSpPr>
            <a:xfrm>
              <a:off x="2310266" y="4163148"/>
              <a:ext cx="9687591" cy="769441"/>
              <a:chOff x="1432795" y="4201248"/>
              <a:chExt cx="9687591" cy="769441"/>
            </a:xfrm>
          </p:grpSpPr>
          <p:sp>
            <p:nvSpPr>
              <p:cNvPr id="32" name="ZoneTexte 10"/>
              <p:cNvSpPr txBox="1"/>
              <p:nvPr/>
            </p:nvSpPr>
            <p:spPr>
              <a:xfrm>
                <a:off x="1432795" y="4201248"/>
                <a:ext cx="93433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ar-DZ" sz="3200" b="1" dirty="0">
                    <a:solidFill>
                      <a:schemeClr val="bg1">
                        <a:lumMod val="8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معرفة القوانين والعلاقات التي تحكم الظواهر </a:t>
                </a:r>
                <a:endParaRPr lang="en-US" sz="3200" b="1" dirty="0">
                  <a:solidFill>
                    <a:schemeClr val="bg1">
                      <a:lumMod val="85000"/>
                    </a:schemeClr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10907650" y="4480812"/>
                <a:ext cx="212736" cy="210312"/>
              </a:xfrm>
              <a:prstGeom prst="ellipse">
                <a:avLst/>
              </a:prstGeom>
              <a:solidFill>
                <a:srgbClr val="BCB0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813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2640" cy="78402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431800" y="-17046"/>
            <a:ext cx="12623800" cy="7014746"/>
          </a:xfrm>
          <a:prstGeom prst="rect">
            <a:avLst/>
          </a:prstGeom>
          <a:gradFill>
            <a:gsLst>
              <a:gs pos="36000">
                <a:schemeClr val="tx1">
                  <a:alpha val="0"/>
                </a:schemeClr>
              </a:gs>
              <a:gs pos="51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-38100"/>
            <a:ext cx="12192000" cy="7035800"/>
          </a:xfrm>
          <a:prstGeom prst="rect">
            <a:avLst/>
          </a:prstGeom>
          <a:solidFill>
            <a:schemeClr val="bg2">
              <a:lumMod val="1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5702298" y="120861"/>
            <a:ext cx="6350000" cy="220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4800" dirty="0">
                <a:solidFill>
                  <a:schemeClr val="bg1"/>
                </a:solidFill>
                <a:latin typeface="Zawiya-Bold" pitchFamily="2" charset="-78"/>
                <a:cs typeface="Zawiya-Bold" pitchFamily="2" charset="-78"/>
              </a:rPr>
              <a:t>أهمية </a:t>
            </a:r>
          </a:p>
          <a:p>
            <a:pPr algn="r">
              <a:lnSpc>
                <a:spcPct val="150000"/>
              </a:lnSpc>
            </a:pPr>
            <a:r>
              <a:rPr lang="ar-DZ" sz="4800" dirty="0">
                <a:solidFill>
                  <a:schemeClr val="bg1"/>
                </a:solidFill>
                <a:latin typeface="Zawiya-Bold" pitchFamily="2" charset="-78"/>
                <a:cs typeface="Zawiya-Bold" pitchFamily="2" charset="-78"/>
              </a:rPr>
              <a:t> البحث العلمي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410450" y="6438900"/>
            <a:ext cx="4641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أهمية البحث العلمي– مفاهيم أساسية حول البحث العلمي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368550" y="3824620"/>
            <a:ext cx="8105719" cy="769441"/>
            <a:chOff x="2368550" y="3824620"/>
            <a:chExt cx="8105719" cy="769441"/>
          </a:xfrm>
        </p:grpSpPr>
        <p:sp>
          <p:nvSpPr>
            <p:cNvPr id="4" name="ZoneTexte 3"/>
            <p:cNvSpPr txBox="1"/>
            <p:nvPr/>
          </p:nvSpPr>
          <p:spPr>
            <a:xfrm>
              <a:off x="2368550" y="3824620"/>
              <a:ext cx="7759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DZ" sz="3200" b="1" dirty="0">
                  <a:solidFill>
                    <a:schemeClr val="bg1">
                      <a:lumMod val="85000"/>
                    </a:schemeClr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rPr>
                <a:t>يساهم البحث العلمي في حل الكثير من المشكلات </a:t>
              </a:r>
              <a:endParaRPr lang="en-US" sz="32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10261533" y="4104184"/>
              <a:ext cx="212736" cy="210312"/>
            </a:xfrm>
            <a:prstGeom prst="ellipse">
              <a:avLst/>
            </a:prstGeom>
            <a:solidFill>
              <a:srgbClr val="BCB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784927" y="4508310"/>
            <a:ext cx="9683254" cy="1508105"/>
            <a:chOff x="784927" y="4508310"/>
            <a:chExt cx="9683254" cy="1508105"/>
          </a:xfrm>
        </p:grpSpPr>
        <p:sp>
          <p:nvSpPr>
            <p:cNvPr id="7" name="ZoneTexte 6"/>
            <p:cNvSpPr txBox="1"/>
            <p:nvPr/>
          </p:nvSpPr>
          <p:spPr>
            <a:xfrm>
              <a:off x="784927" y="4508310"/>
              <a:ext cx="9343323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DZ" sz="3200" b="1" dirty="0">
                  <a:solidFill>
                    <a:schemeClr val="bg1">
                      <a:lumMod val="85000"/>
                    </a:schemeClr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rPr>
                <a:t>يفتح البحث العلمي آفاق واسعة لاكتشاف الظواهر في شتى مجالات العلوم </a:t>
              </a:r>
              <a:endParaRPr lang="en-US" sz="3200" b="1" dirty="0">
                <a:solidFill>
                  <a:schemeClr val="bg1">
                    <a:lumMod val="8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10255445" y="4796186"/>
              <a:ext cx="212736" cy="210312"/>
            </a:xfrm>
            <a:prstGeom prst="ellipse">
              <a:avLst/>
            </a:prstGeom>
            <a:solidFill>
              <a:srgbClr val="BCB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48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2640" cy="78402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431800" y="-17046"/>
            <a:ext cx="12623800" cy="6976646"/>
          </a:xfrm>
          <a:prstGeom prst="rect">
            <a:avLst/>
          </a:prstGeom>
          <a:gradFill>
            <a:gsLst>
              <a:gs pos="36000">
                <a:schemeClr val="tx1">
                  <a:alpha val="0"/>
                </a:schemeClr>
              </a:gs>
              <a:gs pos="51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7046"/>
            <a:ext cx="12192000" cy="6959600"/>
          </a:xfrm>
          <a:prstGeom prst="rect">
            <a:avLst/>
          </a:prstGeom>
          <a:solidFill>
            <a:schemeClr val="bg2">
              <a:lumMod val="1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7410450" y="6438900"/>
            <a:ext cx="4641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أهمية البحث العلمي– مفاهيم أساسية حول البحث العلمي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420501" y="1517979"/>
            <a:ext cx="9657199" cy="3822043"/>
            <a:chOff x="1415881" y="1887310"/>
            <a:chExt cx="9657199" cy="3822043"/>
          </a:xfrm>
        </p:grpSpPr>
        <p:grpSp>
          <p:nvGrpSpPr>
            <p:cNvPr id="15" name="Groupe 14"/>
            <p:cNvGrpSpPr/>
            <p:nvPr/>
          </p:nvGrpSpPr>
          <p:grpSpPr>
            <a:xfrm>
              <a:off x="3016418" y="1887310"/>
              <a:ext cx="8056662" cy="769441"/>
              <a:chOff x="3016418" y="1887310"/>
              <a:chExt cx="8056662" cy="769441"/>
            </a:xfrm>
          </p:grpSpPr>
          <p:sp>
            <p:nvSpPr>
              <p:cNvPr id="16" name="ZoneTexte 3"/>
              <p:cNvSpPr txBox="1"/>
              <p:nvPr/>
            </p:nvSpPr>
            <p:spPr>
              <a:xfrm>
                <a:off x="3016418" y="1887310"/>
                <a:ext cx="77597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ar-DZ" sz="3200" b="1" dirty="0">
                    <a:solidFill>
                      <a:schemeClr val="bg1">
                        <a:lumMod val="8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يمكّن الانسان من إشباع حاجة حب المعرفة والاطلاع</a:t>
                </a:r>
                <a:endParaRPr lang="en-US" sz="3200" b="1" dirty="0">
                  <a:solidFill>
                    <a:schemeClr val="bg1">
                      <a:lumMod val="85000"/>
                    </a:schemeClr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10860344" y="2166874"/>
                <a:ext cx="212736" cy="210312"/>
              </a:xfrm>
              <a:prstGeom prst="ellipse">
                <a:avLst/>
              </a:prstGeom>
              <a:solidFill>
                <a:srgbClr val="BCB0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e 19"/>
            <p:cNvGrpSpPr/>
            <p:nvPr/>
          </p:nvGrpSpPr>
          <p:grpSpPr>
            <a:xfrm>
              <a:off x="1432795" y="2571000"/>
              <a:ext cx="9640285" cy="769441"/>
              <a:chOff x="1432795" y="2571000"/>
              <a:chExt cx="9640285" cy="769441"/>
            </a:xfrm>
          </p:grpSpPr>
          <p:sp>
            <p:nvSpPr>
              <p:cNvPr id="21" name="ZoneTexte 6"/>
              <p:cNvSpPr txBox="1"/>
              <p:nvPr/>
            </p:nvSpPr>
            <p:spPr>
              <a:xfrm>
                <a:off x="1432795" y="2571000"/>
                <a:ext cx="93433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ar-DZ" sz="3200" b="1" dirty="0">
                    <a:solidFill>
                      <a:schemeClr val="bg1">
                        <a:lumMod val="8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يساهم في اكتشاف المشكلات التي تواجه الانسان وإيجاد الحلول لها</a:t>
                </a:r>
                <a:endParaRPr lang="en-US" sz="3200" b="1" dirty="0">
                  <a:solidFill>
                    <a:schemeClr val="bg1">
                      <a:lumMod val="85000"/>
                    </a:schemeClr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10860344" y="2850564"/>
                <a:ext cx="212736" cy="210312"/>
              </a:xfrm>
              <a:prstGeom prst="ellipse">
                <a:avLst/>
              </a:prstGeom>
              <a:solidFill>
                <a:srgbClr val="BCB0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e 22"/>
            <p:cNvGrpSpPr/>
            <p:nvPr/>
          </p:nvGrpSpPr>
          <p:grpSpPr>
            <a:xfrm>
              <a:off x="1424338" y="3127944"/>
              <a:ext cx="9648742" cy="769441"/>
              <a:chOff x="1424338" y="3127944"/>
              <a:chExt cx="9648742" cy="769441"/>
            </a:xfrm>
          </p:grpSpPr>
          <p:sp>
            <p:nvSpPr>
              <p:cNvPr id="24" name="ZoneTexte 7"/>
              <p:cNvSpPr txBox="1"/>
              <p:nvPr/>
            </p:nvSpPr>
            <p:spPr>
              <a:xfrm>
                <a:off x="1424338" y="3127944"/>
                <a:ext cx="93433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ar-DZ" sz="3200" b="1" dirty="0">
                    <a:solidFill>
                      <a:schemeClr val="bg1">
                        <a:lumMod val="8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يعتبر وسيلة مهمة لتكيف الانسان مع البيئة والسيطرة عليها </a:t>
                </a:r>
                <a:endParaRPr lang="en-US" sz="3200" b="1" dirty="0">
                  <a:solidFill>
                    <a:schemeClr val="bg1">
                      <a:lumMod val="85000"/>
                    </a:schemeClr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10860344" y="3407508"/>
                <a:ext cx="212736" cy="210312"/>
              </a:xfrm>
              <a:prstGeom prst="ellipse">
                <a:avLst/>
              </a:prstGeom>
              <a:solidFill>
                <a:srgbClr val="BCB0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e 25"/>
            <p:cNvGrpSpPr/>
            <p:nvPr/>
          </p:nvGrpSpPr>
          <p:grpSpPr>
            <a:xfrm>
              <a:off x="1415881" y="3684888"/>
              <a:ext cx="9657199" cy="769441"/>
              <a:chOff x="1415881" y="3684888"/>
              <a:chExt cx="9657199" cy="769441"/>
            </a:xfrm>
          </p:grpSpPr>
          <p:sp>
            <p:nvSpPr>
              <p:cNvPr id="27" name="ZoneTexte 8"/>
              <p:cNvSpPr txBox="1"/>
              <p:nvPr/>
            </p:nvSpPr>
            <p:spPr>
              <a:xfrm>
                <a:off x="1415881" y="3684888"/>
                <a:ext cx="93433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ar-DZ" sz="3200" b="1" dirty="0">
                    <a:solidFill>
                      <a:schemeClr val="bg1">
                        <a:lumMod val="8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يعتبر وسيلة مهمة لإنتاج المعرفة </a:t>
                </a:r>
                <a:endParaRPr lang="en-US" sz="3200" b="1" dirty="0">
                  <a:solidFill>
                    <a:schemeClr val="bg1">
                      <a:lumMod val="85000"/>
                    </a:schemeClr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10860344" y="3964452"/>
                <a:ext cx="212736" cy="210312"/>
              </a:xfrm>
              <a:prstGeom prst="ellipse">
                <a:avLst/>
              </a:prstGeom>
              <a:solidFill>
                <a:srgbClr val="BCB0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1432795" y="4201248"/>
              <a:ext cx="9640285" cy="1508105"/>
              <a:chOff x="1432795" y="4201248"/>
              <a:chExt cx="9640285" cy="1508105"/>
            </a:xfrm>
          </p:grpSpPr>
          <p:sp>
            <p:nvSpPr>
              <p:cNvPr id="30" name="ZoneTexte 10"/>
              <p:cNvSpPr txBox="1"/>
              <p:nvPr/>
            </p:nvSpPr>
            <p:spPr>
              <a:xfrm>
                <a:off x="1432795" y="4201248"/>
                <a:ext cx="9343323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ar-DZ" sz="3200" b="1" dirty="0">
                    <a:solidFill>
                      <a:schemeClr val="bg1">
                        <a:lumMod val="8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يعتبر أداة لإحداث التقدم والتطور العلمي والتكنولوجي وتحسين جودة حياة المجتمع</a:t>
                </a:r>
                <a:endParaRPr lang="en-US" sz="3200" b="1" dirty="0">
                  <a:solidFill>
                    <a:schemeClr val="bg1">
                      <a:lumMod val="85000"/>
                    </a:schemeClr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10860344" y="4498671"/>
                <a:ext cx="212736" cy="210312"/>
              </a:xfrm>
              <a:prstGeom prst="ellipse">
                <a:avLst/>
              </a:prstGeom>
              <a:solidFill>
                <a:srgbClr val="BCB0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829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7493000" cy="68961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-38100"/>
            <a:ext cx="12192000" cy="6959600"/>
          </a:xfrm>
          <a:prstGeom prst="rect">
            <a:avLst/>
          </a:prstGeom>
          <a:solidFill>
            <a:schemeClr val="tx1">
              <a:lumMod val="95000"/>
              <a:lumOff val="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	</a:t>
            </a:r>
          </a:p>
        </p:txBody>
      </p:sp>
      <p:sp>
        <p:nvSpPr>
          <p:cNvPr id="61" name="Rectangle 60"/>
          <p:cNvSpPr/>
          <p:nvPr/>
        </p:nvSpPr>
        <p:spPr>
          <a:xfrm>
            <a:off x="0" y="-69850"/>
            <a:ext cx="12192000" cy="6959600"/>
          </a:xfrm>
          <a:prstGeom prst="rect">
            <a:avLst/>
          </a:prstGeom>
          <a:gradFill flip="none" rotWithShape="1">
            <a:gsLst>
              <a:gs pos="22000">
                <a:schemeClr val="tx1">
                  <a:alpha val="2000"/>
                </a:schemeClr>
              </a:gs>
              <a:gs pos="58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	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277100" y="132541"/>
            <a:ext cx="4775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4800" dirty="0">
                <a:solidFill>
                  <a:schemeClr val="bg1"/>
                </a:solidFill>
                <a:latin typeface="Zawiya-Bold" pitchFamily="2" charset="-78"/>
                <a:cs typeface="Zawiya-Bold" pitchFamily="2" charset="-78"/>
              </a:rPr>
              <a:t>أنواع </a:t>
            </a:r>
          </a:p>
          <a:p>
            <a:pPr algn="r">
              <a:lnSpc>
                <a:spcPct val="150000"/>
              </a:lnSpc>
            </a:pPr>
            <a:r>
              <a:rPr lang="ar-DZ" sz="4800" dirty="0">
                <a:solidFill>
                  <a:schemeClr val="bg1"/>
                </a:solidFill>
                <a:latin typeface="Zawiya-Bold" pitchFamily="2" charset="-78"/>
                <a:cs typeface="Zawiya-Bold" pitchFamily="2" charset="-78"/>
              </a:rPr>
              <a:t>البحث العلمي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835900" y="6438900"/>
            <a:ext cx="421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أنواع البحث العلمي– مفاهيم أساسية حول البحث العلمي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303986" y="3781202"/>
            <a:ext cx="6465092" cy="954107"/>
            <a:chOff x="5303986" y="3781202"/>
            <a:chExt cx="6465092" cy="954107"/>
          </a:xfrm>
        </p:grpSpPr>
        <p:sp>
          <p:nvSpPr>
            <p:cNvPr id="14" name="ZoneTexte 13"/>
            <p:cNvSpPr txBox="1"/>
            <p:nvPr/>
          </p:nvSpPr>
          <p:spPr>
            <a:xfrm>
              <a:off x="5303986" y="3781202"/>
              <a:ext cx="62308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DZ" sz="2800" b="1" dirty="0">
                  <a:solidFill>
                    <a:schemeClr val="bg1">
                      <a:lumMod val="75000"/>
                    </a:schemeClr>
                  </a:solidFill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البحوث</a:t>
              </a:r>
            </a:p>
            <a:p>
              <a:pPr algn="r"/>
              <a:r>
                <a:rPr lang="ar-DZ" sz="2800" b="1" dirty="0">
                  <a:solidFill>
                    <a:schemeClr val="bg1">
                      <a:lumMod val="75000"/>
                    </a:schemeClr>
                  </a:solidFill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 النظرية الاساسية </a:t>
              </a:r>
              <a:endParaRPr lang="en-US" sz="2800" b="1" dirty="0">
                <a:solidFill>
                  <a:schemeClr val="bg1">
                    <a:lumMod val="75000"/>
                  </a:schemeClr>
                </a:solidFill>
                <a:latin typeface="IBM Plex Sans Arabic" panose="020B0503050203000203" pitchFamily="34" charset="-78"/>
                <a:cs typeface="IBM Plex Sans Arabic" panose="020B0503050203000203" pitchFamily="34" charset="-78"/>
              </a:endParaRPr>
            </a:p>
          </p:txBody>
        </p:sp>
        <p:sp>
          <p:nvSpPr>
            <p:cNvPr id="57" name="Ellipse 56"/>
            <p:cNvSpPr/>
            <p:nvPr/>
          </p:nvSpPr>
          <p:spPr>
            <a:xfrm>
              <a:off x="11556342" y="4153099"/>
              <a:ext cx="212736" cy="210312"/>
            </a:xfrm>
            <a:prstGeom prst="ellipse">
              <a:avLst/>
            </a:prstGeom>
            <a:solidFill>
              <a:srgbClr val="BCB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5303986" y="4897195"/>
            <a:ext cx="6465092" cy="954107"/>
            <a:chOff x="5303986" y="4897195"/>
            <a:chExt cx="6465092" cy="954107"/>
          </a:xfrm>
        </p:grpSpPr>
        <p:sp>
          <p:nvSpPr>
            <p:cNvPr id="15" name="ZoneTexte 14"/>
            <p:cNvSpPr txBox="1"/>
            <p:nvPr/>
          </p:nvSpPr>
          <p:spPr>
            <a:xfrm>
              <a:off x="5303986" y="4897195"/>
              <a:ext cx="62308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DZ" sz="2800" b="1" dirty="0">
                  <a:solidFill>
                    <a:schemeClr val="bg1">
                      <a:lumMod val="75000"/>
                    </a:schemeClr>
                  </a:solidFill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البحوث </a:t>
              </a:r>
            </a:p>
            <a:p>
              <a:pPr algn="r"/>
              <a:r>
                <a:rPr lang="ar-DZ" sz="2800" b="1" dirty="0">
                  <a:solidFill>
                    <a:schemeClr val="bg1">
                      <a:lumMod val="75000"/>
                    </a:schemeClr>
                  </a:solidFill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العلمية التطبيقية </a:t>
              </a:r>
              <a:endParaRPr lang="en-US" sz="2800" b="1" dirty="0">
                <a:solidFill>
                  <a:schemeClr val="bg1">
                    <a:lumMod val="75000"/>
                  </a:schemeClr>
                </a:solidFill>
                <a:latin typeface="IBM Plex Sans Arabic" panose="020B0503050203000203" pitchFamily="34" charset="-78"/>
                <a:cs typeface="IBM Plex Sans Arabic" panose="020B0503050203000203" pitchFamily="34" charset="-78"/>
              </a:endParaRPr>
            </a:p>
          </p:txBody>
        </p:sp>
        <p:sp>
          <p:nvSpPr>
            <p:cNvPr id="58" name="Ellipse 57"/>
            <p:cNvSpPr/>
            <p:nvPr/>
          </p:nvSpPr>
          <p:spPr>
            <a:xfrm>
              <a:off x="11556342" y="5269092"/>
              <a:ext cx="212736" cy="210312"/>
            </a:xfrm>
            <a:prstGeom prst="ellipse">
              <a:avLst/>
            </a:prstGeom>
            <a:solidFill>
              <a:srgbClr val="BCB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5303987" y="2665209"/>
            <a:ext cx="6465091" cy="954107"/>
            <a:chOff x="5303987" y="2665209"/>
            <a:chExt cx="6465091" cy="954107"/>
          </a:xfrm>
        </p:grpSpPr>
        <p:sp>
          <p:nvSpPr>
            <p:cNvPr id="16" name="ZoneTexte 15"/>
            <p:cNvSpPr txBox="1"/>
            <p:nvPr/>
          </p:nvSpPr>
          <p:spPr>
            <a:xfrm>
              <a:off x="5303987" y="2665209"/>
              <a:ext cx="62308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DZ" sz="2800" b="1" dirty="0">
                  <a:solidFill>
                    <a:schemeClr val="bg1">
                      <a:lumMod val="75000"/>
                    </a:schemeClr>
                  </a:solidFill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البحوث</a:t>
              </a:r>
            </a:p>
            <a:p>
              <a:pPr algn="r"/>
              <a:r>
                <a:rPr lang="ar-DZ" sz="2800" b="1" dirty="0">
                  <a:solidFill>
                    <a:schemeClr val="bg1">
                      <a:lumMod val="75000"/>
                    </a:schemeClr>
                  </a:solidFill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 النظرية التطبيقية</a:t>
              </a:r>
              <a:endParaRPr lang="en-US" sz="2800" b="1" dirty="0">
                <a:solidFill>
                  <a:schemeClr val="bg1">
                    <a:lumMod val="75000"/>
                  </a:schemeClr>
                </a:solidFill>
                <a:latin typeface="IBM Plex Sans Arabic" panose="020B0503050203000203" pitchFamily="34" charset="-78"/>
                <a:cs typeface="IBM Plex Sans Arabic" panose="020B0503050203000203" pitchFamily="34" charset="-78"/>
              </a:endParaRPr>
            </a:p>
          </p:txBody>
        </p:sp>
        <p:sp>
          <p:nvSpPr>
            <p:cNvPr id="59" name="Ellipse 58"/>
            <p:cNvSpPr/>
            <p:nvPr/>
          </p:nvSpPr>
          <p:spPr>
            <a:xfrm>
              <a:off x="11556342" y="3037106"/>
              <a:ext cx="212736" cy="210312"/>
            </a:xfrm>
            <a:prstGeom prst="ellipse">
              <a:avLst/>
            </a:prstGeom>
            <a:solidFill>
              <a:srgbClr val="BCB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01387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480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Amiri</vt:lpstr>
      <vt:lpstr>Arial</vt:lpstr>
      <vt:lpstr>Calibri</vt:lpstr>
      <vt:lpstr>Calibri Light</vt:lpstr>
      <vt:lpstr>IBM Plex Sans Arabic</vt:lpstr>
      <vt:lpstr>Zawiya-Bold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57</cp:revision>
  <dcterms:created xsi:type="dcterms:W3CDTF">2025-10-05T17:02:17Z</dcterms:created>
  <dcterms:modified xsi:type="dcterms:W3CDTF">2025-12-04T19:48:34Z</dcterms:modified>
</cp:coreProperties>
</file>